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74" r:id="rId3"/>
    <p:sldId id="257" r:id="rId4"/>
    <p:sldId id="275" r:id="rId5"/>
    <p:sldId id="276" r:id="rId6"/>
    <p:sldId id="278" r:id="rId7"/>
    <p:sldId id="288" r:id="rId8"/>
    <p:sldId id="279" r:id="rId9"/>
    <p:sldId id="289" r:id="rId10"/>
    <p:sldId id="285" r:id="rId11"/>
    <p:sldId id="291" r:id="rId12"/>
    <p:sldId id="292" r:id="rId13"/>
    <p:sldId id="282" r:id="rId14"/>
    <p:sldId id="283" r:id="rId15"/>
    <p:sldId id="284" r:id="rId16"/>
    <p:sldId id="290" r:id="rId17"/>
    <p:sldId id="286" r:id="rId18"/>
    <p:sldId id="287" r:id="rId19"/>
    <p:sldId id="293" r:id="rId20"/>
    <p:sldId id="273" r:id="rId21"/>
  </p:sldIdLst>
  <p:sldSz cx="9144000" cy="5143500" type="screen16x9"/>
  <p:notesSz cx="6858000" cy="9144000"/>
  <p:embeddedFontLst>
    <p:embeddedFont>
      <p:font typeface="Arial Black" panose="020B0604020202020204" pitchFamily="34" charset="0"/>
      <p:bold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7wiEr86D1EuJC8EQcxBzHV3SPF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A946"/>
    <a:srgbClr val="223D97"/>
    <a:srgbClr val="E7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61"/>
    <p:restoredTop sz="94709"/>
  </p:normalViewPr>
  <p:slideViewPr>
    <p:cSldViewPr snapToGrid="0">
      <p:cViewPr>
        <p:scale>
          <a:sx n="92" d="100"/>
          <a:sy n="92" d="100"/>
        </p:scale>
        <p:origin x="256" y="9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chaels.com/product/cre-skintone-24ct-10685143?cm_mmc=PLASearch-_-google-_-MICH_Shopping_US_N_Papercraft_N_PMAX_BOPIS_N-_-&amp;Kenshoo_ida=&amp;kpid=go_cmp-18514199885_adg-_ad-__dev-c_ext-_prd-10685143&amp;gad_source=1&amp;gclid=Cj0KCQiA3uGqBhDdARIsAFeJ5r1NpONFXyOqFiMuJr836Fevy9t-oQqNd0u1yR1ezO1GgjwaUqPyxbUaApoiEALw_wcB"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prnewswire.com/news-releases/crayola-announces-new-colors-of-the-world-crayons-to-help-advance-inclusion-within-creativity-301063370.html" TargetMode="External"/><Relationship Id="rId4" Type="http://schemas.openxmlformats.org/officeDocument/2006/relationships/hyperlink" Target="https://www.target.com/p/crayola-24ct-crayons-colors-of-the-world/-/A-8055986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ONaHFKqIB9H6zmppDnSeHbciqJv0vg9qtFsuxHYX6YE/edi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ews.artnet.com/art-world/4000-skin-colors-in-pantone-squares-125468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ritthawthorne.com/blog/diverse-skin-ton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AE1B50E1-1642-C58E-34D4-D58E47EAE533}"/>
            </a:ext>
          </a:extLst>
        </p:cNvPr>
        <p:cNvGrpSpPr/>
        <p:nvPr/>
      </p:nvGrpSpPr>
      <p:grpSpPr>
        <a:xfrm>
          <a:off x="0" y="0"/>
          <a:ext cx="0" cy="0"/>
          <a:chOff x="0" y="0"/>
          <a:chExt cx="0" cy="0"/>
        </a:xfrm>
      </p:grpSpPr>
      <p:sp>
        <p:nvSpPr>
          <p:cNvPr id="160" name="Google Shape;160;g286d81a6184_0_31:notes">
            <a:extLst>
              <a:ext uri="{FF2B5EF4-FFF2-40B4-BE49-F238E27FC236}">
                <a16:creationId xmlns:a16="http://schemas.microsoft.com/office/drawing/2014/main" id="{D3E8002E-C222-C594-80B3-E41E9C77D8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none" strike="noStrike" dirty="0">
                <a:solidFill>
                  <a:srgbClr val="000000"/>
                </a:solidFill>
                <a:effectLst/>
                <a:latin typeface="Arial" panose="020B0604020202020204" pitchFamily="34" charset="0"/>
              </a:rPr>
              <a:t>Pass out skin tone </a:t>
            </a:r>
            <a:r>
              <a:rPr lang="en-US" sz="1800" b="0" i="0" u="sng" strike="noStrike" dirty="0">
                <a:solidFill>
                  <a:srgbClr val="1155CC"/>
                </a:solidFill>
                <a:effectLst/>
                <a:latin typeface="Arial" panose="020B0604020202020204" pitchFamily="34" charset="0"/>
                <a:hlinkClick r:id="rId3"/>
              </a:rPr>
              <a:t>crayons</a:t>
            </a:r>
            <a:r>
              <a:rPr lang="en-US" sz="1800" b="0" i="0" u="none" strike="noStrike" dirty="0">
                <a:solidFill>
                  <a:srgbClr val="000000"/>
                </a:solidFill>
                <a:effectLst/>
                <a:latin typeface="Arial" panose="020B0604020202020204" pitchFamily="34" charset="0"/>
              </a:rPr>
              <a:t> or </a:t>
            </a:r>
            <a:r>
              <a:rPr lang="en-US" sz="1800" b="0" i="0" u="sng" strike="noStrike" dirty="0">
                <a:solidFill>
                  <a:srgbClr val="1155CC"/>
                </a:solidFill>
                <a:effectLst/>
                <a:latin typeface="Arial" panose="020B0604020202020204" pitchFamily="34" charset="0"/>
                <a:hlinkClick r:id="rId4"/>
              </a:rPr>
              <a:t>markers</a:t>
            </a:r>
            <a:r>
              <a:rPr lang="en-US" sz="1800" b="0" i="0" u="none" strike="noStrike" dirty="0">
                <a:solidFill>
                  <a:srgbClr val="000000"/>
                </a:solidFill>
                <a:effectLst/>
                <a:latin typeface="Arial" panose="020B0604020202020204" pitchFamily="34" charset="0"/>
              </a:rPr>
              <a:t> and let students talk about how they would describe the colors. Pass out paper and let them practice drawing and coloring with the crayons and markers.</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Show students </a:t>
            </a:r>
            <a:r>
              <a:rPr lang="en-US" sz="1800" b="0" i="0" u="sng" strike="noStrike" dirty="0">
                <a:solidFill>
                  <a:srgbClr val="1155CC"/>
                </a:solidFill>
                <a:effectLst/>
                <a:latin typeface="Arial" panose="020B0604020202020204" pitchFamily="34" charset="0"/>
                <a:hlinkClick r:id="rId5"/>
              </a:rPr>
              <a:t>Crayola's "Color's of the World"</a:t>
            </a:r>
            <a:r>
              <a:rPr lang="en-US" sz="1800" b="0" i="0" u="none" strike="noStrike" dirty="0">
                <a:solidFill>
                  <a:srgbClr val="000000"/>
                </a:solidFill>
                <a:effectLst/>
                <a:latin typeface="Arial" panose="020B0604020202020204" pitchFamily="34" charset="0"/>
              </a:rPr>
              <a:t> crayons and the descriptors that Crayola came up with.  </a:t>
            </a:r>
            <a:endParaRPr lang="en-US" b="0" dirty="0">
              <a:effectLst/>
            </a:endParaRPr>
          </a:p>
          <a:p>
            <a:endParaRPr dirty="0"/>
          </a:p>
        </p:txBody>
      </p:sp>
      <p:sp>
        <p:nvSpPr>
          <p:cNvPr id="161" name="Google Shape;161;g286d81a6184_0_31:notes">
            <a:extLst>
              <a:ext uri="{FF2B5EF4-FFF2-40B4-BE49-F238E27FC236}">
                <a16:creationId xmlns:a16="http://schemas.microsoft.com/office/drawing/2014/main" id="{568AD42E-C848-80F7-ED67-1B9A5A693E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63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C5429D44-461C-6F11-2E50-E46E36F6567A}"/>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9AA2B3B5-417B-5118-B388-BF540FDBA33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1" i="0" u="none" strike="noStrike" dirty="0">
                <a:solidFill>
                  <a:srgbClr val="000000"/>
                </a:solidFill>
                <a:effectLst/>
                <a:latin typeface="Arial" panose="020B0604020202020204" pitchFamily="34" charset="0"/>
              </a:rPr>
              <a:t>Try not to </a:t>
            </a:r>
            <a:r>
              <a:rPr lang="en-US" sz="1800" b="1" i="1" u="none" strike="noStrike" dirty="0">
                <a:solidFill>
                  <a:srgbClr val="000000"/>
                </a:solidFill>
                <a:effectLst/>
                <a:latin typeface="Arial" panose="020B0604020202020204" pitchFamily="34" charset="0"/>
              </a:rPr>
              <a:t>overuse</a:t>
            </a:r>
            <a:r>
              <a:rPr lang="en-US" sz="1800" b="1" i="0" u="none" strike="noStrike" dirty="0">
                <a:solidFill>
                  <a:srgbClr val="000000"/>
                </a:solidFill>
                <a:effectLst/>
                <a:latin typeface="Arial" panose="020B0604020202020204" pitchFamily="34" charset="0"/>
              </a:rPr>
              <a:t> comparisons of skin color to food. Why?</a:t>
            </a:r>
            <a:endParaRPr lang="en-US" b="0" dirty="0">
              <a:effectLst/>
            </a:endParaRPr>
          </a:p>
          <a:p>
            <a:pPr marL="914400" rtl="0" fontAlgn="base">
              <a:buFont typeface="+mj-lt"/>
              <a:buAutoNum type="arabicPeriod"/>
            </a:pPr>
            <a:r>
              <a:rPr lang="en-US" sz="1800" b="0" i="0" u="none" strike="noStrike" dirty="0">
                <a:solidFill>
                  <a:srgbClr val="000000"/>
                </a:solidFill>
                <a:effectLst/>
                <a:latin typeface="Arial" panose="020B0604020202020204" pitchFamily="34" charset="0"/>
              </a:rPr>
              <a:t>Food comparisons tend to be used more often to describe brown </a:t>
            </a:r>
            <a:r>
              <a:rPr lang="en-US" sz="1800" b="0" i="0" u="none" strike="noStrike" dirty="0" err="1">
                <a:solidFill>
                  <a:srgbClr val="000000"/>
                </a:solidFill>
                <a:effectLst/>
                <a:latin typeface="Arial" panose="020B0604020202020204" pitchFamily="34" charset="0"/>
              </a:rPr>
              <a:t>melanated</a:t>
            </a:r>
            <a:r>
              <a:rPr lang="en-US" sz="1800" b="0" i="0" u="none" strike="noStrike" dirty="0">
                <a:solidFill>
                  <a:srgbClr val="000000"/>
                </a:solidFill>
                <a:effectLst/>
                <a:latin typeface="Arial" panose="020B0604020202020204" pitchFamily="34" charset="0"/>
              </a:rPr>
              <a:t> skin, such as “mocha caramel” or “chocolate.” We don’t hear light skin equated to food </a:t>
            </a:r>
            <a:r>
              <a:rPr lang="en-US" sz="1800" b="0" i="1" u="none" strike="noStrike" dirty="0">
                <a:solidFill>
                  <a:srgbClr val="000000"/>
                </a:solidFill>
                <a:effectLst/>
                <a:latin typeface="Arial" panose="020B0604020202020204" pitchFamily="34" charset="0"/>
              </a:rPr>
              <a:t>as often</a:t>
            </a:r>
            <a:r>
              <a:rPr lang="en-US" sz="1800" b="0" i="0" u="none" strike="noStrike" dirty="0">
                <a:solidFill>
                  <a:srgbClr val="000000"/>
                </a:solidFill>
                <a:effectLst/>
                <a:latin typeface="Arial" panose="020B0604020202020204" pitchFamily="34" charset="0"/>
              </a:rPr>
              <a:t>.</a:t>
            </a:r>
          </a:p>
          <a:p>
            <a:pPr marL="914400" rtl="0" fontAlgn="base">
              <a:buFont typeface="+mj-lt"/>
              <a:buAutoNum type="arabicPeriod"/>
            </a:pPr>
            <a:r>
              <a:rPr lang="en-US" sz="1800" b="0" i="0" u="none" strike="noStrike" dirty="0">
                <a:solidFill>
                  <a:srgbClr val="000000"/>
                </a:solidFill>
                <a:effectLst/>
                <a:latin typeface="Arial" panose="020B0604020202020204" pitchFamily="34" charset="0"/>
              </a:rPr>
              <a:t>The edible aspect of these descriptors can sometimes feel more focused on consumption than empowerment.  </a:t>
            </a:r>
          </a:p>
          <a:p>
            <a:pPr marL="914400" rtl="0" fontAlgn="base">
              <a:buFont typeface="+mj-lt"/>
              <a:buAutoNum type="arabicPeriod"/>
            </a:pPr>
            <a:r>
              <a:rPr lang="en-US" sz="1800" b="0" i="0" u="none" strike="noStrike" dirty="0">
                <a:solidFill>
                  <a:srgbClr val="000000"/>
                </a:solidFill>
                <a:effectLst/>
                <a:latin typeface="Arial" panose="020B0604020202020204" pitchFamily="34" charset="0"/>
              </a:rPr>
              <a:t>If a student uses it, that’s fine, there is no need to “correct” them. But as a teacher, provide lots of examples and encourage students to be imaginative in their comparisons. </a:t>
            </a:r>
          </a:p>
          <a:p>
            <a:pPr rtl="0"/>
            <a:br>
              <a:rPr lang="en-US" b="0" dirty="0">
                <a:effectLst/>
              </a:rPr>
            </a:br>
            <a:r>
              <a:rPr lang="en-US" sz="1800" b="0" i="0" u="none" strike="noStrike" dirty="0">
                <a:solidFill>
                  <a:srgbClr val="000000"/>
                </a:solidFill>
                <a:effectLst/>
                <a:latin typeface="Arial" panose="020B0604020202020204" pitchFamily="34" charset="0"/>
              </a:rPr>
              <a:t>Encourage students to use comparisons to objects found in nature.</a:t>
            </a:r>
            <a:endParaRPr lang="en-US" b="0" dirty="0">
              <a:effectLst/>
            </a:endParaRPr>
          </a:p>
          <a:p>
            <a:endParaRPr dirty="0"/>
          </a:p>
        </p:txBody>
      </p:sp>
      <p:sp>
        <p:nvSpPr>
          <p:cNvPr id="56" name="Google Shape;56;g26e086f46ac_0_0:notes">
            <a:extLst>
              <a:ext uri="{FF2B5EF4-FFF2-40B4-BE49-F238E27FC236}">
                <a16:creationId xmlns:a16="http://schemas.microsoft.com/office/drawing/2014/main" id="{9FF81DFA-5D11-0F93-84AE-E2DB8E59A1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695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5D3E148B-A7ED-7373-1960-AF13EB37CF03}"/>
            </a:ext>
          </a:extLst>
        </p:cNvPr>
        <p:cNvGrpSpPr/>
        <p:nvPr/>
      </p:nvGrpSpPr>
      <p:grpSpPr>
        <a:xfrm>
          <a:off x="0" y="0"/>
          <a:ext cx="0" cy="0"/>
          <a:chOff x="0" y="0"/>
          <a:chExt cx="0" cy="0"/>
        </a:xfrm>
      </p:grpSpPr>
      <p:sp>
        <p:nvSpPr>
          <p:cNvPr id="160" name="Google Shape;160;g286d81a6184_0_31:notes">
            <a:extLst>
              <a:ext uri="{FF2B5EF4-FFF2-40B4-BE49-F238E27FC236}">
                <a16:creationId xmlns:a16="http://schemas.microsoft.com/office/drawing/2014/main" id="{7C1845AC-822A-42EE-599A-B42D5B8578D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none" strike="noStrike" dirty="0">
                <a:solidFill>
                  <a:srgbClr val="000000"/>
                </a:solidFill>
                <a:effectLst/>
                <a:latin typeface="Arial" panose="020B0604020202020204" pitchFamily="34" charset="0"/>
              </a:rPr>
              <a:t>If possible, take your students outside! Have them observe their natural surroundings and consider things in nature that mimic different skin tones. Examples could be: </a:t>
            </a:r>
            <a:r>
              <a:rPr lang="en-US" sz="1800" b="0" i="1" u="none" strike="noStrike" dirty="0">
                <a:solidFill>
                  <a:srgbClr val="000000"/>
                </a:solidFill>
                <a:effectLst/>
                <a:latin typeface="Arial" panose="020B0604020202020204" pitchFamily="34" charset="0"/>
              </a:rPr>
              <a:t>wood, soil, tree bark, acorns, fallen leaves, seeds, mushrooms, flowers, snow, clouds, clay, logs, rocks, silt, moths, shells, beetles, caterpillars, eggs, snails, sand, birds, pebbles, etc.</a:t>
            </a:r>
            <a:endParaRPr lang="en-US" sz="3200" b="0" dirty="0">
              <a:effectLst/>
            </a:endParaRPr>
          </a:p>
          <a:p>
            <a:pPr rtl="0"/>
            <a:br>
              <a:rPr lang="en-US" sz="3200" b="0" dirty="0">
                <a:effectLst/>
              </a:rPr>
            </a:br>
            <a:r>
              <a:rPr lang="en-US" sz="1800" b="0" i="1" u="none" strike="noStrike" dirty="0">
                <a:solidFill>
                  <a:srgbClr val="000000"/>
                </a:solidFill>
                <a:effectLst/>
                <a:latin typeface="Arial" panose="020B0604020202020204" pitchFamily="34" charset="0"/>
              </a:rPr>
              <a:t>Allow students to collect these items to display in the classroom or take photos or allow students to track the natural objects they observe on a </a:t>
            </a:r>
            <a:r>
              <a:rPr lang="en-US" sz="1800" b="0" i="0" u="sng" strike="noStrike" dirty="0">
                <a:solidFill>
                  <a:srgbClr val="1155CC"/>
                </a:solidFill>
                <a:effectLst/>
                <a:latin typeface="Arial" panose="020B0604020202020204" pitchFamily="34" charset="0"/>
                <a:hlinkClick r:id="rId3"/>
              </a:rPr>
              <a:t>Nature Walk Worksheet</a:t>
            </a:r>
            <a:r>
              <a:rPr lang="en-US" sz="1800" b="0" i="1" u="none" strike="noStrike" dirty="0">
                <a:solidFill>
                  <a:srgbClr val="000000"/>
                </a:solidFill>
                <a:effectLst/>
                <a:latin typeface="Arial" panose="020B0604020202020204" pitchFamily="34" charset="0"/>
              </a:rPr>
              <a:t> </a:t>
            </a:r>
            <a:endParaRPr lang="en-US" sz="3200" b="0" dirty="0">
              <a:effectLst/>
            </a:endParaRPr>
          </a:p>
        </p:txBody>
      </p:sp>
      <p:sp>
        <p:nvSpPr>
          <p:cNvPr id="161" name="Google Shape;161;g286d81a6184_0_31:notes">
            <a:extLst>
              <a:ext uri="{FF2B5EF4-FFF2-40B4-BE49-F238E27FC236}">
                <a16:creationId xmlns:a16="http://schemas.microsoft.com/office/drawing/2014/main" id="{8CE07CDC-F9BC-C266-7175-E42EAAD059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739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CABA1E93-24BF-13DD-4DE3-17199C8C22DF}"/>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BEAB394A-AF7D-6721-649C-18B08CE6766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rtl="0"/>
            <a:br>
              <a:rPr lang="en-US" b="0" dirty="0">
                <a:effectLst/>
              </a:rPr>
            </a:br>
            <a:r>
              <a:rPr lang="en-US" sz="1800" b="0" i="1" u="none" strike="noStrike" dirty="0">
                <a:solidFill>
                  <a:srgbClr val="000000"/>
                </a:solidFill>
                <a:effectLst/>
                <a:latin typeface="Arial" panose="020B0604020202020204" pitchFamily="34" charset="0"/>
              </a:rPr>
              <a:t>Some students may be able to find lots of natural objects that reflect their skin color and some may not, which is ok. </a:t>
            </a:r>
            <a:endParaRPr lang="en-US" b="0" dirty="0">
              <a:effectLst/>
            </a:endParaRPr>
          </a:p>
          <a:p>
            <a:pPr marL="457200" rtl="0"/>
            <a:r>
              <a:rPr lang="en-US" sz="1800" b="0" i="1" u="none" strike="noStrike" dirty="0">
                <a:solidFill>
                  <a:srgbClr val="000000"/>
                </a:solidFill>
                <a:effectLst/>
                <a:latin typeface="Arial" panose="020B0604020202020204" pitchFamily="34" charset="0"/>
              </a:rPr>
              <a:t>Encourage students to consider variations of color tone and practice describing them. </a:t>
            </a:r>
            <a:endParaRPr lang="en-US" b="0" dirty="0">
              <a:effectLst/>
            </a:endParaRPr>
          </a:p>
          <a:p>
            <a:pPr marL="457200" rtl="0"/>
            <a:r>
              <a:rPr lang="en-US" sz="1800" b="0" i="1" u="none" strike="noStrike" dirty="0">
                <a:solidFill>
                  <a:srgbClr val="000000"/>
                </a:solidFill>
                <a:effectLst/>
                <a:latin typeface="Arial" panose="020B0604020202020204" pitchFamily="34" charset="0"/>
              </a:rPr>
              <a:t>Model describing your own skin color and encourage them to do the same. </a:t>
            </a:r>
            <a:endParaRPr lang="en-US" b="0" dirty="0">
              <a:effectLst/>
            </a:endParaRPr>
          </a:p>
          <a:p>
            <a:pPr marL="457200" rtl="0"/>
            <a:r>
              <a:rPr lang="en-US" sz="1800" b="0" i="1" u="none" strike="noStrike" dirty="0">
                <a:solidFill>
                  <a:srgbClr val="000000"/>
                </a:solidFill>
                <a:effectLst/>
                <a:latin typeface="Arial" panose="020B0604020202020204" pitchFamily="34" charset="0"/>
              </a:rPr>
              <a:t>“My skin color is a little pinker than this clay” </a:t>
            </a:r>
            <a:endParaRPr lang="en-US" b="0" dirty="0">
              <a:effectLst/>
            </a:endParaRPr>
          </a:p>
          <a:p>
            <a:pPr marL="457200" rtl="0"/>
            <a:r>
              <a:rPr lang="en-US" sz="1800" b="0" i="1" u="none" strike="noStrike" dirty="0">
                <a:solidFill>
                  <a:srgbClr val="000000"/>
                </a:solidFill>
                <a:effectLst/>
                <a:latin typeface="Arial" panose="020B0604020202020204" pitchFamily="34" charset="0"/>
              </a:rPr>
              <a:t>“My skin color is a little deeper than this dried leaf” </a:t>
            </a:r>
            <a:endParaRPr lang="en-US" b="0" dirty="0">
              <a:effectLst/>
            </a:endParaRPr>
          </a:p>
        </p:txBody>
      </p:sp>
      <p:sp>
        <p:nvSpPr>
          <p:cNvPr id="56" name="Google Shape;56;g26e086f46ac_0_0:notes">
            <a:extLst>
              <a:ext uri="{FF2B5EF4-FFF2-40B4-BE49-F238E27FC236}">
                <a16:creationId xmlns:a16="http://schemas.microsoft.com/office/drawing/2014/main" id="{7B7A8AC7-AB22-3DA4-F26D-E715C3F5EF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675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8D2E52E7-183C-5AB8-71C9-40ABC221E0A1}"/>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E3542D8E-CC94-DAB1-30CB-CD6F5454D4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D7D7A3DD-86B7-5190-7440-F77FA1212B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145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6A260780-0A1A-8A77-E725-ADE4F1C3D00E}"/>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C06875D9-7566-8234-EE6F-AAF807B6A25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265301A7-C8CE-9C61-1244-6C34762457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677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358C4336-FA03-0EB6-9CE8-686A3C7D9EEA}"/>
            </a:ext>
          </a:extLst>
        </p:cNvPr>
        <p:cNvGrpSpPr/>
        <p:nvPr/>
      </p:nvGrpSpPr>
      <p:grpSpPr>
        <a:xfrm>
          <a:off x="0" y="0"/>
          <a:ext cx="0" cy="0"/>
          <a:chOff x="0" y="0"/>
          <a:chExt cx="0" cy="0"/>
        </a:xfrm>
      </p:grpSpPr>
      <p:sp>
        <p:nvSpPr>
          <p:cNvPr id="160" name="Google Shape;160;g286d81a6184_0_31:notes">
            <a:extLst>
              <a:ext uri="{FF2B5EF4-FFF2-40B4-BE49-F238E27FC236}">
                <a16:creationId xmlns:a16="http://schemas.microsoft.com/office/drawing/2014/main" id="{B7400DAB-BFBA-FF21-2188-4D44613C3E1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1500"/>
              </a:spcAft>
              <a:buSzPts val="1100"/>
              <a:buNone/>
            </a:pPr>
            <a:endParaRPr/>
          </a:p>
        </p:txBody>
      </p:sp>
      <p:sp>
        <p:nvSpPr>
          <p:cNvPr id="161" name="Google Shape;161;g286d81a6184_0_31:notes">
            <a:extLst>
              <a:ext uri="{FF2B5EF4-FFF2-40B4-BE49-F238E27FC236}">
                <a16:creationId xmlns:a16="http://schemas.microsoft.com/office/drawing/2014/main" id="{D2E889F3-0B86-B6CD-11FE-1E6AE9B61C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081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282F55C5-5F5D-3D72-95DC-C15B88AD66A6}"/>
            </a:ext>
          </a:extLst>
        </p:cNvPr>
        <p:cNvGrpSpPr/>
        <p:nvPr/>
      </p:nvGrpSpPr>
      <p:grpSpPr>
        <a:xfrm>
          <a:off x="0" y="0"/>
          <a:ext cx="0" cy="0"/>
          <a:chOff x="0" y="0"/>
          <a:chExt cx="0" cy="0"/>
        </a:xfrm>
      </p:grpSpPr>
      <p:sp>
        <p:nvSpPr>
          <p:cNvPr id="160" name="Google Shape;160;g286d81a6184_0_31:notes">
            <a:extLst>
              <a:ext uri="{FF2B5EF4-FFF2-40B4-BE49-F238E27FC236}">
                <a16:creationId xmlns:a16="http://schemas.microsoft.com/office/drawing/2014/main" id="{5C0E9BA1-AC08-87E9-45C4-7F9F94B4F6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1500"/>
              </a:spcAft>
              <a:buSzPts val="1100"/>
              <a:buNone/>
            </a:pPr>
            <a:endParaRPr/>
          </a:p>
        </p:txBody>
      </p:sp>
      <p:sp>
        <p:nvSpPr>
          <p:cNvPr id="161" name="Google Shape;161;g286d81a6184_0_31:notes">
            <a:extLst>
              <a:ext uri="{FF2B5EF4-FFF2-40B4-BE49-F238E27FC236}">
                <a16:creationId xmlns:a16="http://schemas.microsoft.com/office/drawing/2014/main" id="{F1422625-AA86-EBAC-B0F9-1F6BE9151D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844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FDF2785-11EE-7999-F146-295BC21D7F2F}"/>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08688029-6C35-F2A3-5261-5322D457428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E5CD9964-0BD7-EF75-9364-EC0BD7884F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16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5D9907CE-083D-F1D1-86C7-C43959448637}"/>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CAA7BE39-41ED-01DE-53AB-551C3CC6244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DF4C42AB-0983-8501-D368-48AD9E0924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560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2463559-C41E-7A61-641E-D38DBA078713}"/>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0EB1118B-3CCC-D58B-B053-06B2506E5D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5C1532BF-E223-A087-9A62-11F79ABA3B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56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6e086f46a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Explain to students that today we will be discussing how to talk about our different skin colors in interesting, respectful, and celebratory ways.</a:t>
            </a:r>
          </a:p>
          <a:p>
            <a:br>
              <a:rPr lang="en-US" b="0" dirty="0">
                <a:effectLst/>
              </a:rPr>
            </a:br>
            <a:endParaRPr dirty="0"/>
          </a:p>
        </p:txBody>
      </p:sp>
      <p:sp>
        <p:nvSpPr>
          <p:cNvPr id="56" name="Google Shape;56;g26e086f4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17282099-A5A6-EAD7-B933-9C274D783B6D}"/>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98807029-840F-BEFD-5191-E28CE098BE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E2814413-ABD9-ACFB-51EE-E79ED1CA1F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499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035045C8-75D2-C2F3-398A-CAEF9B665745}"/>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36A50863-D55C-8ABE-D48F-0B2087EC98A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br>
              <a:rPr lang="en-US" b="0" dirty="0">
                <a:effectLst/>
              </a:rPr>
            </a:br>
            <a:r>
              <a:rPr lang="en-US" sz="1800" b="0" i="0" u="sng" strike="noStrike" dirty="0">
                <a:solidFill>
                  <a:srgbClr val="2200CC"/>
                </a:solidFill>
                <a:effectLst/>
                <a:latin typeface="Arial" panose="020B0604020202020204" pitchFamily="34" charset="0"/>
                <a:hlinkClick r:id="rId3"/>
              </a:rPr>
              <a:t>https://news.artnet.com/art-world/4000-skin-colors-in-pantone-squares-1254683</a:t>
            </a:r>
            <a:r>
              <a:rPr lang="en-US" sz="1800" b="0" i="0" u="none" strike="noStrike" dirty="0">
                <a:solidFill>
                  <a:srgbClr val="FF0000"/>
                </a:solidFill>
                <a:effectLst/>
                <a:latin typeface="Arial" panose="020B0604020202020204" pitchFamily="34" charset="0"/>
              </a:rPr>
              <a:t> </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Ask students which people in this photo have more melanin and which have less?</a:t>
            </a:r>
            <a:endParaRPr lang="en-US" b="0" dirty="0">
              <a:effectLst/>
            </a:endParaRPr>
          </a:p>
          <a:p>
            <a:br>
              <a:rPr lang="en-US" dirty="0"/>
            </a:br>
            <a:endParaRPr dirty="0"/>
          </a:p>
        </p:txBody>
      </p:sp>
      <p:sp>
        <p:nvSpPr>
          <p:cNvPr id="56" name="Google Shape;56;g26e086f46ac_0_0:notes">
            <a:extLst>
              <a:ext uri="{FF2B5EF4-FFF2-40B4-BE49-F238E27FC236}">
                <a16:creationId xmlns:a16="http://schemas.microsoft.com/office/drawing/2014/main" id="{8356024E-16FE-9C4A-DD74-4484F0DC0A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539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E5D92189-EED7-AA27-413C-7A6467DB888D}"/>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3BB85D78-FD5A-6DBD-B687-26EFA7EB190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1A6BBA67-0A94-F226-11BE-02A97542CD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735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859D6499-E05D-4371-6365-C2B5A0BA9232}"/>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D1C7E7D8-2057-D626-7054-A27890EF37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none" strike="noStrike" dirty="0">
                <a:solidFill>
                  <a:srgbClr val="000000"/>
                </a:solidFill>
                <a:effectLst/>
                <a:latin typeface="Arial" panose="020B0604020202020204" pitchFamily="34" charset="0"/>
              </a:rPr>
              <a:t>People who live closer to the equator, live in hotter climates, and tend to have darker skin colors. People who live further North and further from the equator live in cooler climates and tend to have lighter skin colors. </a:t>
            </a:r>
            <a:endParaRPr lang="en-US" b="0" dirty="0">
              <a:effectLst/>
            </a:endParaRPr>
          </a:p>
          <a:p>
            <a:br>
              <a:rPr lang="en-US" b="0" dirty="0">
                <a:effectLst/>
              </a:rPr>
            </a:br>
            <a:endParaRPr dirty="0"/>
          </a:p>
        </p:txBody>
      </p:sp>
      <p:sp>
        <p:nvSpPr>
          <p:cNvPr id="56" name="Google Shape;56;g26e086f46ac_0_0:notes">
            <a:extLst>
              <a:ext uri="{FF2B5EF4-FFF2-40B4-BE49-F238E27FC236}">
                <a16:creationId xmlns:a16="http://schemas.microsoft.com/office/drawing/2014/main" id="{63EFF135-17E9-B877-750C-144B858194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153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C829A2B8-3445-1638-2E31-75DC914B7352}"/>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826E14CC-562E-2B6C-944D-4913E7A0AE6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4FA1C9E1-B105-C343-FC50-11024E4946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918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5F18908C-049D-8DA4-749C-8B1C68073DBF}"/>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DA1F2682-3F5A-F37B-56C2-43A3207560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sng" strike="noStrike" dirty="0">
                <a:solidFill>
                  <a:srgbClr val="2200CC"/>
                </a:solidFill>
                <a:effectLst/>
                <a:latin typeface="Arial" panose="020B0604020202020204" pitchFamily="34" charset="0"/>
                <a:hlinkClick r:id="rId3"/>
              </a:rPr>
              <a:t>https://britthawthorne.com/blog/diverse-skin-tones/</a:t>
            </a:r>
            <a:r>
              <a:rPr lang="en-US" sz="1800" b="0" i="0" u="none" strike="noStrike" dirty="0">
                <a:solidFill>
                  <a:srgbClr val="FF0000"/>
                </a:solidFill>
                <a:effectLst/>
                <a:latin typeface="Arial" panose="020B0604020202020204" pitchFamily="34" charset="0"/>
              </a:rPr>
              <a:t> </a:t>
            </a:r>
            <a:endParaRPr lang="en-US" b="0" dirty="0">
              <a:effectLst/>
            </a:endParaRPr>
          </a:p>
          <a:p>
            <a:endParaRPr dirty="0"/>
          </a:p>
        </p:txBody>
      </p:sp>
      <p:sp>
        <p:nvSpPr>
          <p:cNvPr id="56" name="Google Shape;56;g26e086f46ac_0_0:notes">
            <a:extLst>
              <a:ext uri="{FF2B5EF4-FFF2-40B4-BE49-F238E27FC236}">
                <a16:creationId xmlns:a16="http://schemas.microsoft.com/office/drawing/2014/main" id="{77399FF3-9481-171A-2BC0-F5F434E39C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491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 name="Google Shape;1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
        <p:cNvGrpSpPr/>
        <p:nvPr/>
      </p:nvGrpSpPr>
      <p:grpSpPr>
        <a:xfrm>
          <a:off x="0" y="0"/>
          <a:ext cx="0" cy="0"/>
          <a:chOff x="0" y="0"/>
          <a:chExt cx="0" cy="0"/>
        </a:xfrm>
      </p:grpSpPr>
      <p:sp>
        <p:nvSpPr>
          <p:cNvPr id="13" name="Google Shape;13;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 name="Google Shape;14;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 name="Google Shape;1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4" name="Google Shape;34;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9" name="Google Shape;3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hyperlink" Target="https://thelinkingnetwork.org.uk/wp-content/uploads/2017/02/12_Skin-Again-Poem.pdf" TargetMode="External"/><Relationship Id="rId4" Type="http://schemas.openxmlformats.org/officeDocument/2006/relationships/hyperlink" Target="https://bookshop.org/p/books/skin-again-bell-hooks/17824238?ean=978148479923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prnewswire.com/news-releases/crayola-announces-new-colors-of-the-world-crayons-to-help-advance-inclusion-within-creativity-301063370.html" TargetMode="External"/><Relationship Id="rId5" Type="http://schemas.openxmlformats.org/officeDocument/2006/relationships/hyperlink" Target="https://britthawthorne.com/blog/diverse-skin-tones/" TargetMode="External"/><Relationship Id="rId4" Type="http://schemas.openxmlformats.org/officeDocument/2006/relationships/hyperlink" Target="https://news.artnet.com/art-world/4000-skin-colors-in-pantone-squares-125468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B527CB10-31DE-3F4D-C33A-7405C7306CE6}"/>
              </a:ext>
            </a:extLst>
          </p:cNvPr>
          <p:cNvPicPr>
            <a:picLocks noChangeAspect="1"/>
          </p:cNvPicPr>
          <p:nvPr/>
        </p:nvPicPr>
        <p:blipFill>
          <a:blip r:embed="rId3"/>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66BFF4C8-6BF2-0B0C-21E6-9D88E247D071}"/>
              </a:ext>
            </a:extLst>
          </p:cNvPr>
          <p:cNvSpPr txBox="1"/>
          <p:nvPr/>
        </p:nvSpPr>
        <p:spPr>
          <a:xfrm>
            <a:off x="421418" y="1709527"/>
            <a:ext cx="6615485" cy="1044325"/>
          </a:xfrm>
          <a:prstGeom prst="rect">
            <a:avLst/>
          </a:prstGeom>
          <a:noFill/>
        </p:spPr>
        <p:txBody>
          <a:bodyPr wrap="square" rtlCol="0">
            <a:spAutoFit/>
          </a:bodyPr>
          <a:lstStyle/>
          <a:p>
            <a:pPr marL="0" marR="0" lvl="0" indent="0" rtl="0">
              <a:lnSpc>
                <a:spcPts val="3720"/>
              </a:lnSpc>
              <a:spcBef>
                <a:spcPts val="0"/>
              </a:spcBef>
              <a:spcAft>
                <a:spcPts val="0"/>
              </a:spcAft>
              <a:buClr>
                <a:schemeClr val="dk1"/>
              </a:buClr>
              <a:buSzPts val="1100"/>
              <a:buFont typeface="Arial"/>
              <a:buNone/>
            </a:pPr>
            <a:r>
              <a:rPr lang="en-US" sz="3600" b="1" dirty="0">
                <a:solidFill>
                  <a:schemeClr val="lt1"/>
                </a:solidFill>
                <a:latin typeface="Arial Black" panose="020B0604020202020204" pitchFamily="34" charset="0"/>
                <a:cs typeface="Arial Black" panose="020B0604020202020204" pitchFamily="34" charset="0"/>
              </a:rPr>
              <a:t>Talking about Skin Tones and Skin Colors</a:t>
            </a:r>
            <a:endParaRPr lang="en-US" b="1" dirty="0">
              <a:latin typeface="Arial Black" panose="020B0604020202020204" pitchFamily="34" charset="0"/>
              <a:cs typeface="Arial Black" panose="020B0604020202020204" pitchFamily="34" charset="0"/>
            </a:endParaRPr>
          </a:p>
        </p:txBody>
      </p:sp>
      <p:cxnSp>
        <p:nvCxnSpPr>
          <p:cNvPr id="6" name="Straight Connector 5">
            <a:extLst>
              <a:ext uri="{FF2B5EF4-FFF2-40B4-BE49-F238E27FC236}">
                <a16:creationId xmlns:a16="http://schemas.microsoft.com/office/drawing/2014/main" id="{E53939B6-79CA-C36D-1468-3D567F565D29}"/>
              </a:ext>
            </a:extLst>
          </p:cNvPr>
          <p:cNvCxnSpPr>
            <a:cxnSpLocks/>
          </p:cNvCxnSpPr>
          <p:nvPr/>
        </p:nvCxnSpPr>
        <p:spPr>
          <a:xfrm>
            <a:off x="341906" y="1689155"/>
            <a:ext cx="0" cy="2095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23ABFF-8FB8-180D-8252-CFACB8B18EB9}"/>
              </a:ext>
            </a:extLst>
          </p:cNvPr>
          <p:cNvSpPr txBox="1"/>
          <p:nvPr/>
        </p:nvSpPr>
        <p:spPr>
          <a:xfrm>
            <a:off x="421418" y="2719800"/>
            <a:ext cx="4572000" cy="782202"/>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1100"/>
              <a:buFont typeface="Arial"/>
              <a:buNone/>
            </a:pPr>
            <a:r>
              <a:rPr lang="en-US" sz="1400" b="1" i="0" u="none" strike="noStrike" cap="none" dirty="0">
                <a:solidFill>
                  <a:srgbClr val="53A946"/>
                </a:solidFill>
              </a:rPr>
              <a:t>G</a:t>
            </a:r>
            <a:r>
              <a:rPr lang="en-US" sz="1400" b="1" i="0" u="none" strike="noStrike" cap="none" dirty="0">
                <a:solidFill>
                  <a:srgbClr val="53A946"/>
                </a:solidFill>
                <a:latin typeface="Arial"/>
                <a:ea typeface="Arial"/>
                <a:cs typeface="Arial"/>
                <a:sym typeface="Arial"/>
              </a:rPr>
              <a:t>rade </a:t>
            </a:r>
            <a:r>
              <a:rPr lang="en-US" sz="1400" b="1" dirty="0">
                <a:solidFill>
                  <a:srgbClr val="53A946"/>
                </a:solidFill>
              </a:rPr>
              <a:t>K </a:t>
            </a:r>
            <a:r>
              <a:rPr lang="en-US" sz="1400" b="1" i="0" u="none" strike="noStrike" cap="none" dirty="0">
                <a:solidFill>
                  <a:srgbClr val="53A946"/>
                </a:solidFill>
                <a:latin typeface="Arial"/>
                <a:ea typeface="Arial"/>
                <a:cs typeface="Arial"/>
                <a:sym typeface="Arial"/>
              </a:rPr>
              <a:t>/ Lesson 9</a:t>
            </a:r>
          </a:p>
          <a:p>
            <a:pPr marL="0" marR="0" lvl="0" indent="0" rtl="0">
              <a:lnSpc>
                <a:spcPct val="115000"/>
              </a:lnSpc>
              <a:spcBef>
                <a:spcPts val="0"/>
              </a:spcBef>
              <a:spcAft>
                <a:spcPts val="0"/>
              </a:spcAft>
              <a:buClr>
                <a:schemeClr val="dk1"/>
              </a:buClr>
              <a:buSzPts val="1100"/>
              <a:buFont typeface="Arial"/>
              <a:buNone/>
            </a:pPr>
            <a:r>
              <a:rPr lang="en-US" sz="1400" b="1" i="0" u="none" strike="noStrike" cap="none" dirty="0">
                <a:solidFill>
                  <a:schemeClr val="lt1"/>
                </a:solidFill>
                <a:latin typeface="Arial"/>
                <a:ea typeface="Arial"/>
                <a:cs typeface="Arial"/>
                <a:sym typeface="Arial"/>
              </a:rPr>
              <a:t>UNIT:</a:t>
            </a:r>
            <a:r>
              <a:rPr lang="en-US" sz="1400" b="1" i="0" u="none" strike="noStrike" cap="none" dirty="0">
                <a:solidFill>
                  <a:schemeClr val="lt1"/>
                </a:solidFill>
              </a:rPr>
              <a:t> </a:t>
            </a:r>
            <a:r>
              <a:rPr lang="en-US" sz="1400" b="1" dirty="0">
                <a:solidFill>
                  <a:schemeClr val="lt1"/>
                </a:solidFill>
              </a:rPr>
              <a:t>The Physical World Around Us – </a:t>
            </a:r>
            <a:br>
              <a:rPr lang="en-US" sz="1400" b="1" dirty="0">
                <a:solidFill>
                  <a:schemeClr val="lt1"/>
                </a:solidFill>
              </a:rPr>
            </a:br>
            <a:r>
              <a:rPr lang="en-US" sz="1400" b="1" dirty="0">
                <a:solidFill>
                  <a:schemeClr val="lt1"/>
                </a:solidFill>
              </a:rPr>
              <a:t>A Celebration of (Skin) Colors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F36BD5AD-4621-A737-5395-E6B636989475}"/>
            </a:ext>
          </a:extLst>
        </p:cNvPr>
        <p:cNvGrpSpPr/>
        <p:nvPr/>
      </p:nvGrpSpPr>
      <p:grpSpPr>
        <a:xfrm>
          <a:off x="0" y="0"/>
          <a:ext cx="0" cy="0"/>
          <a:chOff x="0" y="0"/>
          <a:chExt cx="0" cy="0"/>
        </a:xfrm>
      </p:grpSpPr>
      <p:pic>
        <p:nvPicPr>
          <p:cNvPr id="163" name="Google Shape;163;g286d81a6184_0_31">
            <a:extLst>
              <a:ext uri="{FF2B5EF4-FFF2-40B4-BE49-F238E27FC236}">
                <a16:creationId xmlns:a16="http://schemas.microsoft.com/office/drawing/2014/main" id="{DD53BC6E-87B0-D8D0-6D57-50C85CF9C01C}"/>
              </a:ext>
            </a:extLst>
          </p:cNvPr>
          <p:cNvPicPr preferRelativeResize="0"/>
          <p:nvPr/>
        </p:nvPicPr>
        <p:blipFill>
          <a:blip r:embed="rId3"/>
          <a:srcRect/>
          <a:stretch/>
        </p:blipFill>
        <p:spPr>
          <a:xfrm>
            <a:off x="-1553" y="479144"/>
            <a:ext cx="9181337" cy="4757229"/>
          </a:xfrm>
          <a:prstGeom prst="rect">
            <a:avLst/>
          </a:prstGeom>
          <a:noFill/>
          <a:ln>
            <a:noFill/>
          </a:ln>
        </p:spPr>
      </p:pic>
      <p:sp>
        <p:nvSpPr>
          <p:cNvPr id="164" name="Google Shape;164;g286d81a6184_0_31">
            <a:extLst>
              <a:ext uri="{FF2B5EF4-FFF2-40B4-BE49-F238E27FC236}">
                <a16:creationId xmlns:a16="http://schemas.microsoft.com/office/drawing/2014/main" id="{3C305708-CA3B-CF80-32E9-BE705E92F69E}"/>
              </a:ext>
            </a:extLst>
          </p:cNvPr>
          <p:cNvSpPr txBox="1"/>
          <p:nvPr/>
        </p:nvSpPr>
        <p:spPr>
          <a:xfrm>
            <a:off x="534958" y="392410"/>
            <a:ext cx="2065422" cy="2388027"/>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53A946"/>
                </a:solidFill>
                <a:latin typeface="Arial"/>
                <a:ea typeface="Arial"/>
                <a:cs typeface="Arial"/>
                <a:sym typeface="Arial"/>
              </a:rPr>
              <a:t>Activity #1</a:t>
            </a:r>
          </a:p>
          <a:p>
            <a:pPr>
              <a:buSzPts val="3000"/>
            </a:pPr>
            <a:endParaRPr lang="en-US" sz="1800" b="1" dirty="0">
              <a:solidFill>
                <a:srgbClr val="223D97"/>
              </a:solidFill>
            </a:endParaRPr>
          </a:p>
          <a:p>
            <a:pPr>
              <a:buSzPts val="3000"/>
            </a:pPr>
            <a:r>
              <a:rPr lang="en-US" sz="1800" b="1" dirty="0">
                <a:solidFill>
                  <a:srgbClr val="223D97"/>
                </a:solidFill>
              </a:rPr>
              <a:t>Naming Crayons</a:t>
            </a:r>
          </a:p>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0071BA"/>
                </a:solidFill>
                <a:latin typeface="Arial"/>
                <a:ea typeface="Arial"/>
                <a:cs typeface="Arial"/>
                <a:sym typeface="Arial"/>
              </a:rPr>
              <a:t> </a:t>
            </a:r>
            <a:endParaRPr sz="2400" b="0" i="0" u="none" strike="noStrike" cap="none" dirty="0">
              <a:solidFill>
                <a:srgbClr val="0071BA"/>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00"/>
              <a:buFont typeface="Arial"/>
              <a:buNone/>
            </a:pPr>
            <a:endParaRPr sz="31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500"/>
              <a:buFont typeface="Arial"/>
              <a:buNone/>
            </a:pPr>
            <a:endParaRPr sz="2500" b="0" i="0" u="none" strike="noStrike" cap="none" dirty="0">
              <a:solidFill>
                <a:schemeClr val="dk1"/>
              </a:solidFill>
              <a:latin typeface="Arial"/>
              <a:ea typeface="Arial"/>
              <a:cs typeface="Arial"/>
              <a:sym typeface="Arial"/>
            </a:endParaRPr>
          </a:p>
        </p:txBody>
      </p:sp>
      <p:pic>
        <p:nvPicPr>
          <p:cNvPr id="4098" name="Picture 2">
            <a:extLst>
              <a:ext uri="{FF2B5EF4-FFF2-40B4-BE49-F238E27FC236}">
                <a16:creationId xmlns:a16="http://schemas.microsoft.com/office/drawing/2014/main" id="{CA10F56E-68C9-FBD4-171F-226C166CB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506" y="124385"/>
            <a:ext cx="4104714" cy="410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6DC9FBD4-DB6D-F2A7-3C06-89C689582F5E}"/>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6F05FD5E-1ACF-1BE3-EF91-9911E79D3171}"/>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0CE6D1D4-A087-5241-D81A-A8C9CF8630BE}"/>
              </a:ext>
            </a:extLst>
          </p:cNvPr>
          <p:cNvSpPr txBox="1"/>
          <p:nvPr/>
        </p:nvSpPr>
        <p:spPr>
          <a:xfrm>
            <a:off x="361784" y="235200"/>
            <a:ext cx="720381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Use Comparisons!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6" name="TextBox 5">
            <a:extLst>
              <a:ext uri="{FF2B5EF4-FFF2-40B4-BE49-F238E27FC236}">
                <a16:creationId xmlns:a16="http://schemas.microsoft.com/office/drawing/2014/main" id="{CD6AC3AA-DA3E-80E7-BB73-546A9A32F184}"/>
              </a:ext>
            </a:extLst>
          </p:cNvPr>
          <p:cNvSpPr txBox="1"/>
          <p:nvPr/>
        </p:nvSpPr>
        <p:spPr>
          <a:xfrm>
            <a:off x="361784" y="974671"/>
            <a:ext cx="3876261" cy="2031325"/>
          </a:xfrm>
          <a:prstGeom prst="rect">
            <a:avLst/>
          </a:prstGeom>
          <a:noFill/>
        </p:spPr>
        <p:txBody>
          <a:bodyPr wrap="square">
            <a:spAutoFit/>
          </a:bodyPr>
          <a:lstStyle/>
          <a:p>
            <a:pPr rtl="0"/>
            <a:r>
              <a:rPr lang="en-US" b="1" i="0" u="none" strike="noStrike" dirty="0">
                <a:solidFill>
                  <a:srgbClr val="16478E"/>
                </a:solidFill>
                <a:effectLst/>
                <a:latin typeface="Arial" panose="020B0604020202020204" pitchFamily="34" charset="0"/>
              </a:rPr>
              <a:t>Her skin was golden like a sunset.</a:t>
            </a:r>
            <a:endParaRPr lang="en-US" b="1" dirty="0">
              <a:effectLst/>
            </a:endParaRPr>
          </a:p>
          <a:p>
            <a:pPr rtl="0"/>
            <a:br>
              <a:rPr lang="en-US" b="1" dirty="0">
                <a:effectLst/>
              </a:rPr>
            </a:br>
            <a:r>
              <a:rPr lang="en-US" b="1" i="0" u="none" strike="noStrike" dirty="0">
                <a:solidFill>
                  <a:srgbClr val="16478E"/>
                </a:solidFill>
                <a:effectLst/>
                <a:latin typeface="Arial" panose="020B0604020202020204" pitchFamily="34" charset="0"/>
              </a:rPr>
              <a:t>His skin is rich brown like a river rock</a:t>
            </a:r>
            <a:endParaRPr lang="en-US" b="1" dirty="0">
              <a:effectLst/>
            </a:endParaRPr>
          </a:p>
          <a:p>
            <a:pPr rtl="0"/>
            <a:br>
              <a:rPr lang="en-US" b="1" dirty="0">
                <a:effectLst/>
              </a:rPr>
            </a:br>
            <a:r>
              <a:rPr lang="en-US" b="1" i="0" u="none" strike="noStrike" dirty="0">
                <a:solidFill>
                  <a:srgbClr val="16478E"/>
                </a:solidFill>
                <a:effectLst/>
                <a:latin typeface="Arial" panose="020B0604020202020204" pitchFamily="34" charset="0"/>
              </a:rPr>
              <a:t>Their skin is pale pink like a jewel.</a:t>
            </a:r>
            <a:endParaRPr lang="en-US" b="1" dirty="0">
              <a:effectLst/>
            </a:endParaRPr>
          </a:p>
          <a:p>
            <a:pPr rtl="0"/>
            <a:br>
              <a:rPr lang="en-US" b="1" dirty="0">
                <a:effectLst/>
              </a:rPr>
            </a:br>
            <a:r>
              <a:rPr lang="en-US" b="1" i="0" u="none" strike="noStrike" dirty="0">
                <a:solidFill>
                  <a:srgbClr val="16478E"/>
                </a:solidFill>
                <a:effectLst/>
                <a:latin typeface="Arial" panose="020B0604020202020204" pitchFamily="34" charset="0"/>
              </a:rPr>
              <a:t>Her skin is light brown like a fawn.</a:t>
            </a:r>
            <a:endParaRPr lang="en-US" b="1" dirty="0">
              <a:effectLst/>
            </a:endParaRPr>
          </a:p>
          <a:p>
            <a:br>
              <a:rPr lang="en-US" dirty="0"/>
            </a:br>
            <a:endParaRPr lang="en-US" dirty="0">
              <a:solidFill>
                <a:srgbClr val="223D97"/>
              </a:solidFill>
              <a:latin typeface="Arial" panose="020B0604020202020204" pitchFamily="34" charset="0"/>
              <a:ea typeface="Roboto"/>
              <a:cs typeface="Arial" panose="020B0604020202020204" pitchFamily="34" charset="0"/>
              <a:sym typeface="Roboto"/>
            </a:endParaRPr>
          </a:p>
        </p:txBody>
      </p:sp>
      <p:pic>
        <p:nvPicPr>
          <p:cNvPr id="5122" name="Picture 2">
            <a:extLst>
              <a:ext uri="{FF2B5EF4-FFF2-40B4-BE49-F238E27FC236}">
                <a16:creationId xmlns:a16="http://schemas.microsoft.com/office/drawing/2014/main" id="{886AA070-A178-5848-70E2-D4817F88C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612" y="249618"/>
            <a:ext cx="1763842" cy="117375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505626C-99A6-BB0D-8A7D-F7DD281C5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2612" y="1528598"/>
            <a:ext cx="1763842" cy="117375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887C43B6-2033-EBF4-661A-586A974804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612" y="2792936"/>
            <a:ext cx="1804942" cy="128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11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826FE200-E217-E633-774A-155508DFC1AE}"/>
            </a:ext>
          </a:extLst>
        </p:cNvPr>
        <p:cNvGrpSpPr/>
        <p:nvPr/>
      </p:nvGrpSpPr>
      <p:grpSpPr>
        <a:xfrm>
          <a:off x="0" y="0"/>
          <a:ext cx="0" cy="0"/>
          <a:chOff x="0" y="0"/>
          <a:chExt cx="0" cy="0"/>
        </a:xfrm>
      </p:grpSpPr>
      <p:pic>
        <p:nvPicPr>
          <p:cNvPr id="163" name="Google Shape;163;g286d81a6184_0_31">
            <a:extLst>
              <a:ext uri="{FF2B5EF4-FFF2-40B4-BE49-F238E27FC236}">
                <a16:creationId xmlns:a16="http://schemas.microsoft.com/office/drawing/2014/main" id="{E3096450-2EBE-C0E4-7926-21E12FA4CCFE}"/>
              </a:ext>
            </a:extLst>
          </p:cNvPr>
          <p:cNvPicPr preferRelativeResize="0"/>
          <p:nvPr/>
        </p:nvPicPr>
        <p:blipFill>
          <a:blip r:embed="rId3"/>
          <a:srcRect/>
          <a:stretch/>
        </p:blipFill>
        <p:spPr>
          <a:xfrm>
            <a:off x="-1553" y="479144"/>
            <a:ext cx="9181337" cy="4757229"/>
          </a:xfrm>
          <a:prstGeom prst="rect">
            <a:avLst/>
          </a:prstGeom>
          <a:noFill/>
          <a:ln>
            <a:noFill/>
          </a:ln>
        </p:spPr>
      </p:pic>
      <p:sp>
        <p:nvSpPr>
          <p:cNvPr id="164" name="Google Shape;164;g286d81a6184_0_31">
            <a:extLst>
              <a:ext uri="{FF2B5EF4-FFF2-40B4-BE49-F238E27FC236}">
                <a16:creationId xmlns:a16="http://schemas.microsoft.com/office/drawing/2014/main" id="{FC868EB6-4D12-51E3-15FC-591ADE3F4263}"/>
              </a:ext>
            </a:extLst>
          </p:cNvPr>
          <p:cNvSpPr txBox="1"/>
          <p:nvPr/>
        </p:nvSpPr>
        <p:spPr>
          <a:xfrm>
            <a:off x="722780" y="469731"/>
            <a:ext cx="2065422" cy="2388027"/>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53A946"/>
                </a:solidFill>
                <a:latin typeface="Arial"/>
                <a:ea typeface="Arial"/>
                <a:cs typeface="Arial"/>
                <a:sym typeface="Arial"/>
              </a:rPr>
              <a:t>Activity #2</a:t>
            </a:r>
          </a:p>
          <a:p>
            <a:pPr>
              <a:buSzPts val="3000"/>
            </a:pPr>
            <a:endParaRPr lang="en-US" sz="1800" b="1" dirty="0">
              <a:solidFill>
                <a:srgbClr val="223D97"/>
              </a:solidFill>
            </a:endParaRPr>
          </a:p>
          <a:p>
            <a:pPr>
              <a:buSzPts val="3000"/>
            </a:pPr>
            <a:r>
              <a:rPr lang="en-US" sz="1800" b="1" dirty="0">
                <a:solidFill>
                  <a:srgbClr val="223D97"/>
                </a:solidFill>
              </a:rPr>
              <a:t>Nature Walk</a:t>
            </a:r>
          </a:p>
          <a:p>
            <a:pPr>
              <a:buSzPts val="3000"/>
            </a:pPr>
            <a:endParaRPr lang="en-US" sz="1800" b="1" dirty="0">
              <a:solidFill>
                <a:srgbClr val="223D97"/>
              </a:solidFill>
            </a:endParaRPr>
          </a:p>
          <a:p>
            <a:pPr>
              <a:buSzPts val="3000"/>
            </a:pPr>
            <a:r>
              <a:rPr lang="en-US" sz="1700" b="0" i="0" u="none" strike="noStrike" dirty="0">
                <a:solidFill>
                  <a:srgbClr val="223D97"/>
                </a:solidFill>
                <a:effectLst/>
                <a:latin typeface="Arial" panose="020B0604020202020204" pitchFamily="34" charset="0"/>
              </a:rPr>
              <a:t>Can you find objects in nature that mimic skin tones?</a:t>
            </a:r>
            <a:endParaRPr lang="en-US" sz="1700" b="1" dirty="0">
              <a:solidFill>
                <a:srgbClr val="223D97"/>
              </a:solidFill>
            </a:endParaRPr>
          </a:p>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0071BA"/>
                </a:solidFill>
                <a:latin typeface="Arial"/>
                <a:ea typeface="Arial"/>
                <a:cs typeface="Arial"/>
                <a:sym typeface="Arial"/>
              </a:rPr>
              <a:t> </a:t>
            </a:r>
            <a:endParaRPr sz="2400" b="0" i="0" u="none" strike="noStrike" cap="none" dirty="0">
              <a:solidFill>
                <a:srgbClr val="0071BA"/>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00"/>
              <a:buFont typeface="Arial"/>
              <a:buNone/>
            </a:pPr>
            <a:endParaRPr sz="31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500"/>
              <a:buFont typeface="Arial"/>
              <a:buNone/>
            </a:pPr>
            <a:endParaRPr sz="2500" b="0" i="0" u="none" strike="noStrike" cap="none" dirty="0">
              <a:solidFill>
                <a:schemeClr val="dk1"/>
              </a:solidFill>
              <a:latin typeface="Arial"/>
              <a:ea typeface="Arial"/>
              <a:cs typeface="Arial"/>
              <a:sym typeface="Arial"/>
            </a:endParaRPr>
          </a:p>
        </p:txBody>
      </p:sp>
      <p:pic>
        <p:nvPicPr>
          <p:cNvPr id="7170" name="Picture 2">
            <a:extLst>
              <a:ext uri="{FF2B5EF4-FFF2-40B4-BE49-F238E27FC236}">
                <a16:creationId xmlns:a16="http://schemas.microsoft.com/office/drawing/2014/main" id="{89FDDB22-18C1-EE72-1394-0ECD6E4CB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534" y="168181"/>
            <a:ext cx="4908685" cy="402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60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D71C1101-A67C-656A-018F-86A6C7350282}"/>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6663BEA4-F509-7F36-1C1F-FC88A4124366}"/>
              </a:ext>
            </a:extLst>
          </p:cNvPr>
          <p:cNvPicPr>
            <a:picLocks noChangeAspect="1"/>
          </p:cNvPicPr>
          <p:nvPr/>
        </p:nvPicPr>
        <p:blipFill>
          <a:blip r:embed="rId3"/>
          <a:stretch>
            <a:fillRect/>
          </a:stretch>
        </p:blipFill>
        <p:spPr>
          <a:xfrm>
            <a:off x="1" y="-4976"/>
            <a:ext cx="9144000" cy="5143500"/>
          </a:xfrm>
          <a:prstGeom prst="rect">
            <a:avLst/>
          </a:prstGeom>
        </p:spPr>
      </p:pic>
      <p:sp>
        <p:nvSpPr>
          <p:cNvPr id="4" name="Google Shape;59;g26e086f46ac_0_0">
            <a:extLst>
              <a:ext uri="{FF2B5EF4-FFF2-40B4-BE49-F238E27FC236}">
                <a16:creationId xmlns:a16="http://schemas.microsoft.com/office/drawing/2014/main" id="{B0FB42B2-648F-5C7F-5DEA-32FD86449568}"/>
              </a:ext>
            </a:extLst>
          </p:cNvPr>
          <p:cNvSpPr txBox="1"/>
          <p:nvPr/>
        </p:nvSpPr>
        <p:spPr>
          <a:xfrm>
            <a:off x="1423283" y="1205259"/>
            <a:ext cx="2987352" cy="3055231"/>
          </a:xfrm>
          <a:prstGeom prst="rect">
            <a:avLst/>
          </a:prstGeom>
          <a:noFill/>
          <a:ln>
            <a:noFill/>
          </a:ln>
        </p:spPr>
        <p:txBody>
          <a:bodyPr spcFirstLastPara="1" wrap="square" lIns="91425" tIns="91425" rIns="91425" bIns="91425" anchor="t" anchorCtr="0">
            <a:noAutofit/>
          </a:bodyPr>
          <a:lstStyle/>
          <a:p>
            <a:pPr marL="0" marR="0" lvl="0" indent="0" rtl="0">
              <a:lnSpc>
                <a:spcPts val="2520"/>
              </a:lnSpc>
              <a:spcBef>
                <a:spcPts val="0"/>
              </a:spcBef>
              <a:spcAft>
                <a:spcPts val="0"/>
              </a:spcAft>
              <a:buClr>
                <a:srgbClr val="000000"/>
              </a:buClr>
              <a:buSzPts val="2400"/>
              <a:buFont typeface="Arial"/>
              <a:buNone/>
            </a:pPr>
            <a:r>
              <a:rPr lang="en-US" sz="2400" b="1" dirty="0">
                <a:solidFill>
                  <a:srgbClr val="223D97"/>
                </a:solidFill>
                <a:latin typeface="Arial" panose="020B0604020202020204" pitchFamily="34" charset="0"/>
                <a:cs typeface="Arial" panose="020B0604020202020204" pitchFamily="34" charset="0"/>
              </a:rPr>
              <a:t>Let’s share what we learned on our nature walk!</a:t>
            </a: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642A6DF9-8C3F-D547-C79E-39E26DB67B81}"/>
              </a:ext>
            </a:extLst>
          </p:cNvPr>
          <p:cNvSpPr txBox="1"/>
          <p:nvPr/>
        </p:nvSpPr>
        <p:spPr>
          <a:xfrm>
            <a:off x="361785" y="235200"/>
            <a:ext cx="3136790"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Closing</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pic>
        <p:nvPicPr>
          <p:cNvPr id="8194" name="Picture 2">
            <a:extLst>
              <a:ext uri="{FF2B5EF4-FFF2-40B4-BE49-F238E27FC236}">
                <a16:creationId xmlns:a16="http://schemas.microsoft.com/office/drawing/2014/main" id="{F0E65972-D222-27B3-EDA1-0660322F0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917" y="602629"/>
            <a:ext cx="2844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1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CA48733F-750B-FC47-111B-B4AA97510C17}"/>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0CAF63C0-5F84-1567-316A-3518F325A8B1}"/>
              </a:ext>
            </a:extLst>
          </p:cNvPr>
          <p:cNvPicPr>
            <a:picLocks noChangeAspect="1"/>
          </p:cNvPicPr>
          <p:nvPr/>
        </p:nvPicPr>
        <p:blipFill>
          <a:blip r:embed="rId3"/>
          <a:stretch>
            <a:fillRect/>
          </a:stretch>
        </p:blipFill>
        <p:spPr>
          <a:xfrm>
            <a:off x="0" y="-13447"/>
            <a:ext cx="9144000" cy="5143500"/>
          </a:xfrm>
          <a:prstGeom prst="rect">
            <a:avLst/>
          </a:prstGeom>
        </p:spPr>
      </p:pic>
      <p:sp>
        <p:nvSpPr>
          <p:cNvPr id="4" name="Google Shape;59;g26e086f46ac_0_0">
            <a:extLst>
              <a:ext uri="{FF2B5EF4-FFF2-40B4-BE49-F238E27FC236}">
                <a16:creationId xmlns:a16="http://schemas.microsoft.com/office/drawing/2014/main" id="{0A474826-8107-E02B-30C4-50CCA4111844}"/>
              </a:ext>
            </a:extLst>
          </p:cNvPr>
          <p:cNvSpPr txBox="1"/>
          <p:nvPr/>
        </p:nvSpPr>
        <p:spPr>
          <a:xfrm>
            <a:off x="361785" y="1044133"/>
            <a:ext cx="4210215" cy="2080785"/>
          </a:xfrm>
          <a:prstGeom prst="rect">
            <a:avLst/>
          </a:prstGeom>
          <a:noFill/>
          <a:ln>
            <a:noFill/>
          </a:ln>
        </p:spPr>
        <p:txBody>
          <a:bodyPr spcFirstLastPara="1" wrap="square" lIns="91425" tIns="91425" rIns="91425" bIns="91425" anchor="t" anchorCtr="0">
            <a:noAutofit/>
          </a:bodyPr>
          <a:lstStyle/>
          <a:p>
            <a:pPr rtl="0" fontAlgn="base">
              <a:buFont typeface="Arial" panose="020B0604020202020204" pitchFamily="34" charset="0"/>
              <a:buChar char="•"/>
            </a:pPr>
            <a:r>
              <a:rPr lang="en-US" sz="1800" b="0" i="0" u="none" strike="noStrike" dirty="0">
                <a:solidFill>
                  <a:srgbClr val="223D97"/>
                </a:solidFill>
                <a:effectLst/>
                <a:latin typeface="Arial" panose="020B0604020202020204" pitchFamily="34" charset="0"/>
              </a:rPr>
              <a:t>  Read </a:t>
            </a:r>
            <a:r>
              <a:rPr lang="en-US" sz="1800" b="0" i="0" u="sng" strike="noStrike" dirty="0">
                <a:solidFill>
                  <a:srgbClr val="223D97"/>
                </a:solidFill>
                <a:effectLst/>
                <a:latin typeface="Arial" panose="020B0604020202020204" pitchFamily="34" charset="0"/>
                <a:hlinkClick r:id="rId4">
                  <a:extLst>
                    <a:ext uri="{A12FA001-AC4F-418D-AE19-62706E023703}">
                      <ahyp:hlinkClr xmlns:ahyp="http://schemas.microsoft.com/office/drawing/2018/hyperlinkcolor" val="tx"/>
                    </a:ext>
                  </a:extLst>
                </a:hlinkClick>
              </a:rPr>
              <a:t>Skin Again a book by Bell Hooks and Chris Raschka</a:t>
            </a:r>
            <a:r>
              <a:rPr lang="en-US" sz="1800" b="0" i="0" u="none" strike="noStrike" dirty="0">
                <a:solidFill>
                  <a:srgbClr val="223D97"/>
                </a:solidFill>
                <a:effectLst/>
                <a:latin typeface="Arial" panose="020B0604020202020204" pitchFamily="34" charset="0"/>
              </a:rPr>
              <a:t> or read the </a:t>
            </a:r>
            <a:r>
              <a:rPr lang="en-US" sz="1800" b="0" i="0" u="sng" strike="noStrike" dirty="0">
                <a:solidFill>
                  <a:srgbClr val="223D97"/>
                </a:solidFill>
                <a:effectLst/>
                <a:latin typeface="Arial" panose="020B0604020202020204" pitchFamily="34" charset="0"/>
                <a:hlinkClick r:id="rId5">
                  <a:extLst>
                    <a:ext uri="{A12FA001-AC4F-418D-AE19-62706E023703}">
                      <ahyp:hlinkClr xmlns:ahyp="http://schemas.microsoft.com/office/drawing/2018/hyperlinkcolor" val="tx"/>
                    </a:ext>
                  </a:extLst>
                </a:hlinkClick>
              </a:rPr>
              <a:t>Skin Again Poem</a:t>
            </a:r>
            <a:r>
              <a:rPr lang="en-US" sz="1800" b="0" i="0" u="none" strike="noStrike" dirty="0">
                <a:solidFill>
                  <a:srgbClr val="223D97"/>
                </a:solidFill>
                <a:effectLst/>
                <a:latin typeface="Arial" panose="020B0604020202020204" pitchFamily="34" charset="0"/>
              </a:rPr>
              <a:t>. </a:t>
            </a:r>
          </a:p>
          <a:p>
            <a:pPr rtl="0" fontAlgn="base"/>
            <a:endParaRPr lang="en-US" sz="1800" b="0" i="0" u="none" strike="noStrike" dirty="0">
              <a:solidFill>
                <a:srgbClr val="223D97"/>
              </a:solidFill>
              <a:effectLst/>
              <a:latin typeface="Arial" panose="020B0604020202020204" pitchFamily="34" charset="0"/>
            </a:endParaRPr>
          </a:p>
          <a:p>
            <a:pPr rtl="0" fontAlgn="base">
              <a:buFont typeface="Arial" panose="020B0604020202020204" pitchFamily="34" charset="0"/>
              <a:buChar char="•"/>
            </a:pPr>
            <a:r>
              <a:rPr lang="en-US" sz="1800" b="0" i="0" u="none" strike="noStrike" dirty="0">
                <a:solidFill>
                  <a:srgbClr val="223D97"/>
                </a:solidFill>
                <a:effectLst/>
                <a:latin typeface="Arial" panose="020B0604020202020204" pitchFamily="34" charset="0"/>
              </a:rPr>
              <a:t>  Have students describe the paint colors Chris </a:t>
            </a:r>
            <a:r>
              <a:rPr lang="en-US" sz="1800" b="0" i="0" u="none" strike="noStrike" dirty="0" err="1">
                <a:solidFill>
                  <a:srgbClr val="223D97"/>
                </a:solidFill>
                <a:effectLst/>
                <a:latin typeface="Arial" panose="020B0604020202020204" pitchFamily="34" charset="0"/>
              </a:rPr>
              <a:t>Raschka</a:t>
            </a:r>
            <a:r>
              <a:rPr lang="en-US" sz="1800" b="0" i="0" u="none" strike="noStrike" dirty="0">
                <a:solidFill>
                  <a:srgbClr val="223D97"/>
                </a:solidFill>
                <a:effectLst/>
                <a:latin typeface="Arial" panose="020B0604020202020204" pitchFamily="34" charset="0"/>
              </a:rPr>
              <a:t> chose for different skin. </a:t>
            </a:r>
          </a:p>
        </p:txBody>
      </p:sp>
      <p:sp>
        <p:nvSpPr>
          <p:cNvPr id="2" name="Google Shape;59;g26e086f46ac_0_0">
            <a:extLst>
              <a:ext uri="{FF2B5EF4-FFF2-40B4-BE49-F238E27FC236}">
                <a16:creationId xmlns:a16="http://schemas.microsoft.com/office/drawing/2014/main" id="{67E318C8-2705-01C8-C765-97EF77BAA9CD}"/>
              </a:ext>
            </a:extLst>
          </p:cNvPr>
          <p:cNvSpPr txBox="1"/>
          <p:nvPr/>
        </p:nvSpPr>
        <p:spPr>
          <a:xfrm>
            <a:off x="361785" y="235200"/>
            <a:ext cx="5665304"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Extension Activities</a:t>
            </a: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9" name="Google Shape;152;g2917c5f412d_0_110">
            <a:extLst>
              <a:ext uri="{FF2B5EF4-FFF2-40B4-BE49-F238E27FC236}">
                <a16:creationId xmlns:a16="http://schemas.microsoft.com/office/drawing/2014/main" id="{EF500F28-2430-D950-31A9-D2A10C8193EA}"/>
              </a:ext>
            </a:extLst>
          </p:cNvPr>
          <p:cNvSpPr/>
          <p:nvPr/>
        </p:nvSpPr>
        <p:spPr>
          <a:xfrm>
            <a:off x="4572000" y="2141413"/>
            <a:ext cx="4330954" cy="1776600"/>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b="1" i="0" u="none" strike="noStrike" cap="none" dirty="0">
                <a:solidFill>
                  <a:srgbClr val="53A946"/>
                </a:solidFill>
                <a:latin typeface="Arial"/>
                <a:ea typeface="Arial"/>
                <a:cs typeface="Arial"/>
                <a:sym typeface="Arial"/>
              </a:rPr>
              <a:t>ASK STUDENTS</a:t>
            </a:r>
          </a:p>
          <a:p>
            <a:pPr marL="0" marR="0" lvl="0" indent="0" algn="l" rtl="0">
              <a:lnSpc>
                <a:spcPct val="115000"/>
              </a:lnSpc>
              <a:spcBef>
                <a:spcPts val="0"/>
              </a:spcBef>
              <a:spcAft>
                <a:spcPts val="0"/>
              </a:spcAft>
              <a:buClr>
                <a:srgbClr val="000000"/>
              </a:buClr>
              <a:buSzPts val="1400"/>
              <a:buFont typeface="Arial"/>
              <a:buNone/>
            </a:pPr>
            <a:endParaRPr b="1" i="0" u="none" strike="noStrike" cap="none" dirty="0">
              <a:solidFill>
                <a:srgbClr val="53A946"/>
              </a:solidFill>
              <a:latin typeface="Arial"/>
              <a:ea typeface="Arial"/>
              <a:cs typeface="Arial"/>
              <a:sym typeface="Arial"/>
            </a:endParaRPr>
          </a:p>
          <a:p>
            <a:pPr rtl="0" fontAlgn="base">
              <a:buFont typeface="Arial" panose="020B0604020202020204" pitchFamily="34" charset="0"/>
              <a:buChar char="•"/>
            </a:pPr>
            <a:r>
              <a:rPr lang="en-US" sz="1200" b="0" i="0" u="none" strike="noStrike" dirty="0">
                <a:solidFill>
                  <a:srgbClr val="223D97"/>
                </a:solidFill>
                <a:effectLst/>
                <a:latin typeface="Roboto" panose="02000000000000000000" pitchFamily="2" charset="0"/>
                <a:ea typeface="Roboto" panose="02000000000000000000" pitchFamily="2" charset="0"/>
                <a:cs typeface="Roboto" panose="02000000000000000000" pitchFamily="2" charset="0"/>
              </a:rPr>
              <a:t>  Why does the author say, “skin is just a covering?”</a:t>
            </a:r>
          </a:p>
          <a:p>
            <a:pPr rtl="0" fontAlgn="base">
              <a:buFont typeface="Arial" panose="020B0604020202020204" pitchFamily="34" charset="0"/>
              <a:buChar char="•"/>
            </a:pPr>
            <a:endParaRPr lang="en-US" sz="1200" b="0" i="0" u="none" strike="noStrike" dirty="0">
              <a:solidFill>
                <a:srgbClr val="223D97"/>
              </a:solidFill>
              <a:effectLst/>
              <a:latin typeface="Roboto" panose="02000000000000000000" pitchFamily="2" charset="0"/>
              <a:ea typeface="Roboto" panose="02000000000000000000" pitchFamily="2" charset="0"/>
              <a:cs typeface="Roboto" panose="02000000000000000000" pitchFamily="2" charset="0"/>
            </a:endParaRPr>
          </a:p>
          <a:p>
            <a:pPr rtl="0" fontAlgn="base">
              <a:buFont typeface="Arial" panose="020B0604020202020204" pitchFamily="34" charset="0"/>
              <a:buChar char="•"/>
            </a:pPr>
            <a:r>
              <a:rPr lang="en-US" sz="1200" b="0" i="0" u="none" strike="noStrike" dirty="0">
                <a:solidFill>
                  <a:srgbClr val="223D97"/>
                </a:solidFill>
                <a:effectLst/>
                <a:latin typeface="Roboto" panose="02000000000000000000" pitchFamily="2" charset="0"/>
                <a:ea typeface="Roboto" panose="02000000000000000000" pitchFamily="2" charset="0"/>
                <a:cs typeface="Roboto" panose="02000000000000000000" pitchFamily="2" charset="0"/>
              </a:rPr>
              <a:t>  Why does the author mean when they say, “come inside?”</a:t>
            </a:r>
          </a:p>
          <a:p>
            <a:pPr rtl="0" fontAlgn="base">
              <a:buFont typeface="Arial" panose="020B0604020202020204" pitchFamily="34" charset="0"/>
              <a:buChar char="•"/>
            </a:pPr>
            <a:endParaRPr lang="en-US" sz="1200" b="0" i="0" u="none" strike="noStrike" dirty="0">
              <a:solidFill>
                <a:srgbClr val="223D97"/>
              </a:solidFill>
              <a:effectLst/>
              <a:latin typeface="Roboto" panose="02000000000000000000" pitchFamily="2" charset="0"/>
              <a:ea typeface="Roboto" panose="02000000000000000000" pitchFamily="2" charset="0"/>
              <a:cs typeface="Roboto" panose="02000000000000000000" pitchFamily="2" charset="0"/>
            </a:endParaRPr>
          </a:p>
          <a:p>
            <a:pPr rtl="0" fontAlgn="base">
              <a:buFont typeface="Arial" panose="020B0604020202020204" pitchFamily="34" charset="0"/>
              <a:buChar char="•"/>
            </a:pPr>
            <a:r>
              <a:rPr lang="en-US" sz="1200" b="0" i="0" u="none" strike="noStrike" dirty="0">
                <a:solidFill>
                  <a:srgbClr val="223D97"/>
                </a:solidFill>
                <a:effectLst/>
                <a:latin typeface="Roboto" panose="02000000000000000000" pitchFamily="2" charset="0"/>
                <a:ea typeface="Roboto" panose="02000000000000000000" pitchFamily="2" charset="0"/>
                <a:cs typeface="Roboto" panose="02000000000000000000" pitchFamily="2" charset="0"/>
              </a:rPr>
              <a:t>  How do we let others know what we are really like?</a:t>
            </a:r>
          </a:p>
        </p:txBody>
      </p:sp>
      <p:pic>
        <p:nvPicPr>
          <p:cNvPr id="5" name="Picture 4">
            <a:extLst>
              <a:ext uri="{FF2B5EF4-FFF2-40B4-BE49-F238E27FC236}">
                <a16:creationId xmlns:a16="http://schemas.microsoft.com/office/drawing/2014/main" id="{87B3C4EA-A69C-DFC9-8DFC-834F86A9D1EB}"/>
              </a:ext>
            </a:extLst>
          </p:cNvPr>
          <p:cNvPicPr>
            <a:picLocks noChangeAspect="1"/>
          </p:cNvPicPr>
          <p:nvPr/>
        </p:nvPicPr>
        <p:blipFill>
          <a:blip r:embed="rId6"/>
          <a:stretch>
            <a:fillRect/>
          </a:stretch>
        </p:blipFill>
        <p:spPr>
          <a:xfrm>
            <a:off x="6432784" y="564543"/>
            <a:ext cx="2301368" cy="1849314"/>
          </a:xfrm>
          <a:prstGeom prst="rect">
            <a:avLst/>
          </a:prstGeom>
        </p:spPr>
      </p:pic>
    </p:spTree>
    <p:extLst>
      <p:ext uri="{BB962C8B-B14F-4D97-AF65-F5344CB8AC3E}">
        <p14:creationId xmlns:p14="http://schemas.microsoft.com/office/powerpoint/2010/main" val="27969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C1A0B543-5A94-BD9D-85F8-2F0AB7A60460}"/>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D1C184AC-D93B-CE32-A3FE-3D9BF32DCEC3}"/>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59;g26e086f46ac_0_0">
            <a:extLst>
              <a:ext uri="{FF2B5EF4-FFF2-40B4-BE49-F238E27FC236}">
                <a16:creationId xmlns:a16="http://schemas.microsoft.com/office/drawing/2014/main" id="{095434EA-3325-7309-C1C9-C52AC1AC713E}"/>
              </a:ext>
            </a:extLst>
          </p:cNvPr>
          <p:cNvSpPr txBox="1"/>
          <p:nvPr/>
        </p:nvSpPr>
        <p:spPr>
          <a:xfrm>
            <a:off x="147919" y="698847"/>
            <a:ext cx="8876812" cy="2863295"/>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Extended Learning for Educators</a:t>
            </a:r>
          </a:p>
          <a:p>
            <a:pPr marL="0" marR="0" lvl="0" indent="0" algn="ctr" rtl="0">
              <a:lnSpc>
                <a:spcPct val="100000"/>
              </a:lnSpc>
              <a:spcBef>
                <a:spcPts val="0"/>
              </a:spcBef>
              <a:spcAft>
                <a:spcPts val="0"/>
              </a:spcAft>
              <a:buClr>
                <a:srgbClr val="000000"/>
              </a:buClr>
              <a:buSzPts val="2900"/>
              <a:buFont typeface="Arial"/>
              <a:buNone/>
            </a:pPr>
            <a:endParaRPr lang="en-US" sz="3000" b="1" u="none" strike="noStrike" cap="none" dirty="0">
              <a:solidFill>
                <a:srgbClr val="1647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900"/>
              <a:buFont typeface="Arial"/>
              <a:buNone/>
            </a:pPr>
            <a:r>
              <a:rPr lang="en-US" sz="2900" b="1" u="none" strike="noStrike" cap="none" dirty="0">
                <a:solidFill>
                  <a:srgbClr val="16478E"/>
                </a:solidFill>
                <a:latin typeface="Arial"/>
                <a:ea typeface="Arial"/>
                <a:cs typeface="Arial"/>
                <a:sym typeface="Arial"/>
              </a:rPr>
              <a:t>Navigating </a:t>
            </a:r>
            <a:r>
              <a:rPr lang="en-US" sz="2900" b="1" dirty="0">
                <a:solidFill>
                  <a:srgbClr val="16478E"/>
                </a:solidFill>
              </a:rPr>
              <a:t>Harmful Comments about Skin Color</a:t>
            </a:r>
            <a:endParaRPr lang="en-US" sz="2900" b="1" u="none" strike="noStrike" cap="none" dirty="0">
              <a:solidFill>
                <a:srgbClr val="16478E"/>
              </a:solidFill>
              <a:latin typeface="Arial"/>
              <a:ea typeface="Arial"/>
              <a:cs typeface="Arial"/>
              <a:sym typeface="Arial"/>
            </a:endParaRPr>
          </a:p>
          <a:p>
            <a:pPr marL="0" marR="0" lvl="0" indent="0" rtl="0">
              <a:lnSpc>
                <a:spcPct val="115000"/>
              </a:lnSpc>
              <a:spcBef>
                <a:spcPts val="0"/>
              </a:spcBef>
              <a:spcAft>
                <a:spcPts val="0"/>
              </a:spcAft>
              <a:buClr>
                <a:srgbClr val="000000"/>
              </a:buClr>
              <a:buSzPts val="2400"/>
              <a:buFont typeface="Arial"/>
              <a:buNone/>
            </a:pP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9" name="Google Shape;152;g2917c5f412d_0_110">
            <a:extLst>
              <a:ext uri="{FF2B5EF4-FFF2-40B4-BE49-F238E27FC236}">
                <a16:creationId xmlns:a16="http://schemas.microsoft.com/office/drawing/2014/main" id="{8E51B82E-2A47-B475-DD12-BE916F5C8A0A}"/>
              </a:ext>
            </a:extLst>
          </p:cNvPr>
          <p:cNvSpPr/>
          <p:nvPr/>
        </p:nvSpPr>
        <p:spPr>
          <a:xfrm>
            <a:off x="3584050" y="3189006"/>
            <a:ext cx="2218414" cy="5620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2000" b="1" i="0" u="none" strike="noStrike" cap="none" dirty="0">
                <a:solidFill>
                  <a:srgbClr val="53A946"/>
                </a:solidFill>
                <a:latin typeface="Arial"/>
                <a:ea typeface="Arial"/>
                <a:cs typeface="Arial"/>
                <a:sym typeface="Arial"/>
              </a:rPr>
              <a:t>SCENARIOS</a:t>
            </a:r>
            <a:endParaRPr sz="1800" dirty="0">
              <a:solidFill>
                <a:srgbClr val="223D97"/>
              </a:solidFill>
              <a:latin typeface="Roboto"/>
              <a:ea typeface="Roboto"/>
              <a:cs typeface="Roboto"/>
              <a:sym typeface="Roboto"/>
            </a:endParaRPr>
          </a:p>
        </p:txBody>
      </p:sp>
    </p:spTree>
    <p:extLst>
      <p:ext uri="{BB962C8B-B14F-4D97-AF65-F5344CB8AC3E}">
        <p14:creationId xmlns:p14="http://schemas.microsoft.com/office/powerpoint/2010/main" val="7275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B37FBE71-C59D-185D-5691-7777A68D3476}"/>
            </a:ext>
          </a:extLst>
        </p:cNvPr>
        <p:cNvGrpSpPr/>
        <p:nvPr/>
      </p:nvGrpSpPr>
      <p:grpSpPr>
        <a:xfrm>
          <a:off x="0" y="0"/>
          <a:ext cx="0" cy="0"/>
          <a:chOff x="0" y="0"/>
          <a:chExt cx="0" cy="0"/>
        </a:xfrm>
      </p:grpSpPr>
      <p:pic>
        <p:nvPicPr>
          <p:cNvPr id="163" name="Google Shape;163;g286d81a6184_0_31">
            <a:extLst>
              <a:ext uri="{FF2B5EF4-FFF2-40B4-BE49-F238E27FC236}">
                <a16:creationId xmlns:a16="http://schemas.microsoft.com/office/drawing/2014/main" id="{F46C66C9-9280-10D0-6734-1E8D96F9A8A3}"/>
              </a:ext>
            </a:extLst>
          </p:cNvPr>
          <p:cNvPicPr preferRelativeResize="0"/>
          <p:nvPr/>
        </p:nvPicPr>
        <p:blipFill>
          <a:blip r:embed="rId3"/>
          <a:srcRect/>
          <a:stretch/>
        </p:blipFill>
        <p:spPr>
          <a:xfrm>
            <a:off x="-129325" y="0"/>
            <a:ext cx="9309109" cy="5236374"/>
          </a:xfrm>
          <a:prstGeom prst="rect">
            <a:avLst/>
          </a:prstGeom>
          <a:noFill/>
          <a:ln>
            <a:noFill/>
          </a:ln>
        </p:spPr>
      </p:pic>
      <p:sp>
        <p:nvSpPr>
          <p:cNvPr id="164" name="Google Shape;164;g286d81a6184_0_31">
            <a:extLst>
              <a:ext uri="{FF2B5EF4-FFF2-40B4-BE49-F238E27FC236}">
                <a16:creationId xmlns:a16="http://schemas.microsoft.com/office/drawing/2014/main" id="{EC9ECC14-75B6-B06F-C3DA-59F76F8F1114}"/>
              </a:ext>
            </a:extLst>
          </p:cNvPr>
          <p:cNvSpPr txBox="1"/>
          <p:nvPr/>
        </p:nvSpPr>
        <p:spPr>
          <a:xfrm>
            <a:off x="198781" y="230160"/>
            <a:ext cx="2329266" cy="2388027"/>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53A946"/>
                </a:solidFill>
                <a:latin typeface="Arial"/>
                <a:ea typeface="Arial"/>
                <a:cs typeface="Arial"/>
                <a:sym typeface="Arial"/>
              </a:rPr>
              <a:t>Scenario #1</a:t>
            </a:r>
          </a:p>
          <a:p>
            <a:pPr>
              <a:buSzPts val="3000"/>
            </a:pPr>
            <a:endParaRPr lang="en-US" sz="1800" b="1" dirty="0">
              <a:solidFill>
                <a:srgbClr val="223D97"/>
              </a:solidFill>
            </a:endParaRPr>
          </a:p>
          <a:p>
            <a:pPr>
              <a:buSzPts val="3000"/>
            </a:pPr>
            <a:r>
              <a:rPr lang="en-US" sz="1800" b="1" i="0" u="none" strike="noStrike" dirty="0">
                <a:solidFill>
                  <a:srgbClr val="223D97"/>
                </a:solidFill>
                <a:effectLst/>
                <a:latin typeface="Arial" panose="020B0604020202020204" pitchFamily="34" charset="0"/>
              </a:rPr>
              <a:t>A non-Black student in your classroom says to a Black student, “Your skin looks like poop.”</a:t>
            </a:r>
            <a:r>
              <a:rPr lang="en-US" sz="1800" b="1" i="0" u="none" strike="noStrike" cap="none" dirty="0">
                <a:solidFill>
                  <a:srgbClr val="223D97"/>
                </a:solidFill>
                <a:latin typeface="Arial"/>
                <a:ea typeface="Arial"/>
                <a:cs typeface="Arial"/>
                <a:sym typeface="Arial"/>
              </a:rPr>
              <a:t> </a:t>
            </a:r>
            <a:endParaRPr sz="1800" b="1" i="0" u="none" strike="noStrike" cap="none" dirty="0">
              <a:solidFill>
                <a:srgbClr val="223D9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00"/>
              <a:buFont typeface="Arial"/>
              <a:buNone/>
            </a:pPr>
            <a:endParaRPr sz="31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500"/>
              <a:buFont typeface="Arial"/>
              <a:buNone/>
            </a:pPr>
            <a:endParaRPr sz="2500" b="0" i="0" u="none" strike="noStrike" cap="none" dirty="0">
              <a:solidFill>
                <a:schemeClr val="dk1"/>
              </a:solidFill>
              <a:latin typeface="Arial"/>
              <a:ea typeface="Arial"/>
              <a:cs typeface="Arial"/>
              <a:sym typeface="Arial"/>
            </a:endParaRPr>
          </a:p>
        </p:txBody>
      </p:sp>
      <p:sp>
        <p:nvSpPr>
          <p:cNvPr id="2" name="Google Shape;152;g2917c5f412d_0_110">
            <a:extLst>
              <a:ext uri="{FF2B5EF4-FFF2-40B4-BE49-F238E27FC236}">
                <a16:creationId xmlns:a16="http://schemas.microsoft.com/office/drawing/2014/main" id="{0C272801-9E19-592A-EBB4-6FE41E81080B}"/>
              </a:ext>
            </a:extLst>
          </p:cNvPr>
          <p:cNvSpPr/>
          <p:nvPr/>
        </p:nvSpPr>
        <p:spPr>
          <a:xfrm>
            <a:off x="2954546" y="214685"/>
            <a:ext cx="5990672" cy="38325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100" b="1" i="0" u="none" strike="noStrike" cap="none" dirty="0">
                <a:solidFill>
                  <a:srgbClr val="53A946"/>
                </a:solidFill>
                <a:latin typeface="Arial"/>
                <a:ea typeface="Arial"/>
                <a:cs typeface="Arial"/>
                <a:sym typeface="Arial"/>
              </a:rPr>
              <a:t>SOME STRATEGIES WE COULD CONSIDER:</a:t>
            </a:r>
          </a:p>
          <a:p>
            <a:pPr marL="0" marR="0" lvl="0" indent="0" algn="l" rtl="0">
              <a:lnSpc>
                <a:spcPct val="115000"/>
              </a:lnSpc>
              <a:spcBef>
                <a:spcPts val="0"/>
              </a:spcBef>
              <a:spcAft>
                <a:spcPts val="0"/>
              </a:spcAft>
              <a:buClr>
                <a:srgbClr val="000000"/>
              </a:buClr>
              <a:buSzPts val="1400"/>
              <a:buFont typeface="Arial"/>
              <a:buNone/>
            </a:pPr>
            <a:endParaRPr sz="1100" b="1" i="0" u="none" strike="noStrike" cap="none" dirty="0">
              <a:solidFill>
                <a:srgbClr val="53A946"/>
              </a:solidFill>
              <a:latin typeface="Arial"/>
              <a:ea typeface="Arial"/>
              <a:cs typeface="Arial"/>
              <a:sym typeface="Arial"/>
            </a:endParaRPr>
          </a:p>
          <a:p>
            <a:pPr rtl="0"/>
            <a:r>
              <a:rPr lang="en-US" sz="1000" b="0" i="0" u="none" strike="noStrike" dirty="0">
                <a:solidFill>
                  <a:srgbClr val="223D97"/>
                </a:solidFill>
                <a:effectLst/>
                <a:latin typeface="+mn-lt"/>
              </a:rPr>
              <a:t>Always address moments of harmful behavior calmly and use it as an opportunity to teach important values like empathy and kindness. If the behavior persists or if you notice a pattern of inappropriate comments, it might be necessary to involve the children's parents or guardians to address the issue collaboratively.</a:t>
            </a:r>
            <a:endParaRPr lang="en-US" sz="1000" b="0" dirty="0">
              <a:solidFill>
                <a:srgbClr val="223D97"/>
              </a:solidFill>
              <a:effectLst/>
              <a:latin typeface="+mn-lt"/>
            </a:endParaRPr>
          </a:p>
          <a:p>
            <a:pPr rtl="0"/>
            <a:br>
              <a:rPr lang="en-US" sz="1000" b="0" dirty="0">
                <a:solidFill>
                  <a:srgbClr val="223D97"/>
                </a:solidFill>
                <a:effectLst/>
                <a:latin typeface="+mn-lt"/>
              </a:rPr>
            </a:br>
            <a:r>
              <a:rPr lang="en-US" sz="1000" b="1" i="0" u="none" strike="noStrike" dirty="0">
                <a:solidFill>
                  <a:srgbClr val="223D97"/>
                </a:solidFill>
                <a:effectLst/>
                <a:latin typeface="+mn-lt"/>
              </a:rPr>
              <a:t>Address the comment calmly and directly</a:t>
            </a:r>
            <a:endParaRPr lang="en-US" sz="1000" b="0" dirty="0">
              <a:solidFill>
                <a:srgbClr val="223D97"/>
              </a:solidFill>
              <a:effectLst/>
              <a:latin typeface="+mn-lt"/>
            </a:endParaRPr>
          </a:p>
          <a:p>
            <a:pPr marL="457200" rtl="0" fontAlgn="base">
              <a:buFont typeface="Arial" panose="020B0604020202020204" pitchFamily="34" charset="0"/>
              <a:buChar char="•"/>
            </a:pPr>
            <a:r>
              <a:rPr lang="en-US" sz="1000" b="0" i="0" u="none" strike="noStrike" dirty="0">
                <a:solidFill>
                  <a:srgbClr val="223D97"/>
                </a:solidFill>
                <a:effectLst/>
                <a:latin typeface="+mn-lt"/>
              </a:rPr>
              <a:t> "We don't say things that might hurt someone's feelings."</a:t>
            </a:r>
          </a:p>
          <a:p>
            <a:pPr marL="457200" rtl="0" fontAlgn="base">
              <a:buFont typeface="Arial" panose="020B0604020202020204" pitchFamily="34" charset="0"/>
              <a:buChar char="•"/>
            </a:pPr>
            <a:r>
              <a:rPr lang="en-US" sz="1000" b="0" i="0" u="none" strike="noStrike" dirty="0">
                <a:solidFill>
                  <a:srgbClr val="223D97"/>
                </a:solidFill>
                <a:effectLst/>
                <a:latin typeface="+mn-lt"/>
              </a:rPr>
              <a:t> "It's not nice to compare someone’s skin color to poop, and we don’t say hurtful things.”</a:t>
            </a:r>
          </a:p>
          <a:p>
            <a:pPr marL="457200" rtl="0" fontAlgn="base">
              <a:buFont typeface="Arial" panose="020B0604020202020204" pitchFamily="34" charset="0"/>
              <a:buChar char="•"/>
            </a:pPr>
            <a:r>
              <a:rPr lang="en-US" sz="1000" b="0" i="0" u="none" strike="noStrike" dirty="0">
                <a:solidFill>
                  <a:srgbClr val="223D97"/>
                </a:solidFill>
                <a:effectLst/>
                <a:latin typeface="+mn-lt"/>
              </a:rPr>
              <a:t> “How would you feel if someone said something unkind about your skin color?"</a:t>
            </a:r>
          </a:p>
          <a:p>
            <a:pPr rtl="0"/>
            <a:r>
              <a:rPr lang="en-US" sz="1000" b="1" i="0" u="none" strike="noStrike" dirty="0">
                <a:solidFill>
                  <a:srgbClr val="223D97"/>
                </a:solidFill>
                <a:effectLst/>
                <a:latin typeface="+mn-lt"/>
              </a:rPr>
              <a:t>Promote positive language</a:t>
            </a:r>
            <a:endParaRPr lang="en-US" sz="1000" b="0" dirty="0">
              <a:solidFill>
                <a:srgbClr val="223D97"/>
              </a:solidFill>
              <a:effectLst/>
              <a:latin typeface="+mn-lt"/>
            </a:endParaRPr>
          </a:p>
          <a:p>
            <a:pPr marL="457200" rtl="0" fontAlgn="base">
              <a:buFont typeface="Arial" panose="020B0604020202020204" pitchFamily="34" charset="0"/>
              <a:buChar char="•"/>
            </a:pPr>
            <a:r>
              <a:rPr lang="en-US" sz="1000" b="0" i="0" u="none" strike="noStrike" dirty="0">
                <a:solidFill>
                  <a:srgbClr val="223D97"/>
                </a:solidFill>
                <a:effectLst/>
                <a:latin typeface="+mn-lt"/>
              </a:rPr>
              <a:t> We use words to make our friend feel good about themselves.</a:t>
            </a:r>
          </a:p>
          <a:p>
            <a:pPr marL="457200" rtl="0" fontAlgn="base">
              <a:buFont typeface="Arial" panose="020B0604020202020204" pitchFamily="34" charset="0"/>
              <a:buChar char="•"/>
            </a:pPr>
            <a:r>
              <a:rPr lang="en-US" sz="1000" b="0" i="0" u="none" strike="noStrike" dirty="0">
                <a:solidFill>
                  <a:srgbClr val="223D97"/>
                </a:solidFill>
                <a:effectLst/>
                <a:latin typeface="+mn-lt"/>
              </a:rPr>
              <a:t> Give examples of positive ways we describe brown skin (refer to lesson).</a:t>
            </a:r>
          </a:p>
          <a:p>
            <a:pPr rtl="0"/>
            <a:r>
              <a:rPr lang="en-US" sz="1000" b="1" i="0" u="none" strike="noStrike" dirty="0">
                <a:solidFill>
                  <a:srgbClr val="223D97"/>
                </a:solidFill>
                <a:effectLst/>
                <a:latin typeface="+mn-lt"/>
              </a:rPr>
              <a:t>Privately check in and affirm the Black student</a:t>
            </a:r>
            <a:endParaRPr lang="en-US" sz="1000" b="0" dirty="0">
              <a:solidFill>
                <a:srgbClr val="223D97"/>
              </a:solidFill>
              <a:effectLst/>
              <a:latin typeface="+mn-lt"/>
            </a:endParaRPr>
          </a:p>
          <a:p>
            <a:pPr marL="457200" rtl="0" fontAlgn="base">
              <a:buFont typeface="Arial" panose="020B0604020202020204" pitchFamily="34" charset="0"/>
              <a:buChar char="•"/>
            </a:pPr>
            <a:r>
              <a:rPr lang="en-US" sz="1000" b="0" i="0" u="none" strike="noStrike" dirty="0">
                <a:solidFill>
                  <a:srgbClr val="223D97"/>
                </a:solidFill>
                <a:effectLst/>
                <a:latin typeface="+mn-lt"/>
              </a:rPr>
              <a:t> Ask the child how the comment made them feel and let them know it’s ok to share their feelings and that we all deserve to feel respected.</a:t>
            </a:r>
          </a:p>
          <a:p>
            <a:pPr marL="457200" rtl="0" fontAlgn="base">
              <a:buFont typeface="Arial" panose="020B0604020202020204" pitchFamily="34" charset="0"/>
              <a:buChar char="•"/>
            </a:pPr>
            <a:r>
              <a:rPr lang="en-US" sz="1000" b="0" i="0" u="none" strike="noStrike" dirty="0">
                <a:solidFill>
                  <a:srgbClr val="223D97"/>
                </a:solidFill>
                <a:effectLst/>
                <a:latin typeface="+mn-lt"/>
              </a:rPr>
              <a:t> Affirm the child and model ways to talk about brown skin in a positive way</a:t>
            </a:r>
          </a:p>
          <a:p>
            <a:pPr marL="457200" lvl="1" rtl="0" fontAlgn="base"/>
            <a:r>
              <a:rPr lang="en-US" sz="1000" b="0" i="0" u="none" strike="noStrike" dirty="0">
                <a:solidFill>
                  <a:srgbClr val="223D97"/>
                </a:solidFill>
                <a:effectLst/>
                <a:latin typeface="+mn-lt"/>
              </a:rPr>
              <a:t>- "His complexion is beautiful, golden brown, like the color of sun-kissed sand."</a:t>
            </a:r>
          </a:p>
          <a:p>
            <a:pPr marL="457200" lvl="1" rtl="0" fontAlgn="base"/>
            <a:r>
              <a:rPr lang="en-US" sz="1000" b="0" i="0" u="none" strike="noStrike" dirty="0">
                <a:solidFill>
                  <a:srgbClr val="223D97"/>
                </a:solidFill>
                <a:effectLst/>
                <a:latin typeface="+mn-lt"/>
              </a:rPr>
              <a:t>- "Her skin has a warm, rich brown tone that glows in the sunlight."</a:t>
            </a:r>
          </a:p>
          <a:p>
            <a:br>
              <a:rPr lang="en-US" b="0" dirty="0">
                <a:solidFill>
                  <a:srgbClr val="223D97"/>
                </a:solidFill>
                <a:effectLst/>
              </a:rPr>
            </a:br>
            <a:endParaRPr lang="en-US" sz="1050" dirty="0">
              <a:solidFill>
                <a:srgbClr val="223D97"/>
              </a:solidFill>
            </a:endParaRPr>
          </a:p>
        </p:txBody>
      </p:sp>
    </p:spTree>
    <p:extLst>
      <p:ext uri="{BB962C8B-B14F-4D97-AF65-F5344CB8AC3E}">
        <p14:creationId xmlns:p14="http://schemas.microsoft.com/office/powerpoint/2010/main" val="3619985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9387770C-7DDD-DDD4-9853-1DD10B5DC519}"/>
            </a:ext>
          </a:extLst>
        </p:cNvPr>
        <p:cNvGrpSpPr/>
        <p:nvPr/>
      </p:nvGrpSpPr>
      <p:grpSpPr>
        <a:xfrm>
          <a:off x="0" y="0"/>
          <a:ext cx="0" cy="0"/>
          <a:chOff x="0" y="0"/>
          <a:chExt cx="0" cy="0"/>
        </a:xfrm>
      </p:grpSpPr>
      <p:pic>
        <p:nvPicPr>
          <p:cNvPr id="163" name="Google Shape;163;g286d81a6184_0_31">
            <a:extLst>
              <a:ext uri="{FF2B5EF4-FFF2-40B4-BE49-F238E27FC236}">
                <a16:creationId xmlns:a16="http://schemas.microsoft.com/office/drawing/2014/main" id="{832745AF-4489-428F-6D0B-8C615BADAF98}"/>
              </a:ext>
            </a:extLst>
          </p:cNvPr>
          <p:cNvPicPr preferRelativeResize="0"/>
          <p:nvPr/>
        </p:nvPicPr>
        <p:blipFill>
          <a:blip r:embed="rId3"/>
          <a:srcRect/>
          <a:stretch/>
        </p:blipFill>
        <p:spPr>
          <a:xfrm>
            <a:off x="-129325" y="0"/>
            <a:ext cx="9309109" cy="5236374"/>
          </a:xfrm>
          <a:prstGeom prst="rect">
            <a:avLst/>
          </a:prstGeom>
          <a:noFill/>
          <a:ln>
            <a:noFill/>
          </a:ln>
        </p:spPr>
      </p:pic>
      <p:sp>
        <p:nvSpPr>
          <p:cNvPr id="164" name="Google Shape;164;g286d81a6184_0_31">
            <a:extLst>
              <a:ext uri="{FF2B5EF4-FFF2-40B4-BE49-F238E27FC236}">
                <a16:creationId xmlns:a16="http://schemas.microsoft.com/office/drawing/2014/main" id="{C482C966-5ADC-4ACE-3A78-112FB23A594D}"/>
              </a:ext>
            </a:extLst>
          </p:cNvPr>
          <p:cNvSpPr txBox="1"/>
          <p:nvPr/>
        </p:nvSpPr>
        <p:spPr>
          <a:xfrm>
            <a:off x="198782" y="230160"/>
            <a:ext cx="2521198" cy="2388027"/>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53A946"/>
                </a:solidFill>
                <a:latin typeface="Arial"/>
                <a:ea typeface="Arial"/>
                <a:cs typeface="Arial"/>
                <a:sym typeface="Arial"/>
              </a:rPr>
              <a:t>Scenario #2</a:t>
            </a:r>
            <a:endParaRPr lang="en-US" sz="1800" b="1" dirty="0">
              <a:solidFill>
                <a:srgbClr val="223D97"/>
              </a:solidFill>
            </a:endParaRPr>
          </a:p>
          <a:p>
            <a:pPr>
              <a:buSzPts val="3000"/>
            </a:pPr>
            <a:endParaRPr lang="en-US" sz="1600" b="1" i="0" u="none" strike="noStrike" dirty="0">
              <a:solidFill>
                <a:srgbClr val="000000"/>
              </a:solidFill>
              <a:effectLst/>
              <a:latin typeface="Arial" panose="020B0604020202020204" pitchFamily="34" charset="0"/>
            </a:endParaRPr>
          </a:p>
          <a:p>
            <a:pPr>
              <a:buSzPts val="3000"/>
            </a:pPr>
            <a:r>
              <a:rPr lang="en-US" sz="1600" b="1" i="0" u="none" strike="noStrike" dirty="0">
                <a:solidFill>
                  <a:srgbClr val="223D97"/>
                </a:solidFill>
                <a:effectLst/>
                <a:latin typeface="Arial" panose="020B0604020202020204" pitchFamily="34" charset="0"/>
              </a:rPr>
              <a:t>During the lesson, a student refers to a peach-colored crayon as “skin-colored.”</a:t>
            </a:r>
            <a:endParaRPr sz="1600" b="1" i="0" u="none" strike="noStrike" cap="none" dirty="0">
              <a:solidFill>
                <a:srgbClr val="223D97"/>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500"/>
              <a:buFont typeface="Arial"/>
              <a:buNone/>
            </a:pPr>
            <a:endParaRPr sz="2500" b="0" i="0" u="none" strike="noStrike" cap="none" dirty="0">
              <a:solidFill>
                <a:schemeClr val="dk1"/>
              </a:solidFill>
              <a:latin typeface="Arial"/>
              <a:ea typeface="Arial"/>
              <a:cs typeface="Arial"/>
              <a:sym typeface="Arial"/>
            </a:endParaRPr>
          </a:p>
        </p:txBody>
      </p:sp>
      <p:sp>
        <p:nvSpPr>
          <p:cNvPr id="2" name="Google Shape;152;g2917c5f412d_0_110">
            <a:extLst>
              <a:ext uri="{FF2B5EF4-FFF2-40B4-BE49-F238E27FC236}">
                <a16:creationId xmlns:a16="http://schemas.microsoft.com/office/drawing/2014/main" id="{CC676241-2495-9F36-4B6A-10BC39D3097F}"/>
              </a:ext>
            </a:extLst>
          </p:cNvPr>
          <p:cNvSpPr/>
          <p:nvPr/>
        </p:nvSpPr>
        <p:spPr>
          <a:xfrm>
            <a:off x="2954546" y="214685"/>
            <a:ext cx="5990672" cy="38325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050" b="1" i="0" u="none" strike="noStrike" cap="none" dirty="0">
                <a:solidFill>
                  <a:srgbClr val="53A946"/>
                </a:solidFill>
                <a:latin typeface="Arial"/>
                <a:ea typeface="Arial"/>
                <a:cs typeface="Arial"/>
                <a:sym typeface="Arial"/>
              </a:rPr>
              <a:t>SOME STRATEGIES WE COULD CONSIDER:</a:t>
            </a:r>
          </a:p>
          <a:p>
            <a:pPr marL="0" marR="0" lvl="0" indent="0" algn="l" rtl="0">
              <a:lnSpc>
                <a:spcPct val="115000"/>
              </a:lnSpc>
              <a:spcBef>
                <a:spcPts val="0"/>
              </a:spcBef>
              <a:spcAft>
                <a:spcPts val="0"/>
              </a:spcAft>
              <a:buClr>
                <a:srgbClr val="000000"/>
              </a:buClr>
              <a:buSzPts val="1400"/>
              <a:buFont typeface="Arial"/>
              <a:buNone/>
            </a:pPr>
            <a:endParaRPr sz="1050" b="1" i="0" u="none" strike="noStrike" cap="none" dirty="0">
              <a:solidFill>
                <a:srgbClr val="53A946"/>
              </a:solidFill>
              <a:latin typeface="Arial"/>
              <a:ea typeface="Arial"/>
              <a:cs typeface="Arial"/>
              <a:sym typeface="Arial"/>
            </a:endParaRPr>
          </a:p>
          <a:p>
            <a:pPr rtl="0"/>
            <a:r>
              <a:rPr lang="en-US" sz="1000" b="0" i="0" u="none" strike="noStrike" dirty="0">
                <a:solidFill>
                  <a:srgbClr val="223D97"/>
                </a:solidFill>
                <a:effectLst/>
                <a:latin typeface="+mn-lt"/>
                <a:cs typeface="Arial" panose="020B0604020202020204" pitchFamily="34" charset="0"/>
              </a:rPr>
              <a:t>Approach the situation with empathy and a calm non-judgmental demeanor. Children are often not aware of the implications of their language, and your gentle guidance can contribute to a more inclusive and respectful environment.</a:t>
            </a:r>
            <a:endParaRPr lang="en-US" sz="1000" b="0" dirty="0">
              <a:solidFill>
                <a:srgbClr val="223D97"/>
              </a:solidFill>
              <a:effectLst/>
              <a:latin typeface="+mn-lt"/>
              <a:cs typeface="Arial" panose="020B0604020202020204" pitchFamily="34" charset="0"/>
            </a:endParaRPr>
          </a:p>
          <a:p>
            <a:pPr rtl="0"/>
            <a:br>
              <a:rPr lang="en-US" sz="1100" b="0" dirty="0">
                <a:solidFill>
                  <a:srgbClr val="223D97"/>
                </a:solidFill>
                <a:effectLst/>
                <a:latin typeface="+mn-lt"/>
              </a:rPr>
            </a:br>
            <a:r>
              <a:rPr lang="en-US" sz="1000" b="0" i="0" u="none" strike="noStrike" dirty="0">
                <a:solidFill>
                  <a:srgbClr val="223D97"/>
                </a:solidFill>
                <a:effectLst/>
                <a:latin typeface="+mn-lt"/>
              </a:rPr>
              <a:t>Consider context, perhaps the peach crayon IS the color of the child’s skin color. If this is the case you can say, “Yes, this crayon is the color of YOUR skin color”</a:t>
            </a:r>
            <a:endParaRPr lang="en-US" sz="1000" b="0" dirty="0">
              <a:solidFill>
                <a:srgbClr val="223D97"/>
              </a:solidFill>
              <a:effectLst/>
              <a:latin typeface="+mn-lt"/>
            </a:endParaRPr>
          </a:p>
          <a:p>
            <a:pPr rtl="0">
              <a:spcAft>
                <a:spcPts val="1500"/>
              </a:spcAft>
            </a:pPr>
            <a:r>
              <a:rPr lang="en-US" sz="1000" b="0" i="0" u="none" strike="noStrike" dirty="0">
                <a:solidFill>
                  <a:srgbClr val="223D97"/>
                </a:solidFill>
                <a:effectLst/>
                <a:latin typeface="+mn-lt"/>
              </a:rPr>
              <a:t>The term "skin-colored" can be subjective and vary widely based on individual skin tones. </a:t>
            </a:r>
            <a:endParaRPr lang="en-US" sz="1000" b="0" dirty="0">
              <a:solidFill>
                <a:srgbClr val="223D97"/>
              </a:solidFill>
              <a:effectLst/>
              <a:latin typeface="+mn-lt"/>
            </a:endParaRPr>
          </a:p>
          <a:p>
            <a:pPr rtl="0">
              <a:spcAft>
                <a:spcPts val="1500"/>
              </a:spcAft>
            </a:pPr>
            <a:r>
              <a:rPr lang="en-US" sz="1000" b="1" i="0" u="none" strike="noStrike" dirty="0">
                <a:solidFill>
                  <a:srgbClr val="223D97"/>
                </a:solidFill>
                <a:effectLst/>
                <a:latin typeface="+mn-lt"/>
              </a:rPr>
              <a:t>Also consider:</a:t>
            </a:r>
            <a:endParaRPr lang="en-US" sz="1000" b="0" dirty="0">
              <a:solidFill>
                <a:srgbClr val="223D97"/>
              </a:solidFill>
              <a:effectLst/>
              <a:latin typeface="+mn-lt"/>
            </a:endParaRPr>
          </a:p>
          <a:p>
            <a:pPr marL="457200" rtl="0" fontAlgn="base">
              <a:spcBef>
                <a:spcPts val="1500"/>
              </a:spcBef>
              <a:buFont typeface="Arial" panose="020B0604020202020204" pitchFamily="34" charset="0"/>
              <a:buChar char="•"/>
            </a:pPr>
            <a:r>
              <a:rPr lang="en-US" sz="1000" b="0" i="0" u="none" strike="noStrike" dirty="0">
                <a:solidFill>
                  <a:srgbClr val="223D97"/>
                </a:solidFill>
                <a:effectLst/>
                <a:latin typeface="+mn-lt"/>
              </a:rPr>
              <a:t>Pointing out that skin comes in a variety of colors, and using the term "skin-colored" may not be inclusive of everyone. Encourage awareness of and respect for different skin tones.</a:t>
            </a:r>
          </a:p>
          <a:p>
            <a:pPr marL="457200" rtl="0" fontAlgn="base">
              <a:spcBef>
                <a:spcPts val="1500"/>
              </a:spcBef>
              <a:buFont typeface="Arial" panose="020B0604020202020204" pitchFamily="34" charset="0"/>
              <a:buChar char="•"/>
            </a:pPr>
            <a:endParaRPr lang="en-US" sz="1000" b="0" i="0" u="none" strike="noStrike" dirty="0">
              <a:solidFill>
                <a:srgbClr val="223D97"/>
              </a:solidFill>
              <a:effectLst/>
              <a:latin typeface="+mn-lt"/>
            </a:endParaRPr>
          </a:p>
          <a:p>
            <a:pPr marL="457200" rtl="0" fontAlgn="base">
              <a:spcAft>
                <a:spcPts val="1500"/>
              </a:spcAft>
              <a:buFont typeface="Arial" panose="020B0604020202020204" pitchFamily="34" charset="0"/>
              <a:buChar char="•"/>
            </a:pPr>
            <a:r>
              <a:rPr lang="en-US" sz="1000" b="0" i="0" u="none" strike="noStrike" dirty="0">
                <a:solidFill>
                  <a:srgbClr val="223D97"/>
                </a:solidFill>
                <a:effectLst/>
                <a:latin typeface="+mn-lt"/>
              </a:rPr>
              <a:t>Instead of using a broad term like "skin-colored," encourage the student to use descriptive words to describe the color more precisely. For example, you might suggest saying "peach," "beige," "light brown," or another term that accurately describes the color.</a:t>
            </a:r>
          </a:p>
        </p:txBody>
      </p:sp>
    </p:spTree>
    <p:extLst>
      <p:ext uri="{BB962C8B-B14F-4D97-AF65-F5344CB8AC3E}">
        <p14:creationId xmlns:p14="http://schemas.microsoft.com/office/powerpoint/2010/main" val="354952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560136DB-AD34-A4CB-0633-911C782D41DF}"/>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C102F8DB-5498-65AB-74A5-64FEB06D6D94}"/>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59;g26e086f46ac_0_0">
            <a:extLst>
              <a:ext uri="{FF2B5EF4-FFF2-40B4-BE49-F238E27FC236}">
                <a16:creationId xmlns:a16="http://schemas.microsoft.com/office/drawing/2014/main" id="{54587572-18EB-A4FB-9217-A46C95D37C84}"/>
              </a:ext>
            </a:extLst>
          </p:cNvPr>
          <p:cNvSpPr txBox="1"/>
          <p:nvPr/>
        </p:nvSpPr>
        <p:spPr>
          <a:xfrm>
            <a:off x="314077" y="1163782"/>
            <a:ext cx="8662945" cy="3654667"/>
          </a:xfrm>
          <a:prstGeom prst="rect">
            <a:avLst/>
          </a:prstGeom>
          <a:noFill/>
          <a:ln>
            <a:noFill/>
          </a:ln>
        </p:spPr>
        <p:txBody>
          <a:bodyPr spcFirstLastPara="1" wrap="square" lIns="91425" tIns="91425" rIns="91425" bIns="91425" anchor="t" anchorCtr="0">
            <a:noAutofit/>
          </a:bodyPr>
          <a:lstStyle/>
          <a:p>
            <a:pPr algn="r" rtl="0"/>
            <a:r>
              <a:rPr lang="en-US" sz="1800" b="1" i="0" u="none" strike="noStrike" dirty="0">
                <a:solidFill>
                  <a:srgbClr val="223D97"/>
                </a:solidFill>
                <a:effectLst/>
                <a:latin typeface="+mn-lt"/>
              </a:rPr>
              <a:t>Resources</a:t>
            </a:r>
            <a:endParaRPr lang="en-US" sz="1800" b="1" dirty="0">
              <a:solidFill>
                <a:srgbClr val="223D97"/>
              </a:solidFill>
              <a:effectLst/>
              <a:latin typeface="+mn-lt"/>
            </a:endParaRPr>
          </a:p>
          <a:p>
            <a:pPr algn="r" rtl="0" fontAlgn="base"/>
            <a:br>
              <a:rPr lang="en-US" b="1" dirty="0">
                <a:solidFill>
                  <a:srgbClr val="53A946"/>
                </a:solidFill>
                <a:effectLst/>
                <a:latin typeface="+mn-lt"/>
              </a:rPr>
            </a:br>
            <a:r>
              <a:rPr lang="en-US" b="1" i="0" u="sng" strike="noStrike" dirty="0">
                <a:solidFill>
                  <a:srgbClr val="53A946"/>
                </a:solidFill>
                <a:effectLst/>
                <a:latin typeface="+mn-lt"/>
                <a:hlinkClick r:id="rId4">
                  <a:extLst>
                    <a:ext uri="{A12FA001-AC4F-418D-AE19-62706E023703}">
                      <ahyp:hlinkClr xmlns:ahyp="http://schemas.microsoft.com/office/drawing/2018/hyperlinkcolor" val="tx"/>
                    </a:ext>
                  </a:extLst>
                </a:hlinkClick>
              </a:rPr>
              <a:t>https://news.artnet.com/art-world/4000-skin-colors-in-pantone-squares-1254683</a:t>
            </a:r>
            <a:r>
              <a:rPr lang="en-US" b="1" i="0" u="none" strike="noStrike" dirty="0">
                <a:solidFill>
                  <a:srgbClr val="53A946"/>
                </a:solidFill>
                <a:effectLst/>
                <a:latin typeface="+mn-lt"/>
              </a:rPr>
              <a:t> </a:t>
            </a:r>
          </a:p>
          <a:p>
            <a:pPr algn="r" rtl="0" fontAlgn="base"/>
            <a:endParaRPr lang="en-US" b="1" i="0" u="sng" strike="noStrike" dirty="0">
              <a:solidFill>
                <a:srgbClr val="53A946"/>
              </a:solidFill>
              <a:effectLst/>
              <a:latin typeface="+mn-lt"/>
              <a:hlinkClick r:id="rId5">
                <a:extLst>
                  <a:ext uri="{A12FA001-AC4F-418D-AE19-62706E023703}">
                    <ahyp:hlinkClr xmlns:ahyp="http://schemas.microsoft.com/office/drawing/2018/hyperlinkcolor" val="tx"/>
                  </a:ext>
                </a:extLst>
              </a:hlinkClick>
            </a:endParaRPr>
          </a:p>
          <a:p>
            <a:pPr algn="r" rtl="0" fontAlgn="base"/>
            <a:r>
              <a:rPr lang="en-US" b="1" i="0" u="sng" strike="noStrike" dirty="0">
                <a:solidFill>
                  <a:srgbClr val="53A946"/>
                </a:solidFill>
                <a:effectLst/>
                <a:latin typeface="+mn-lt"/>
                <a:hlinkClick r:id="rId5">
                  <a:extLst>
                    <a:ext uri="{A12FA001-AC4F-418D-AE19-62706E023703}">
                      <ahyp:hlinkClr xmlns:ahyp="http://schemas.microsoft.com/office/drawing/2018/hyperlinkcolor" val="tx"/>
                    </a:ext>
                  </a:extLst>
                </a:hlinkClick>
              </a:rPr>
              <a:t>https://britthawthorne.com/blog/diverse-skin-tones/</a:t>
            </a:r>
            <a:r>
              <a:rPr lang="en-US" b="1" i="0" u="none" strike="noStrike" dirty="0">
                <a:solidFill>
                  <a:srgbClr val="53A946"/>
                </a:solidFill>
                <a:effectLst/>
                <a:latin typeface="+mn-lt"/>
              </a:rPr>
              <a:t> </a:t>
            </a:r>
          </a:p>
          <a:p>
            <a:pPr algn="r" rtl="0" fontAlgn="base"/>
            <a:endParaRPr lang="en-US" b="1" i="0" u="sng" strike="noStrike" dirty="0">
              <a:solidFill>
                <a:srgbClr val="53A946"/>
              </a:solidFill>
              <a:effectLst/>
              <a:latin typeface="+mn-lt"/>
              <a:hlinkClick r:id="rId6">
                <a:extLst>
                  <a:ext uri="{A12FA001-AC4F-418D-AE19-62706E023703}">
                    <ahyp:hlinkClr xmlns:ahyp="http://schemas.microsoft.com/office/drawing/2018/hyperlinkcolor" val="tx"/>
                  </a:ext>
                </a:extLst>
              </a:hlinkClick>
            </a:endParaRPr>
          </a:p>
          <a:p>
            <a:pPr algn="r" rtl="0" fontAlgn="base"/>
            <a:r>
              <a:rPr lang="en-US" b="1" i="0" u="sng" strike="noStrike" dirty="0">
                <a:solidFill>
                  <a:srgbClr val="53A946"/>
                </a:solidFill>
                <a:effectLst/>
                <a:latin typeface="+mn-lt"/>
                <a:hlinkClick r:id="rId6">
                  <a:extLst>
                    <a:ext uri="{A12FA001-AC4F-418D-AE19-62706E023703}">
                      <ahyp:hlinkClr xmlns:ahyp="http://schemas.microsoft.com/office/drawing/2018/hyperlinkcolor" val="tx"/>
                    </a:ext>
                  </a:extLst>
                </a:hlinkClick>
              </a:rPr>
              <a:t>https://www.google.com/url?q=https://www.prnewswire.com/news-releases/crayola-announces-new-colors-of-the-world-crayons-to-help-advance-inclusion-within-creativity-301063370.html&amp;sa=D&amp;source=editors&amp;ust=1703695060706513&amp;usg=AOvVaw186EE24WTvsBjl0nW0EJUD</a:t>
            </a:r>
            <a:r>
              <a:rPr lang="en-US" b="1" i="0" u="none" strike="noStrike" dirty="0">
                <a:solidFill>
                  <a:srgbClr val="53A946"/>
                </a:solidFill>
                <a:effectLst/>
                <a:latin typeface="+mn-lt"/>
              </a:rPr>
              <a:t> </a:t>
            </a:r>
          </a:p>
          <a:p>
            <a:pPr marL="0" marR="0" lvl="0" indent="0" algn="r" rtl="0">
              <a:lnSpc>
                <a:spcPct val="100000"/>
              </a:lnSpc>
              <a:spcBef>
                <a:spcPts val="0"/>
              </a:spcBef>
              <a:spcAft>
                <a:spcPts val="0"/>
              </a:spcAft>
              <a:buClr>
                <a:srgbClr val="000000"/>
              </a:buClr>
              <a:buSzPts val="2900"/>
              <a:buFont typeface="Arial"/>
              <a:buNone/>
            </a:pPr>
            <a:endParaRPr lang="en-US" sz="1200" b="1" u="none" strike="noStrike" cap="none" dirty="0">
              <a:solidFill>
                <a:srgbClr val="223D97"/>
              </a:solidFill>
              <a:latin typeface="+mn-lt"/>
              <a:ea typeface="Arial"/>
              <a:cs typeface="Arial"/>
              <a:sym typeface="Arial"/>
            </a:endParaRPr>
          </a:p>
          <a:p>
            <a:pPr marL="0" marR="0" lvl="0" indent="0" algn="r" rtl="0">
              <a:lnSpc>
                <a:spcPct val="115000"/>
              </a:lnSpc>
              <a:spcBef>
                <a:spcPts val="0"/>
              </a:spcBef>
              <a:spcAft>
                <a:spcPts val="0"/>
              </a:spcAft>
              <a:buClr>
                <a:srgbClr val="000000"/>
              </a:buClr>
              <a:buSzPts val="2400"/>
              <a:buFont typeface="Arial"/>
              <a:buNone/>
            </a:pPr>
            <a:endParaRPr sz="1200" b="1" u="none" strike="noStrike" cap="none" dirty="0">
              <a:solidFill>
                <a:srgbClr val="223D97"/>
              </a:solidFill>
              <a:latin typeface="+mn-lt"/>
              <a:cs typeface="Arial Black" panose="020B0604020202020204" pitchFamily="34" charset="0"/>
              <a:sym typeface="Arial"/>
            </a:endParaRPr>
          </a:p>
          <a:p>
            <a:pPr marL="571500" marR="0" lvl="1" algn="r" rtl="0">
              <a:lnSpc>
                <a:spcPct val="115000"/>
              </a:lnSpc>
              <a:spcBef>
                <a:spcPts val="0"/>
              </a:spcBef>
              <a:spcAft>
                <a:spcPts val="0"/>
              </a:spcAft>
              <a:buClr>
                <a:srgbClr val="223D97"/>
              </a:buClr>
              <a:buSzPct val="120000"/>
            </a:pPr>
            <a:endParaRPr lang="en-US" sz="1200" b="0" i="0" u="none" strike="noStrike" cap="none" dirty="0">
              <a:solidFill>
                <a:srgbClr val="223D97"/>
              </a:solidFill>
              <a:latin typeface="+mn-lt"/>
              <a:ea typeface="Arial"/>
              <a:cs typeface="Arial"/>
              <a:sym typeface="Arial"/>
            </a:endParaRPr>
          </a:p>
          <a:p>
            <a:pPr marL="857250" marR="0" lvl="1" indent="-285750" algn="r" rtl="0">
              <a:lnSpc>
                <a:spcPct val="115000"/>
              </a:lnSpc>
              <a:spcBef>
                <a:spcPts val="0"/>
              </a:spcBef>
              <a:spcAft>
                <a:spcPts val="0"/>
              </a:spcAft>
              <a:buClr>
                <a:srgbClr val="223D97"/>
              </a:buClr>
              <a:buSzPct val="120000"/>
              <a:buFont typeface="Arial" panose="020B0604020202020204" pitchFamily="34" charset="0"/>
              <a:buChar char="•"/>
            </a:pPr>
            <a:endParaRPr lang="en-US" sz="1200" b="0" i="0" u="none" strike="noStrike" cap="none" dirty="0">
              <a:solidFill>
                <a:srgbClr val="223D97"/>
              </a:solidFill>
              <a:latin typeface="+mn-lt"/>
              <a:ea typeface="Arial"/>
              <a:cs typeface="Arial"/>
              <a:sym typeface="Arial"/>
            </a:endParaRPr>
          </a:p>
          <a:p>
            <a:pPr marL="914400" marR="0" lvl="0" indent="0" algn="r" rtl="0">
              <a:lnSpc>
                <a:spcPct val="115000"/>
              </a:lnSpc>
              <a:spcBef>
                <a:spcPts val="0"/>
              </a:spcBef>
              <a:spcAft>
                <a:spcPts val="0"/>
              </a:spcAft>
              <a:buClr>
                <a:srgbClr val="000000"/>
              </a:buClr>
              <a:buSzPts val="1800"/>
              <a:buFont typeface="Arial"/>
              <a:buNone/>
            </a:pPr>
            <a:endParaRPr sz="1200" b="0" i="0" u="none" strike="noStrike" cap="none" dirty="0">
              <a:solidFill>
                <a:srgbClr val="223D97"/>
              </a:solidFill>
              <a:latin typeface="+mn-lt"/>
              <a:ea typeface="Arial"/>
              <a:cs typeface="Arial"/>
              <a:sym typeface="Arial"/>
            </a:endParaRPr>
          </a:p>
          <a:p>
            <a:pPr marL="457200" marR="0" lvl="0" indent="0" algn="r" rtl="0">
              <a:lnSpc>
                <a:spcPct val="100000"/>
              </a:lnSpc>
              <a:spcBef>
                <a:spcPts val="0"/>
              </a:spcBef>
              <a:spcAft>
                <a:spcPts val="0"/>
              </a:spcAft>
              <a:buClr>
                <a:srgbClr val="000000"/>
              </a:buClr>
              <a:buSzPts val="1800"/>
              <a:buFont typeface="Arial"/>
              <a:buNone/>
            </a:pPr>
            <a:endParaRPr sz="1200" b="1" i="0" u="none" strike="noStrike" cap="none" dirty="0">
              <a:solidFill>
                <a:srgbClr val="223D97"/>
              </a:solidFill>
              <a:latin typeface="+mn-lt"/>
              <a:ea typeface="Arial"/>
              <a:cs typeface="Arial"/>
              <a:sym typeface="Arial"/>
            </a:endParaRPr>
          </a:p>
          <a:p>
            <a:pPr marL="0" marR="0" lvl="0" indent="0" algn="r" rtl="0">
              <a:lnSpc>
                <a:spcPct val="100000"/>
              </a:lnSpc>
              <a:spcBef>
                <a:spcPts val="0"/>
              </a:spcBef>
              <a:spcAft>
                <a:spcPts val="0"/>
              </a:spcAft>
              <a:buClr>
                <a:srgbClr val="000000"/>
              </a:buClr>
              <a:buSzPts val="1700"/>
              <a:buFont typeface="Arial"/>
              <a:buNone/>
            </a:pPr>
            <a:br>
              <a:rPr lang="en-US" sz="1200" b="1" i="0" u="none" strike="noStrike" cap="none" dirty="0">
                <a:solidFill>
                  <a:srgbClr val="223D97"/>
                </a:solidFill>
                <a:latin typeface="+mn-lt"/>
                <a:ea typeface="Arial"/>
                <a:cs typeface="Arial"/>
                <a:sym typeface="Arial"/>
              </a:rPr>
            </a:br>
            <a:br>
              <a:rPr lang="en-US" sz="1200" b="1" i="0" u="none" strike="noStrike" cap="none" dirty="0">
                <a:solidFill>
                  <a:srgbClr val="223D97"/>
                </a:solidFill>
                <a:latin typeface="+mn-lt"/>
                <a:ea typeface="Arial"/>
                <a:cs typeface="Arial"/>
                <a:sym typeface="Arial"/>
              </a:rPr>
            </a:br>
            <a:br>
              <a:rPr lang="en-US" sz="1200" b="1" i="0" u="none" strike="noStrike" cap="none" dirty="0">
                <a:solidFill>
                  <a:srgbClr val="223D97"/>
                </a:solidFill>
                <a:latin typeface="+mn-lt"/>
                <a:ea typeface="Arial"/>
                <a:cs typeface="Arial"/>
                <a:sym typeface="Arial"/>
              </a:rPr>
            </a:br>
            <a:endParaRPr sz="1200" b="1" i="0" u="none" strike="noStrike" cap="none" dirty="0">
              <a:solidFill>
                <a:srgbClr val="223D97"/>
              </a:solidFill>
              <a:latin typeface="+mn-lt"/>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200" b="1" i="0" u="none" strike="noStrike" cap="none" dirty="0">
              <a:solidFill>
                <a:srgbClr val="223D97"/>
              </a:solidFill>
              <a:latin typeface="+mn-lt"/>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200" b="1" i="0" u="none" strike="noStrike" cap="none" dirty="0">
              <a:solidFill>
                <a:srgbClr val="223D97"/>
              </a:solidFill>
              <a:latin typeface="+mn-lt"/>
              <a:ea typeface="Arial"/>
              <a:cs typeface="Arial"/>
              <a:sym typeface="Arial"/>
            </a:endParaRPr>
          </a:p>
        </p:txBody>
      </p:sp>
    </p:spTree>
    <p:extLst>
      <p:ext uri="{BB962C8B-B14F-4D97-AF65-F5344CB8AC3E}">
        <p14:creationId xmlns:p14="http://schemas.microsoft.com/office/powerpoint/2010/main" val="377717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A0303B50-669A-AA99-86E6-B065C16CDE2A}"/>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56718390-4BD6-E568-1AD0-7A6FABB907E7}"/>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59;g26e086f46ac_0_0">
            <a:extLst>
              <a:ext uri="{FF2B5EF4-FFF2-40B4-BE49-F238E27FC236}">
                <a16:creationId xmlns:a16="http://schemas.microsoft.com/office/drawing/2014/main" id="{04C27B19-5296-E99A-9B6F-4A1E78367C7C}"/>
              </a:ext>
            </a:extLst>
          </p:cNvPr>
          <p:cNvSpPr txBox="1"/>
          <p:nvPr/>
        </p:nvSpPr>
        <p:spPr>
          <a:xfrm>
            <a:off x="314077" y="2152185"/>
            <a:ext cx="8662945" cy="266626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223D97"/>
                </a:solidFill>
                <a:latin typeface="Arial"/>
                <a:ea typeface="Arial"/>
                <a:cs typeface="Arial"/>
                <a:sym typeface="Arial"/>
              </a:rPr>
              <a:t>Email:</a:t>
            </a:r>
            <a:r>
              <a:rPr lang="en-US" sz="1800" b="1" u="none" strike="noStrike" cap="none" dirty="0">
                <a:solidFill>
                  <a:srgbClr val="53A946"/>
                </a:solidFill>
                <a:latin typeface="Arial"/>
                <a:ea typeface="Arial"/>
                <a:cs typeface="Arial"/>
                <a:sym typeface="Arial"/>
              </a:rPr>
              <a:t> </a:t>
            </a:r>
            <a:r>
              <a:rPr lang="en-US" sz="1800" b="1" u="none" strike="noStrike" cap="none">
                <a:solidFill>
                  <a:srgbClr val="53A946"/>
                </a:solidFill>
                <a:latin typeface="Arial"/>
                <a:ea typeface="Arial"/>
                <a:cs typeface="Arial"/>
                <a:sym typeface="Arial"/>
              </a:rPr>
              <a:t>info@pollyanna-us</a:t>
            </a:r>
            <a:r>
              <a:rPr lang="en-US" sz="1800" b="1" u="none" strike="noStrike" cap="none" dirty="0" err="1">
                <a:solidFill>
                  <a:srgbClr val="53A946"/>
                </a:solidFill>
                <a:latin typeface="Arial"/>
                <a:ea typeface="Arial"/>
                <a:cs typeface="Arial"/>
                <a:sym typeface="Arial"/>
              </a:rPr>
              <a:t>.org</a:t>
            </a:r>
            <a:endParaRPr lang="en-US" sz="1800" b="1" u="none" strike="noStrike" cap="none" dirty="0">
              <a:solidFill>
                <a:srgbClr val="53A946"/>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Website: </a:t>
            </a:r>
            <a:r>
              <a:rPr lang="en-US" sz="1800" b="1" u="none" strike="noStrike" cap="none" dirty="0" err="1">
                <a:solidFill>
                  <a:srgbClr val="53A946"/>
                </a:solidFill>
                <a:latin typeface="Arial"/>
                <a:ea typeface="Arial"/>
                <a:cs typeface="Arial"/>
                <a:sym typeface="Arial"/>
              </a:rPr>
              <a:t>www.pollyanna-us.org</a:t>
            </a:r>
            <a:endParaRPr lang="en-US" sz="1800" b="1" u="none" strike="noStrike" cap="none" dirty="0">
              <a:solidFill>
                <a:srgbClr val="53A946"/>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endParaRPr lang="en-US" sz="1800" b="1" u="none" strike="noStrike" cap="none" dirty="0">
              <a:solidFill>
                <a:srgbClr val="16478E"/>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00B0F0"/>
                </a:solidFill>
                <a:latin typeface="Arial"/>
                <a:ea typeface="Arial"/>
                <a:cs typeface="Arial"/>
                <a:sym typeface="Arial"/>
              </a:rPr>
              <a:t>SOCIAL MEDIA</a:t>
            </a: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Facebook / Instagram: </a:t>
            </a:r>
            <a:r>
              <a:rPr lang="en-US" sz="1800" b="1" u="none" strike="noStrike" cap="none" dirty="0">
                <a:solidFill>
                  <a:srgbClr val="53A946"/>
                </a:solidFill>
                <a:latin typeface="Arial"/>
                <a:ea typeface="Arial"/>
                <a:cs typeface="Arial"/>
                <a:sym typeface="Arial"/>
              </a:rPr>
              <a:t>@</a:t>
            </a:r>
            <a:r>
              <a:rPr lang="en-US" sz="1800" b="1" u="none" strike="noStrike" cap="none" dirty="0" err="1">
                <a:solidFill>
                  <a:srgbClr val="53A946"/>
                </a:solidFill>
                <a:latin typeface="Arial"/>
                <a:ea typeface="Arial"/>
                <a:cs typeface="Arial"/>
                <a:sym typeface="Arial"/>
              </a:rPr>
              <a:t>us_pollyanna</a:t>
            </a:r>
            <a:r>
              <a:rPr lang="en-US" sz="1800" b="1" u="none" strike="noStrike" cap="none" dirty="0">
                <a:solidFill>
                  <a:srgbClr val="53A946"/>
                </a:solidFill>
                <a:latin typeface="Arial"/>
                <a:ea typeface="Arial"/>
                <a:cs typeface="Arial"/>
                <a:sym typeface="Arial"/>
              </a:rPr>
              <a:t> </a:t>
            </a:r>
            <a:endParaRPr lang="en-US" sz="1800" b="1" u="none" strike="noStrike" cap="none" dirty="0">
              <a:solidFill>
                <a:srgbClr val="16478E"/>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LinkedIn: </a:t>
            </a:r>
            <a:r>
              <a:rPr lang="en-US" sz="1800" b="1" dirty="0">
                <a:solidFill>
                  <a:srgbClr val="53A946"/>
                </a:solidFill>
              </a:rPr>
              <a:t>Po</a:t>
            </a:r>
            <a:r>
              <a:rPr lang="en-US" sz="1800" b="1" u="none" strike="noStrike" cap="none" dirty="0">
                <a:solidFill>
                  <a:srgbClr val="53A946"/>
                </a:solidFill>
                <a:latin typeface="Arial"/>
                <a:ea typeface="Arial"/>
                <a:cs typeface="Arial"/>
                <a:sym typeface="Arial"/>
              </a:rPr>
              <a:t>llyanna-us</a:t>
            </a:r>
          </a:p>
          <a:p>
            <a:pPr marL="0" marR="0" lvl="0" indent="0" algn="ctr" rtl="0">
              <a:lnSpc>
                <a:spcPct val="100000"/>
              </a:lnSpc>
              <a:spcBef>
                <a:spcPts val="0"/>
              </a:spcBef>
              <a:spcAft>
                <a:spcPts val="0"/>
              </a:spcAft>
              <a:buClr>
                <a:srgbClr val="000000"/>
              </a:buClr>
              <a:buSzPts val="2900"/>
              <a:buFont typeface="Arial"/>
              <a:buNone/>
            </a:pPr>
            <a:endParaRPr lang="en-US" b="1" u="none" strike="noStrike" cap="none" dirty="0">
              <a:solidFill>
                <a:srgbClr val="16478E"/>
              </a:solidFill>
              <a:latin typeface="Arial"/>
              <a:ea typeface="Arial"/>
              <a:cs typeface="Arial"/>
              <a:sym typeface="Arial"/>
            </a:endParaRPr>
          </a:p>
          <a:p>
            <a:pPr marL="0" marR="0" lvl="0" indent="0" rtl="0">
              <a:lnSpc>
                <a:spcPct val="115000"/>
              </a:lnSpc>
              <a:spcBef>
                <a:spcPts val="0"/>
              </a:spcBef>
              <a:spcAft>
                <a:spcPts val="0"/>
              </a:spcAft>
              <a:buClr>
                <a:srgbClr val="000000"/>
              </a:buClr>
              <a:buSzPts val="2400"/>
              <a:buFont typeface="Arial"/>
              <a:buNone/>
            </a:pPr>
            <a:endParaRPr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b="1" i="0" u="none" strike="noStrike" cap="none" dirty="0">
                <a:solidFill>
                  <a:srgbClr val="16478E"/>
                </a:solidFill>
                <a:latin typeface="Arial"/>
                <a:ea typeface="Arial"/>
                <a:cs typeface="Arial"/>
                <a:sym typeface="Arial"/>
              </a:rPr>
            </a:br>
            <a:br>
              <a:rPr lang="en-US" b="1" i="0" u="none" strike="noStrike" cap="none" dirty="0">
                <a:solidFill>
                  <a:srgbClr val="16478E"/>
                </a:solidFill>
                <a:latin typeface="Arial"/>
                <a:ea typeface="Arial"/>
                <a:cs typeface="Arial"/>
                <a:sym typeface="Arial"/>
              </a:rPr>
            </a:br>
            <a:br>
              <a:rPr lang="en-US" b="1" i="0" u="none" strike="noStrike" cap="none" dirty="0">
                <a:solidFill>
                  <a:srgbClr val="16478E"/>
                </a:solidFill>
                <a:latin typeface="Arial"/>
                <a:ea typeface="Arial"/>
                <a:cs typeface="Arial"/>
                <a:sym typeface="Arial"/>
              </a:rPr>
            </a:b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3442619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4FB9952B-B546-CB69-4669-1F44525A7D63}"/>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9DBB3C66-ED05-F9AD-1060-C0703E4F643E}"/>
              </a:ext>
            </a:extLst>
          </p:cNvPr>
          <p:cNvPicPr>
            <a:picLocks noChangeAspect="1"/>
          </p:cNvPicPr>
          <p:nvPr/>
        </p:nvPicPr>
        <p:blipFill>
          <a:blip r:embed="rId3"/>
          <a:stretch>
            <a:fillRect/>
          </a:stretch>
        </p:blipFill>
        <p:spPr>
          <a:xfrm>
            <a:off x="0" y="0"/>
            <a:ext cx="9144000" cy="5143500"/>
          </a:xfrm>
          <a:prstGeom prst="rect">
            <a:avLst/>
          </a:prstGeom>
        </p:spPr>
      </p:pic>
      <p:sp>
        <p:nvSpPr>
          <p:cNvPr id="59" name="Google Shape;59;g26e086f46ac_0_0">
            <a:extLst>
              <a:ext uri="{FF2B5EF4-FFF2-40B4-BE49-F238E27FC236}">
                <a16:creationId xmlns:a16="http://schemas.microsoft.com/office/drawing/2014/main" id="{32F2991C-62E1-5812-27C8-37C77A8B2AC1}"/>
              </a:ext>
            </a:extLst>
          </p:cNvPr>
          <p:cNvSpPr txBox="1"/>
          <p:nvPr/>
        </p:nvSpPr>
        <p:spPr>
          <a:xfrm>
            <a:off x="1423282" y="386275"/>
            <a:ext cx="7203817"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u="none" strike="noStrike" cap="none" dirty="0">
                <a:solidFill>
                  <a:srgbClr val="53A946"/>
                </a:solidFill>
                <a:latin typeface="Arial Black" panose="020B0604020202020204" pitchFamily="34" charset="0"/>
                <a:cs typeface="Arial Black" panose="020B0604020202020204" pitchFamily="34" charset="0"/>
                <a:sym typeface="Arial"/>
              </a:rPr>
              <a:t> </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Lesson objective </a:t>
            </a:r>
            <a:endParaRPr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Invitations</a:t>
            </a:r>
            <a:endParaRPr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Vocabulary</a:t>
            </a:r>
            <a:endParaRPr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What is skin?</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How should we talk about different skin colors in a kind and respectful way?</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Activity #1: Naming Crayons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Activity #2: Nature Walk</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Closing</a:t>
            </a: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DBD3BCB5-2395-8C6E-4D46-FD391DB15B96}"/>
              </a:ext>
            </a:extLst>
          </p:cNvPr>
          <p:cNvSpPr txBox="1"/>
          <p:nvPr/>
        </p:nvSpPr>
        <p:spPr>
          <a:xfrm>
            <a:off x="361784" y="235200"/>
            <a:ext cx="3097033"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Agenda</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114760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p:cNvPicPr preferRelativeResize="0"/>
          <p:nvPr/>
        </p:nvPicPr>
        <p:blipFill>
          <a:blip r:embed="rId3"/>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8FFA7ADC-821A-17A5-1810-EF7B15E6ECAD}"/>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AA8FB574-E64B-9A60-6D4F-81A81E730E90}"/>
              </a:ext>
            </a:extLst>
          </p:cNvPr>
          <p:cNvSpPr txBox="1"/>
          <p:nvPr/>
        </p:nvSpPr>
        <p:spPr>
          <a:xfrm>
            <a:off x="1423282" y="433983"/>
            <a:ext cx="7203817"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endParaRPr lang="en-US"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All skin colors are beautiful and can be expressed in respectful ways.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Every child should feel comfortable and proud of their skin tone and have rich language to describe their skin color and the skin color of others.</a:t>
            </a: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5" name="Google Shape;59;g26e086f46ac_0_0">
            <a:extLst>
              <a:ext uri="{FF2B5EF4-FFF2-40B4-BE49-F238E27FC236}">
                <a16:creationId xmlns:a16="http://schemas.microsoft.com/office/drawing/2014/main" id="{ABC63037-7F34-2DDF-A84B-65C62BDF0D6D}"/>
              </a:ext>
            </a:extLst>
          </p:cNvPr>
          <p:cNvSpPr txBox="1"/>
          <p:nvPr/>
        </p:nvSpPr>
        <p:spPr>
          <a:xfrm>
            <a:off x="361784" y="235200"/>
            <a:ext cx="415455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Objectives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00CC268C-8400-A458-0349-2929FBAA796F}"/>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67D0A985-0BA7-0979-9E88-2F2DCC271104}"/>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FD47F346-8B37-D352-2D0E-F9E5FF9C0C10}"/>
              </a:ext>
            </a:extLst>
          </p:cNvPr>
          <p:cNvSpPr txBox="1"/>
          <p:nvPr/>
        </p:nvSpPr>
        <p:spPr>
          <a:xfrm>
            <a:off x="1423282" y="481691"/>
            <a:ext cx="7203817"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 </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fully present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Have an open mind and heart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curious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willing to share</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open to reflect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Listen respectfully</a:t>
            </a: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2C7EEAA6-66AB-ABF9-3DFE-06F987C1E081}"/>
              </a:ext>
            </a:extLst>
          </p:cNvPr>
          <p:cNvSpPr txBox="1"/>
          <p:nvPr/>
        </p:nvSpPr>
        <p:spPr>
          <a:xfrm>
            <a:off x="361785" y="235200"/>
            <a:ext cx="3136790"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Invitations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86375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26A4CBB4-08D2-497B-026A-571A6A5BD334}"/>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EFCE02F0-6A17-08F0-00C9-5DF5739DC20B}"/>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080F6A80-C7E4-F95C-341A-6C36421C858E}"/>
              </a:ext>
            </a:extLst>
          </p:cNvPr>
          <p:cNvSpPr txBox="1"/>
          <p:nvPr/>
        </p:nvSpPr>
        <p:spPr>
          <a:xfrm>
            <a:off x="361784" y="235200"/>
            <a:ext cx="720381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What is skin?</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pic>
        <p:nvPicPr>
          <p:cNvPr id="2" name="Google Shape;80;gbdc7e5c66b_0_97">
            <a:extLst>
              <a:ext uri="{FF2B5EF4-FFF2-40B4-BE49-F238E27FC236}">
                <a16:creationId xmlns:a16="http://schemas.microsoft.com/office/drawing/2014/main" id="{66744B61-2266-06DE-AC35-31D5D390192C}"/>
              </a:ext>
            </a:extLst>
          </p:cNvPr>
          <p:cNvPicPr preferRelativeResize="0"/>
          <p:nvPr/>
        </p:nvPicPr>
        <p:blipFill>
          <a:blip r:embed="rId4"/>
          <a:srcRect/>
          <a:stretch/>
        </p:blipFill>
        <p:spPr>
          <a:xfrm>
            <a:off x="5112689" y="591530"/>
            <a:ext cx="3319538" cy="3125414"/>
          </a:xfrm>
          <a:prstGeom prst="rect">
            <a:avLst/>
          </a:prstGeom>
          <a:noFill/>
          <a:ln>
            <a:noFill/>
          </a:ln>
        </p:spPr>
      </p:pic>
      <p:sp>
        <p:nvSpPr>
          <p:cNvPr id="6" name="TextBox 5">
            <a:extLst>
              <a:ext uri="{FF2B5EF4-FFF2-40B4-BE49-F238E27FC236}">
                <a16:creationId xmlns:a16="http://schemas.microsoft.com/office/drawing/2014/main" id="{9D7377FD-8E6D-F60B-2326-A45C852A94AE}"/>
              </a:ext>
            </a:extLst>
          </p:cNvPr>
          <p:cNvSpPr txBox="1"/>
          <p:nvPr/>
        </p:nvSpPr>
        <p:spPr>
          <a:xfrm>
            <a:off x="361784" y="974671"/>
            <a:ext cx="3876261" cy="2190280"/>
          </a:xfrm>
          <a:prstGeom prst="rect">
            <a:avLst/>
          </a:prstGeom>
          <a:noFill/>
        </p:spPr>
        <p:txBody>
          <a:bodyPr wrap="square">
            <a:spAutoFit/>
          </a:bodyPr>
          <a:lstStyle/>
          <a:p>
            <a:pPr marL="0" lvl="0" indent="0" rtl="0">
              <a:lnSpc>
                <a:spcPct val="115000"/>
              </a:lnSpc>
              <a:spcBef>
                <a:spcPts val="1500"/>
              </a:spcBef>
              <a:spcAft>
                <a:spcPts val="0"/>
              </a:spcAft>
              <a:buClr>
                <a:schemeClr val="dk1"/>
              </a:buClr>
              <a:buSzPts val="1100"/>
              <a:buFont typeface="Arial"/>
              <a:buNone/>
            </a:pPr>
            <a:r>
              <a:rPr lang="en-US" dirty="0">
                <a:solidFill>
                  <a:srgbClr val="223D97"/>
                </a:solidFill>
                <a:latin typeface="Arial" panose="020B0604020202020204" pitchFamily="34" charset="0"/>
                <a:ea typeface="Roboto"/>
                <a:cs typeface="Arial" panose="020B0604020202020204" pitchFamily="34" charset="0"/>
                <a:sym typeface="Roboto"/>
              </a:rPr>
              <a:t>Skin comes in different colors or shades and textures.</a:t>
            </a:r>
          </a:p>
          <a:p>
            <a:pPr marL="0" lvl="0" indent="0" rtl="0">
              <a:lnSpc>
                <a:spcPct val="115000"/>
              </a:lnSpc>
              <a:spcBef>
                <a:spcPts val="1500"/>
              </a:spcBef>
              <a:spcAft>
                <a:spcPts val="0"/>
              </a:spcAft>
              <a:buClr>
                <a:schemeClr val="dk1"/>
              </a:buClr>
              <a:buSzPts val="1100"/>
              <a:buFont typeface="Arial"/>
              <a:buNone/>
            </a:pPr>
            <a:r>
              <a:rPr lang="en-US" dirty="0">
                <a:solidFill>
                  <a:srgbClr val="223D97"/>
                </a:solidFill>
                <a:latin typeface="Arial" panose="020B0604020202020204" pitchFamily="34" charset="0"/>
                <a:ea typeface="Roboto"/>
                <a:cs typeface="Arial" panose="020B0604020202020204" pitchFamily="34" charset="0"/>
                <a:sym typeface="Roboto"/>
              </a:rPr>
              <a:t>What makes it a different color is a pigment called </a:t>
            </a:r>
            <a:r>
              <a:rPr lang="en-US" b="1" dirty="0">
                <a:solidFill>
                  <a:srgbClr val="223D97"/>
                </a:solidFill>
                <a:latin typeface="Arial" panose="020B0604020202020204" pitchFamily="34" charset="0"/>
                <a:ea typeface="Roboto"/>
                <a:cs typeface="Arial" panose="020B0604020202020204" pitchFamily="34" charset="0"/>
                <a:sym typeface="Roboto"/>
              </a:rPr>
              <a:t>melanin</a:t>
            </a:r>
            <a:r>
              <a:rPr lang="en-US" dirty="0">
                <a:solidFill>
                  <a:srgbClr val="223D97"/>
                </a:solidFill>
                <a:latin typeface="Arial" panose="020B0604020202020204" pitchFamily="34" charset="0"/>
                <a:ea typeface="Roboto"/>
                <a:cs typeface="Arial" panose="020B0604020202020204" pitchFamily="34" charset="0"/>
                <a:sym typeface="Roboto"/>
              </a:rPr>
              <a:t>.</a:t>
            </a:r>
          </a:p>
          <a:p>
            <a:pPr marL="0" lvl="0" indent="0" rtl="0">
              <a:lnSpc>
                <a:spcPct val="115000"/>
              </a:lnSpc>
              <a:spcBef>
                <a:spcPts val="1500"/>
              </a:spcBef>
              <a:spcAft>
                <a:spcPts val="0"/>
              </a:spcAft>
              <a:buClr>
                <a:schemeClr val="dk1"/>
              </a:buClr>
              <a:buSzPts val="1100"/>
              <a:buFont typeface="Arial"/>
              <a:buNone/>
            </a:pPr>
            <a:r>
              <a:rPr lang="en-US" dirty="0">
                <a:solidFill>
                  <a:srgbClr val="223D97"/>
                </a:solidFill>
                <a:latin typeface="Arial" panose="020B0604020202020204" pitchFamily="34" charset="0"/>
                <a:ea typeface="Roboto"/>
                <a:cs typeface="Arial" panose="020B0604020202020204" pitchFamily="34" charset="0"/>
                <a:sym typeface="Roboto"/>
              </a:rPr>
              <a:t>When people have more </a:t>
            </a:r>
            <a:r>
              <a:rPr lang="en-US" b="1" dirty="0">
                <a:solidFill>
                  <a:srgbClr val="223D97"/>
                </a:solidFill>
                <a:latin typeface="Arial" panose="020B0604020202020204" pitchFamily="34" charset="0"/>
                <a:ea typeface="Roboto"/>
                <a:cs typeface="Arial" panose="020B0604020202020204" pitchFamily="34" charset="0"/>
                <a:sym typeface="Roboto"/>
              </a:rPr>
              <a:t>melanin</a:t>
            </a:r>
            <a:r>
              <a:rPr lang="en-US" dirty="0">
                <a:solidFill>
                  <a:srgbClr val="223D97"/>
                </a:solidFill>
                <a:latin typeface="Arial" panose="020B0604020202020204" pitchFamily="34" charset="0"/>
                <a:ea typeface="Roboto"/>
                <a:cs typeface="Arial" panose="020B0604020202020204" pitchFamily="34" charset="0"/>
                <a:sym typeface="Roboto"/>
              </a:rPr>
              <a:t>, their skin is darker. When people have less melanin, their skin is lighter.</a:t>
            </a:r>
          </a:p>
        </p:txBody>
      </p:sp>
    </p:spTree>
    <p:extLst>
      <p:ext uri="{BB962C8B-B14F-4D97-AF65-F5344CB8AC3E}">
        <p14:creationId xmlns:p14="http://schemas.microsoft.com/office/powerpoint/2010/main" val="255263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438FA853-C4F9-CD26-E61C-A53EF2001204}"/>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6DCDF9D6-7E9F-A5B1-4D1B-EC3FE3A59CCD}"/>
              </a:ext>
            </a:extLst>
          </p:cNvPr>
          <p:cNvPicPr>
            <a:picLocks noChangeAspect="1"/>
          </p:cNvPicPr>
          <p:nvPr/>
        </p:nvPicPr>
        <p:blipFill>
          <a:blip r:embed="rId3"/>
          <a:stretch>
            <a:fillRect/>
          </a:stretch>
        </p:blipFill>
        <p:spPr>
          <a:xfrm>
            <a:off x="0" y="0"/>
            <a:ext cx="9144000" cy="5143500"/>
          </a:xfrm>
          <a:prstGeom prst="rect">
            <a:avLst/>
          </a:prstGeom>
        </p:spPr>
      </p:pic>
      <p:sp>
        <p:nvSpPr>
          <p:cNvPr id="8" name="Google Shape;59;g26e086f46ac_0_0">
            <a:extLst>
              <a:ext uri="{FF2B5EF4-FFF2-40B4-BE49-F238E27FC236}">
                <a16:creationId xmlns:a16="http://schemas.microsoft.com/office/drawing/2014/main" id="{C0599040-B36B-D8F7-CAB9-087B6389DBEC}"/>
              </a:ext>
            </a:extLst>
          </p:cNvPr>
          <p:cNvSpPr txBox="1"/>
          <p:nvPr/>
        </p:nvSpPr>
        <p:spPr>
          <a:xfrm>
            <a:off x="190831" y="405519"/>
            <a:ext cx="5156356" cy="3878826"/>
          </a:xfrm>
          <a:prstGeom prst="rect">
            <a:avLst/>
          </a:prstGeom>
          <a:noFill/>
          <a:ln>
            <a:noFill/>
          </a:ln>
        </p:spPr>
        <p:txBody>
          <a:bodyPr spcFirstLastPara="1" wrap="square" lIns="91425" tIns="91425" rIns="91425" bIns="91425" anchor="t" anchorCtr="0">
            <a:noAutofit/>
          </a:bodyPr>
          <a:lstStyle/>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Depending on where our </a:t>
            </a:r>
            <a:r>
              <a:rPr lang="en-US" sz="1800" b="1" i="0" u="none" strike="noStrike" cap="none" dirty="0">
                <a:solidFill>
                  <a:srgbClr val="223D97"/>
                </a:solidFill>
                <a:latin typeface="Arial"/>
                <a:ea typeface="Arial"/>
                <a:cs typeface="Arial"/>
                <a:sym typeface="Arial"/>
              </a:rPr>
              <a:t>ancestors</a:t>
            </a:r>
            <a:r>
              <a:rPr lang="en-US" sz="1800" b="0" i="0" u="none" strike="noStrike" cap="none" dirty="0">
                <a:solidFill>
                  <a:srgbClr val="223D97"/>
                </a:solidFill>
                <a:latin typeface="Arial"/>
                <a:ea typeface="Arial"/>
                <a:cs typeface="Arial"/>
                <a:sym typeface="Arial"/>
              </a:rPr>
              <a:t> came from, we may have more or less melanin.</a:t>
            </a:r>
          </a:p>
          <a:p>
            <a:pPr marL="571500" marR="0" lvl="1" rtl="0">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An ancestor is someone from your family that came before you.</a:t>
            </a:r>
          </a:p>
          <a:p>
            <a:pPr marL="571500" marR="0" lvl="1" rtl="0">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Such as your grandmother’s grandmother and all the relatives before her are examples of ancestors.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pic>
        <p:nvPicPr>
          <p:cNvPr id="2" name="Google Shape;96;g99699e08ee_1_16">
            <a:extLst>
              <a:ext uri="{FF2B5EF4-FFF2-40B4-BE49-F238E27FC236}">
                <a16:creationId xmlns:a16="http://schemas.microsoft.com/office/drawing/2014/main" id="{8991E2F8-B860-04EB-AE88-5BED6EAED8A7}"/>
              </a:ext>
            </a:extLst>
          </p:cNvPr>
          <p:cNvPicPr preferRelativeResize="0"/>
          <p:nvPr/>
        </p:nvPicPr>
        <p:blipFill rotWithShape="1">
          <a:blip r:embed="rId4">
            <a:alphaModFix/>
          </a:blip>
          <a:srcRect/>
          <a:stretch/>
        </p:blipFill>
        <p:spPr>
          <a:xfrm>
            <a:off x="5144495" y="333957"/>
            <a:ext cx="3808674" cy="3808674"/>
          </a:xfrm>
          <a:prstGeom prst="rect">
            <a:avLst/>
          </a:prstGeom>
          <a:noFill/>
          <a:ln>
            <a:noFill/>
          </a:ln>
        </p:spPr>
      </p:pic>
    </p:spTree>
    <p:extLst>
      <p:ext uri="{BB962C8B-B14F-4D97-AF65-F5344CB8AC3E}">
        <p14:creationId xmlns:p14="http://schemas.microsoft.com/office/powerpoint/2010/main" val="32771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82372BEA-291F-A344-D3B0-1E1458649A09}"/>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F366A786-D42C-A380-6D2B-68AF224A6F18}"/>
              </a:ext>
            </a:extLst>
          </p:cNvPr>
          <p:cNvPicPr>
            <a:picLocks noChangeAspect="1"/>
          </p:cNvPicPr>
          <p:nvPr/>
        </p:nvPicPr>
        <p:blipFill>
          <a:blip r:embed="rId3"/>
          <a:stretch>
            <a:fillRect/>
          </a:stretch>
        </p:blipFill>
        <p:spPr>
          <a:xfrm>
            <a:off x="0" y="214685"/>
            <a:ext cx="9144000" cy="5143500"/>
          </a:xfrm>
          <a:prstGeom prst="rect">
            <a:avLst/>
          </a:prstGeom>
        </p:spPr>
      </p:pic>
      <p:pic>
        <p:nvPicPr>
          <p:cNvPr id="2" name="Google Shape;96;g99699e08ee_1_16">
            <a:extLst>
              <a:ext uri="{FF2B5EF4-FFF2-40B4-BE49-F238E27FC236}">
                <a16:creationId xmlns:a16="http://schemas.microsoft.com/office/drawing/2014/main" id="{C8DFBC3A-E556-0A9C-062A-32854A02603F}"/>
              </a:ext>
            </a:extLst>
          </p:cNvPr>
          <p:cNvPicPr preferRelativeResize="0"/>
          <p:nvPr/>
        </p:nvPicPr>
        <p:blipFill>
          <a:blip r:embed="rId4"/>
          <a:srcRect b="6758"/>
          <a:stretch/>
        </p:blipFill>
        <p:spPr>
          <a:xfrm>
            <a:off x="3880236" y="775169"/>
            <a:ext cx="5263764" cy="3272045"/>
          </a:xfrm>
          <a:prstGeom prst="rect">
            <a:avLst/>
          </a:prstGeom>
          <a:noFill/>
          <a:ln>
            <a:noFill/>
          </a:ln>
        </p:spPr>
      </p:pic>
      <p:sp>
        <p:nvSpPr>
          <p:cNvPr id="8" name="Google Shape;59;g26e086f46ac_0_0">
            <a:extLst>
              <a:ext uri="{FF2B5EF4-FFF2-40B4-BE49-F238E27FC236}">
                <a16:creationId xmlns:a16="http://schemas.microsoft.com/office/drawing/2014/main" id="{6BD7FA81-B998-3D04-2B6C-E7FB0E291717}"/>
              </a:ext>
            </a:extLst>
          </p:cNvPr>
          <p:cNvSpPr txBox="1"/>
          <p:nvPr/>
        </p:nvSpPr>
        <p:spPr>
          <a:xfrm>
            <a:off x="190831" y="326009"/>
            <a:ext cx="5156356" cy="3878826"/>
          </a:xfrm>
          <a:prstGeom prst="rect">
            <a:avLst/>
          </a:prstGeom>
          <a:noFill/>
          <a:ln>
            <a:noFill/>
          </a:ln>
        </p:spPr>
        <p:txBody>
          <a:bodyPr spcFirstLastPara="1" wrap="square" lIns="91425" tIns="91425" rIns="91425" bIns="91425" anchor="t" anchorCtr="0">
            <a:noAutofit/>
          </a:bodyPr>
          <a:lstStyle/>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“A long time ago, before we lived in permanent homes, skin with more melanin helped people live with a lot of sun.</a:t>
            </a:r>
          </a:p>
          <a:p>
            <a:pPr marL="571500" marR="0" lvl="1" rtl="0">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Skin with less melanin helped </a:t>
            </a:r>
          </a:p>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people live with less sun.</a:t>
            </a:r>
          </a:p>
          <a:p>
            <a:pPr marL="571500" marR="0" lvl="1" rtl="0">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Now, we live all over the world. </a:t>
            </a:r>
            <a:br>
              <a:rPr lang="en-US" sz="1800" b="0" i="0" u="none" strike="noStrike" cap="none" dirty="0">
                <a:solidFill>
                  <a:srgbClr val="223D97"/>
                </a:solidFill>
                <a:latin typeface="Arial"/>
                <a:ea typeface="Arial"/>
                <a:cs typeface="Arial"/>
                <a:sym typeface="Arial"/>
              </a:rPr>
            </a:br>
            <a:r>
              <a:rPr lang="en-US" sz="1800" b="0" i="0" u="none" strike="noStrike" cap="none" dirty="0">
                <a:solidFill>
                  <a:srgbClr val="223D97"/>
                </a:solidFill>
                <a:latin typeface="Arial"/>
                <a:ea typeface="Arial"/>
                <a:cs typeface="Arial"/>
                <a:sym typeface="Arial"/>
              </a:rPr>
              <a:t>So, no matter where we live, our skin </a:t>
            </a:r>
            <a:br>
              <a:rPr lang="en-US" sz="1800" b="0" i="0" u="none" strike="noStrike" cap="none" dirty="0">
                <a:solidFill>
                  <a:srgbClr val="223D97"/>
                </a:solidFill>
                <a:latin typeface="Arial"/>
                <a:ea typeface="Arial"/>
                <a:cs typeface="Arial"/>
                <a:sym typeface="Arial"/>
              </a:rPr>
            </a:br>
            <a:r>
              <a:rPr lang="en-US" sz="1800" b="0" i="0" u="none" strike="noStrike" cap="none" dirty="0">
                <a:solidFill>
                  <a:srgbClr val="223D97"/>
                </a:solidFill>
                <a:latin typeface="Arial"/>
                <a:ea typeface="Arial"/>
                <a:cs typeface="Arial"/>
                <a:sym typeface="Arial"/>
              </a:rPr>
              <a:t>can be different colors.”</a:t>
            </a:r>
          </a:p>
          <a:p>
            <a:pPr marL="571500" marR="0" lvl="1" rtl="0">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571500" marR="0" lvl="1" rtl="0">
              <a:spcBef>
                <a:spcPts val="0"/>
              </a:spcBef>
              <a:spcAft>
                <a:spcPts val="0"/>
              </a:spcAft>
              <a:buClr>
                <a:srgbClr val="223D97"/>
              </a:buClr>
              <a:buSzPct val="120000"/>
            </a:pPr>
            <a:r>
              <a:rPr lang="en-US" sz="1000" b="0" i="1" u="none" strike="noStrike" cap="none" dirty="0">
                <a:solidFill>
                  <a:srgbClr val="223D97"/>
                </a:solidFill>
                <a:latin typeface="Arial"/>
                <a:ea typeface="Arial"/>
                <a:cs typeface="Arial"/>
                <a:sym typeface="Arial"/>
              </a:rPr>
              <a:t>                          Lesson 7 “What is Skin?”</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169094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F23151D9-8D34-39B6-D4B5-B475E56F4D76}"/>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C407EECD-5762-3656-8369-7AE748FF903F}"/>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AF88BF33-1ED9-213A-45FC-CD5158C19F96}"/>
              </a:ext>
            </a:extLst>
          </p:cNvPr>
          <p:cNvSpPr/>
          <p:nvPr/>
        </p:nvSpPr>
        <p:spPr>
          <a:xfrm>
            <a:off x="345882" y="309464"/>
            <a:ext cx="3570135" cy="2171192"/>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59;g26e086f46ac_0_0">
            <a:extLst>
              <a:ext uri="{FF2B5EF4-FFF2-40B4-BE49-F238E27FC236}">
                <a16:creationId xmlns:a16="http://schemas.microsoft.com/office/drawing/2014/main" id="{0E98F549-B13B-224C-F9E3-1F6E978FE7EB}"/>
              </a:ext>
            </a:extLst>
          </p:cNvPr>
          <p:cNvSpPr txBox="1"/>
          <p:nvPr/>
        </p:nvSpPr>
        <p:spPr>
          <a:xfrm>
            <a:off x="494500" y="400558"/>
            <a:ext cx="3338029" cy="2171192"/>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2400" b="1" i="0" u="none" strike="noStrike" dirty="0">
                <a:solidFill>
                  <a:schemeClr val="bg1"/>
                </a:solidFill>
                <a:effectLst/>
                <a:latin typeface="Arial" panose="020B0604020202020204" pitchFamily="34" charset="0"/>
              </a:rPr>
              <a:t>How should we talk about different skin colors in  kind and respectful ways?</a:t>
            </a:r>
            <a:endParaRPr lang="en-US" sz="2400" b="0" i="0" u="none" strike="noStrike" cap="none" dirty="0">
              <a:solidFill>
                <a:schemeClr val="bg1"/>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2000" b="0" i="0" u="none" strike="noStrike" cap="none" dirty="0">
              <a:solidFill>
                <a:schemeClr val="bg1"/>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2000" b="0" i="0" u="none" strike="noStrike" cap="none" dirty="0">
              <a:solidFill>
                <a:schemeClr val="bg1"/>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2000" b="1" i="0" u="none" strike="noStrike" cap="none" dirty="0">
              <a:solidFill>
                <a:schemeClr val="bg1"/>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2000" b="1" i="0" u="none" strike="noStrike" cap="none" dirty="0">
                <a:solidFill>
                  <a:schemeClr val="bg1"/>
                </a:solidFill>
                <a:latin typeface="Arial"/>
                <a:ea typeface="Arial"/>
                <a:cs typeface="Arial"/>
                <a:sym typeface="Arial"/>
              </a:rPr>
            </a:br>
            <a:br>
              <a:rPr lang="en-US" sz="2000" b="1" i="0" u="none" strike="noStrike" cap="none" dirty="0">
                <a:solidFill>
                  <a:schemeClr val="bg1"/>
                </a:solidFill>
                <a:latin typeface="Arial"/>
                <a:ea typeface="Arial"/>
                <a:cs typeface="Arial"/>
                <a:sym typeface="Arial"/>
              </a:rPr>
            </a:br>
            <a:br>
              <a:rPr lang="en-US" sz="2000" b="1" i="0" u="none" strike="noStrike" cap="none" dirty="0">
                <a:solidFill>
                  <a:schemeClr val="bg1"/>
                </a:solidFill>
                <a:latin typeface="Arial"/>
                <a:ea typeface="Arial"/>
                <a:cs typeface="Arial"/>
                <a:sym typeface="Arial"/>
              </a:rPr>
            </a:br>
            <a:endParaRPr sz="2000" b="1" i="0" u="none" strike="noStrike" cap="none" dirty="0">
              <a:solidFill>
                <a:schemeClr val="bg1"/>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2000" b="1" i="0" u="none" strike="noStrike" cap="none" dirty="0">
              <a:solidFill>
                <a:schemeClr val="bg1"/>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2000" b="1" i="0" u="none" strike="noStrike" cap="none" dirty="0">
              <a:solidFill>
                <a:schemeClr val="bg1"/>
              </a:solidFill>
              <a:latin typeface="Arial"/>
              <a:ea typeface="Arial"/>
              <a:cs typeface="Arial"/>
              <a:sym typeface="Arial"/>
            </a:endParaRPr>
          </a:p>
        </p:txBody>
      </p:sp>
      <p:pic>
        <p:nvPicPr>
          <p:cNvPr id="1026" name="Picture 2">
            <a:extLst>
              <a:ext uri="{FF2B5EF4-FFF2-40B4-BE49-F238E27FC236}">
                <a16:creationId xmlns:a16="http://schemas.microsoft.com/office/drawing/2014/main" id="{77C4A5D7-E26B-1DD5-2732-BC3218990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133" y="316506"/>
            <a:ext cx="4828985" cy="379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9C7BAC2D-CC12-C304-DB6C-9FA353EFEC23}"/>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F765828E-B25A-1F81-FF45-D841EFF079BE}"/>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D4DCA1A6-4B54-F117-9736-ADA8F747A57C}"/>
              </a:ext>
            </a:extLst>
          </p:cNvPr>
          <p:cNvSpPr/>
          <p:nvPr/>
        </p:nvSpPr>
        <p:spPr>
          <a:xfrm>
            <a:off x="345883" y="309464"/>
            <a:ext cx="2968138" cy="1331077"/>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59;g26e086f46ac_0_0">
            <a:extLst>
              <a:ext uri="{FF2B5EF4-FFF2-40B4-BE49-F238E27FC236}">
                <a16:creationId xmlns:a16="http://schemas.microsoft.com/office/drawing/2014/main" id="{5A532F59-CFBA-E6C6-4457-6CA3859E7F63}"/>
              </a:ext>
            </a:extLst>
          </p:cNvPr>
          <p:cNvSpPr txBox="1"/>
          <p:nvPr/>
        </p:nvSpPr>
        <p:spPr>
          <a:xfrm>
            <a:off x="494500" y="400558"/>
            <a:ext cx="3001735" cy="2171192"/>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2400" b="1" i="0" u="none" strike="noStrike" dirty="0">
                <a:solidFill>
                  <a:schemeClr val="bg1"/>
                </a:solidFill>
                <a:effectLst/>
                <a:latin typeface="Arial" panose="020B0604020202020204" pitchFamily="34" charset="0"/>
              </a:rPr>
              <a:t>Use vibrant descriptor words!</a:t>
            </a:r>
            <a:endParaRPr lang="en-US" sz="2400" b="0" i="0" u="none" strike="noStrike" cap="none" dirty="0">
              <a:solidFill>
                <a:schemeClr val="bg1"/>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2000" b="0" i="0" u="none" strike="noStrike" cap="none" dirty="0">
              <a:solidFill>
                <a:schemeClr val="bg1"/>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2000" b="0" i="0" u="none" strike="noStrike" cap="none" dirty="0">
              <a:solidFill>
                <a:schemeClr val="bg1"/>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2000" b="1" i="0" u="none" strike="noStrike" cap="none" dirty="0">
              <a:solidFill>
                <a:schemeClr val="bg1"/>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2000" b="1" i="0" u="none" strike="noStrike" cap="none" dirty="0">
                <a:solidFill>
                  <a:schemeClr val="bg1"/>
                </a:solidFill>
                <a:latin typeface="Arial"/>
                <a:ea typeface="Arial"/>
                <a:cs typeface="Arial"/>
                <a:sym typeface="Arial"/>
              </a:rPr>
            </a:br>
            <a:br>
              <a:rPr lang="en-US" sz="2000" b="1" i="0" u="none" strike="noStrike" cap="none" dirty="0">
                <a:solidFill>
                  <a:schemeClr val="bg1"/>
                </a:solidFill>
                <a:latin typeface="Arial"/>
                <a:ea typeface="Arial"/>
                <a:cs typeface="Arial"/>
                <a:sym typeface="Arial"/>
              </a:rPr>
            </a:br>
            <a:br>
              <a:rPr lang="en-US" sz="2000" b="1" i="0" u="none" strike="noStrike" cap="none" dirty="0">
                <a:solidFill>
                  <a:schemeClr val="bg1"/>
                </a:solidFill>
                <a:latin typeface="Arial"/>
                <a:ea typeface="Arial"/>
                <a:cs typeface="Arial"/>
                <a:sym typeface="Arial"/>
              </a:rPr>
            </a:br>
            <a:endParaRPr sz="2000" b="1" i="0" u="none" strike="noStrike" cap="none" dirty="0">
              <a:solidFill>
                <a:schemeClr val="bg1"/>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2000" b="1" i="0" u="none" strike="noStrike" cap="none" dirty="0">
              <a:solidFill>
                <a:schemeClr val="bg1"/>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2000" b="1" i="0" u="none" strike="noStrike" cap="none" dirty="0">
              <a:solidFill>
                <a:schemeClr val="bg1"/>
              </a:solidFill>
              <a:latin typeface="Arial"/>
              <a:ea typeface="Arial"/>
              <a:cs typeface="Arial"/>
              <a:sym typeface="Arial"/>
            </a:endParaRPr>
          </a:p>
        </p:txBody>
      </p:sp>
      <p:pic>
        <p:nvPicPr>
          <p:cNvPr id="8" name="Picture 7" descr="A chart of different colors&#10;&#10;Description automatically generated">
            <a:extLst>
              <a:ext uri="{FF2B5EF4-FFF2-40B4-BE49-F238E27FC236}">
                <a16:creationId xmlns:a16="http://schemas.microsoft.com/office/drawing/2014/main" id="{37EE720D-28B8-8642-5B7C-94205234F637}"/>
              </a:ext>
            </a:extLst>
          </p:cNvPr>
          <p:cNvPicPr>
            <a:picLocks noChangeAspect="1"/>
          </p:cNvPicPr>
          <p:nvPr/>
        </p:nvPicPr>
        <p:blipFill>
          <a:blip r:embed="rId4"/>
          <a:stretch>
            <a:fillRect/>
          </a:stretch>
        </p:blipFill>
        <p:spPr>
          <a:xfrm>
            <a:off x="3462638" y="212481"/>
            <a:ext cx="5465550" cy="3181881"/>
          </a:xfrm>
          <a:prstGeom prst="rect">
            <a:avLst/>
          </a:prstGeom>
        </p:spPr>
      </p:pic>
    </p:spTree>
    <p:extLst>
      <p:ext uri="{BB962C8B-B14F-4D97-AF65-F5344CB8AC3E}">
        <p14:creationId xmlns:p14="http://schemas.microsoft.com/office/powerpoint/2010/main" val="1833416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1548</Words>
  <Application>Microsoft Macintosh PowerPoint</Application>
  <PresentationFormat>On-screen Show (16:9)</PresentationFormat>
  <Paragraphs>227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Roboto</vt:lpstr>
      <vt:lpstr>Arial Black</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Ryan Ewers</dc:creator>
  <cp:lastModifiedBy>Casper Caldarola</cp:lastModifiedBy>
  <cp:revision>8</cp:revision>
  <dcterms:modified xsi:type="dcterms:W3CDTF">2025-01-05T14:49:31Z</dcterms:modified>
</cp:coreProperties>
</file>