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82" r:id="rId2"/>
    <p:sldId id="283" r:id="rId3"/>
    <p:sldId id="284" r:id="rId4"/>
    <p:sldId id="285" r:id="rId5"/>
    <p:sldId id="286" r:id="rId6"/>
    <p:sldId id="287" r:id="rId7"/>
    <p:sldId id="288" r:id="rId8"/>
    <p:sldId id="289" r:id="rId9"/>
    <p:sldId id="279" r:id="rId10"/>
    <p:sldId id="290" r:id="rId11"/>
    <p:sldId id="291" r:id="rId12"/>
    <p:sldId id="292" r:id="rId13"/>
    <p:sldId id="293" r:id="rId14"/>
    <p:sldId id="294" r:id="rId15"/>
    <p:sldId id="295" r:id="rId16"/>
    <p:sldId id="296" r:id="rId17"/>
    <p:sldId id="297" r:id="rId18"/>
    <p:sldId id="298" r:id="rId19"/>
    <p:sldId id="299" r:id="rId20"/>
    <p:sldId id="276" r:id="rId21"/>
  </p:sldIdLst>
  <p:sldSz cx="9144000" cy="5143500" type="screen16x9"/>
  <p:notesSz cx="6858000" cy="9144000"/>
  <p:embeddedFontLst>
    <p:embeddedFont>
      <p:font typeface="Arial Black" panose="020B0604020202020204" pitchFamily="34" charset="0"/>
      <p:bold r:id="rId23"/>
    </p:embeddedFont>
    <p:embeddedFont>
      <p:font typeface="Roboto" panose="02000000000000000000" pitchFamily="2" charset="0"/>
      <p:regular r:id="rId24"/>
      <p:bold r:id="rId25"/>
      <p:italic r:id="rId26"/>
      <p:boldItalic r:id="rId27"/>
    </p:embeddedFont>
    <p:embeddedFont>
      <p:font typeface="Roboto Mono" pitchFamily="49"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ghUhgVHu2Rx0XIlYpj2rjOWuRL+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3D97"/>
    <a:srgbClr val="53A946"/>
    <a:srgbClr val="107F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305"/>
    <p:restoredTop sz="94467"/>
  </p:normalViewPr>
  <p:slideViewPr>
    <p:cSldViewPr snapToGrid="0">
      <p:cViewPr varScale="1">
        <p:scale>
          <a:sx n="87" d="100"/>
          <a:sy n="87" d="100"/>
        </p:scale>
        <p:origin x="200" y="448"/>
      </p:cViewPr>
      <p:guideLst>
        <p:guide orient="horz" pos="1620"/>
        <p:guide pos="2880"/>
      </p:guideLst>
    </p:cSldViewPr>
  </p:slideViewPr>
  <p:notesTextViewPr>
    <p:cViewPr>
      <p:scale>
        <a:sx n="1" d="1"/>
        <a:sy n="1" d="1"/>
      </p:scale>
      <p:origin x="0" y="-336"/>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VnfKgffCZ7U"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youtube.com/watch?v=7myLgdZhzjo"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americanindian.si.edu/nk360/informational/impact-words-tips#:~:text=American%20Indian%2C%20Indian%2C%20Native%20American,group%20which%20term%20they%20prefer"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cs.google.com/document/d/1VtXKou5oMwzpHqV1Y1uQn6870w4tt8yN/edi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 name="Google Shape;4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BB83A9B1-6909-FF6B-3B8A-03666078F175}"/>
            </a:ext>
          </a:extLst>
        </p:cNvPr>
        <p:cNvGrpSpPr/>
        <p:nvPr/>
      </p:nvGrpSpPr>
      <p:grpSpPr>
        <a:xfrm>
          <a:off x="0" y="0"/>
          <a:ext cx="0" cy="0"/>
          <a:chOff x="0" y="0"/>
          <a:chExt cx="0" cy="0"/>
        </a:xfrm>
      </p:grpSpPr>
      <p:sp>
        <p:nvSpPr>
          <p:cNvPr id="55" name="Google Shape;55;g26e086f46ac_0_0:notes">
            <a:extLst>
              <a:ext uri="{FF2B5EF4-FFF2-40B4-BE49-F238E27FC236}">
                <a16:creationId xmlns:a16="http://schemas.microsoft.com/office/drawing/2014/main" id="{3A93F15E-1FDC-0721-DD9E-E4349791757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a:p>
        </p:txBody>
      </p:sp>
      <p:sp>
        <p:nvSpPr>
          <p:cNvPr id="56" name="Google Shape;56;g26e086f46ac_0_0:notes">
            <a:extLst>
              <a:ext uri="{FF2B5EF4-FFF2-40B4-BE49-F238E27FC236}">
                <a16:creationId xmlns:a16="http://schemas.microsoft.com/office/drawing/2014/main" id="{5F560BAB-4D0D-DEA6-F4D6-2F0F31F8422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7233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E6D1BE3E-C01C-C0DC-E587-429F3AF166F2}"/>
            </a:ext>
          </a:extLst>
        </p:cNvPr>
        <p:cNvGrpSpPr/>
        <p:nvPr/>
      </p:nvGrpSpPr>
      <p:grpSpPr>
        <a:xfrm>
          <a:off x="0" y="0"/>
          <a:ext cx="0" cy="0"/>
          <a:chOff x="0" y="0"/>
          <a:chExt cx="0" cy="0"/>
        </a:xfrm>
      </p:grpSpPr>
      <p:sp>
        <p:nvSpPr>
          <p:cNvPr id="55" name="Google Shape;55;g26e086f46ac_0_0:notes">
            <a:extLst>
              <a:ext uri="{FF2B5EF4-FFF2-40B4-BE49-F238E27FC236}">
                <a16:creationId xmlns:a16="http://schemas.microsoft.com/office/drawing/2014/main" id="{17B61281-0392-ADF3-5F66-BE2B5FCA8C8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rtl="0"/>
            <a:r>
              <a:rPr lang="en-US" sz="1100" b="0" i="0" u="none" strike="noStrike" dirty="0">
                <a:solidFill>
                  <a:srgbClr val="000000"/>
                </a:solidFill>
                <a:effectLst/>
                <a:latin typeface="Arial" panose="020B0604020202020204" pitchFamily="34" charset="0"/>
              </a:rPr>
              <a:t>Questions:</a:t>
            </a:r>
            <a:endParaRPr lang="en-US" b="0" dirty="0">
              <a:effectLst/>
            </a:endParaRPr>
          </a:p>
          <a:p>
            <a:pPr rtl="0" fontAlgn="base">
              <a:buFont typeface="+mj-lt"/>
              <a:buAutoNum type="arabicPeriod"/>
            </a:pPr>
            <a:r>
              <a:rPr lang="en-US" sz="1100" b="0" i="0" u="none" strike="noStrike" dirty="0">
                <a:solidFill>
                  <a:srgbClr val="000000"/>
                </a:solidFill>
                <a:effectLst/>
                <a:latin typeface="Arial" panose="020B0604020202020204" pitchFamily="34" charset="0"/>
              </a:rPr>
              <a:t>What is Jay really asking Aubrey?</a:t>
            </a:r>
          </a:p>
          <a:p>
            <a:pPr marL="742950" lvl="1" indent="-285750" rtl="0" fontAlgn="base">
              <a:buFont typeface="+mj-lt"/>
              <a:buAutoNum type="arabicPeriod"/>
            </a:pPr>
            <a:r>
              <a:rPr lang="en-US" sz="1100" b="0" i="1" u="none" strike="noStrike" dirty="0">
                <a:solidFill>
                  <a:srgbClr val="000000"/>
                </a:solidFill>
                <a:effectLst/>
                <a:latin typeface="Arial" panose="020B0604020202020204" pitchFamily="34" charset="0"/>
              </a:rPr>
              <a:t>Possible student responses: </a:t>
            </a:r>
          </a:p>
          <a:p>
            <a:pPr marL="1143000" lvl="2" indent="-228600" rtl="0" fontAlgn="base">
              <a:buFont typeface="+mj-lt"/>
              <a:buAutoNum type="arabicPeriod"/>
            </a:pPr>
            <a:r>
              <a:rPr lang="en-US" sz="1100" b="0" i="1" u="none" strike="noStrike" dirty="0">
                <a:solidFill>
                  <a:srgbClr val="000000"/>
                </a:solidFill>
                <a:effectLst/>
                <a:latin typeface="Arial" panose="020B0604020202020204" pitchFamily="34" charset="0"/>
              </a:rPr>
              <a:t>Jay wants to know where Aubrey’s parents/ancestors are from. </a:t>
            </a:r>
          </a:p>
          <a:p>
            <a:pPr marL="1143000" lvl="2" indent="-228600" rtl="0" fontAlgn="base">
              <a:buFont typeface="+mj-lt"/>
              <a:buAutoNum type="arabicPeriod"/>
            </a:pPr>
            <a:r>
              <a:rPr lang="en-US" sz="1100" b="0" i="1" u="none" strike="noStrike" dirty="0">
                <a:solidFill>
                  <a:srgbClr val="000000"/>
                </a:solidFill>
                <a:effectLst/>
                <a:latin typeface="Arial" panose="020B0604020202020204" pitchFamily="34" charset="0"/>
              </a:rPr>
              <a:t>Jay wants to know Aubrey’s ethnicity.</a:t>
            </a:r>
          </a:p>
          <a:p>
            <a:pPr rtl="0" fontAlgn="base">
              <a:buFont typeface="+mj-lt"/>
              <a:buAutoNum type="arabicPeriod"/>
            </a:pPr>
            <a:r>
              <a:rPr lang="en-US" sz="1100" b="0" i="0" u="none" strike="noStrike" dirty="0">
                <a:solidFill>
                  <a:srgbClr val="000000"/>
                </a:solidFill>
                <a:effectLst/>
                <a:latin typeface="Arial" panose="020B0604020202020204" pitchFamily="34" charset="0"/>
              </a:rPr>
              <a:t>What is another way Jay could have asked the question?</a:t>
            </a:r>
          </a:p>
          <a:p>
            <a:pPr marL="742950" lvl="1" indent="-285750" rtl="0" fontAlgn="base">
              <a:buFont typeface="+mj-lt"/>
              <a:buAutoNum type="arabicPeriod"/>
            </a:pPr>
            <a:r>
              <a:rPr lang="en-US" sz="1100" b="0" i="1" u="none" strike="noStrike" dirty="0">
                <a:solidFill>
                  <a:srgbClr val="000000"/>
                </a:solidFill>
                <a:effectLst/>
                <a:latin typeface="Arial" panose="020B0604020202020204" pitchFamily="34" charset="0"/>
              </a:rPr>
              <a:t>Possible student responses: </a:t>
            </a:r>
          </a:p>
          <a:p>
            <a:pPr marL="1143000" lvl="2" indent="-228600" rtl="0" fontAlgn="base">
              <a:buFont typeface="+mj-lt"/>
              <a:buAutoNum type="arabicPeriod"/>
            </a:pPr>
            <a:r>
              <a:rPr lang="en-US" sz="1100" b="0" i="1" u="none" strike="noStrike" dirty="0">
                <a:solidFill>
                  <a:srgbClr val="000000"/>
                </a:solidFill>
                <a:effectLst/>
                <a:latin typeface="Arial" panose="020B0604020202020204" pitchFamily="34" charset="0"/>
              </a:rPr>
              <a:t>“What is your ethnicity?”</a:t>
            </a:r>
          </a:p>
          <a:p>
            <a:pPr marL="1143000" lvl="2" indent="-228600" rtl="0" fontAlgn="base">
              <a:buFont typeface="+mj-lt"/>
              <a:buAutoNum type="arabicPeriod"/>
            </a:pPr>
            <a:r>
              <a:rPr lang="en-US" sz="1100" b="0" i="1" u="none" strike="noStrike" dirty="0">
                <a:solidFill>
                  <a:srgbClr val="000000"/>
                </a:solidFill>
                <a:effectLst/>
                <a:latin typeface="Arial" panose="020B0604020202020204" pitchFamily="34" charset="0"/>
              </a:rPr>
              <a:t>“What is your ancestry?”</a:t>
            </a:r>
          </a:p>
          <a:p>
            <a:pPr marL="1143000" lvl="2" indent="-228600" rtl="0" fontAlgn="base">
              <a:buFont typeface="+mj-lt"/>
              <a:buAutoNum type="arabicPeriod"/>
            </a:pPr>
            <a:r>
              <a:rPr lang="en-US" sz="1100" b="0" i="1" u="none" strike="noStrike" dirty="0">
                <a:solidFill>
                  <a:srgbClr val="000000"/>
                </a:solidFill>
                <a:effectLst/>
                <a:latin typeface="Arial" panose="020B0604020202020204" pitchFamily="34" charset="0"/>
              </a:rPr>
              <a:t>“I grew up in Baltimore, but my family is originally from Puerto Rico. How about yourself?”</a:t>
            </a:r>
          </a:p>
          <a:p>
            <a:pPr marL="1600200" lvl="3" indent="-228600" rtl="0" fontAlgn="base">
              <a:buFont typeface="+mj-lt"/>
              <a:buAutoNum type="arabicPeriod"/>
            </a:pPr>
            <a:r>
              <a:rPr lang="en-US" sz="1100" b="0" i="1" u="none" strike="noStrike" dirty="0">
                <a:solidFill>
                  <a:srgbClr val="000000"/>
                </a:solidFill>
                <a:effectLst/>
                <a:latin typeface="Arial" panose="020B0604020202020204" pitchFamily="34" charset="0"/>
              </a:rPr>
              <a:t>It can be thoughtful to share information about yourself before asking for the personal information of someone else. </a:t>
            </a:r>
          </a:p>
          <a:p>
            <a:endParaRPr dirty="0"/>
          </a:p>
        </p:txBody>
      </p:sp>
      <p:sp>
        <p:nvSpPr>
          <p:cNvPr id="56" name="Google Shape;56;g26e086f46ac_0_0:notes">
            <a:extLst>
              <a:ext uri="{FF2B5EF4-FFF2-40B4-BE49-F238E27FC236}">
                <a16:creationId xmlns:a16="http://schemas.microsoft.com/office/drawing/2014/main" id="{00EB84DE-EA53-0433-B68E-3946B078333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31574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9962D070-ED65-5E12-98CF-70995EF475E1}"/>
            </a:ext>
          </a:extLst>
        </p:cNvPr>
        <p:cNvGrpSpPr/>
        <p:nvPr/>
      </p:nvGrpSpPr>
      <p:grpSpPr>
        <a:xfrm>
          <a:off x="0" y="0"/>
          <a:ext cx="0" cy="0"/>
          <a:chOff x="0" y="0"/>
          <a:chExt cx="0" cy="0"/>
        </a:xfrm>
      </p:grpSpPr>
      <p:sp>
        <p:nvSpPr>
          <p:cNvPr id="55" name="Google Shape;55;g26e086f46ac_0_0:notes">
            <a:extLst>
              <a:ext uri="{FF2B5EF4-FFF2-40B4-BE49-F238E27FC236}">
                <a16:creationId xmlns:a16="http://schemas.microsoft.com/office/drawing/2014/main" id="{FA95E0CD-5C84-7D04-33BE-11536C21026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rtl="0" fontAlgn="base">
              <a:buFont typeface="+mj-lt"/>
              <a:buAutoNum type="arabicPeriod"/>
            </a:pPr>
            <a:r>
              <a:rPr lang="en-US" sz="1100" b="0" i="0" u="none" strike="noStrike" dirty="0">
                <a:solidFill>
                  <a:srgbClr val="000000"/>
                </a:solidFill>
                <a:effectLst/>
                <a:latin typeface="Arial" panose="020B0604020202020204" pitchFamily="34" charset="0"/>
              </a:rPr>
              <a:t> Why would Blake find this question rude?</a:t>
            </a:r>
          </a:p>
          <a:p>
            <a:pPr marL="742950" lvl="1" indent="-285750" rtl="0" fontAlgn="base">
              <a:buFont typeface="+mj-lt"/>
              <a:buAutoNum type="arabicPeriod"/>
            </a:pPr>
            <a:r>
              <a:rPr lang="en-US" sz="1100" b="0" i="0" u="none" strike="noStrike" dirty="0">
                <a:solidFill>
                  <a:srgbClr val="000000"/>
                </a:solidFill>
                <a:effectLst/>
                <a:latin typeface="Arial" panose="020B0604020202020204" pitchFamily="34" charset="0"/>
              </a:rPr>
              <a:t>Possible student responses:</a:t>
            </a:r>
          </a:p>
          <a:p>
            <a:pPr marL="1143000" lvl="2" indent="-228600" rtl="0" fontAlgn="base">
              <a:buFont typeface="+mj-lt"/>
              <a:buAutoNum type="arabicPeriod"/>
            </a:pPr>
            <a:r>
              <a:rPr lang="en-US" sz="1100" b="0" i="0" u="none" strike="noStrike" dirty="0">
                <a:solidFill>
                  <a:srgbClr val="000000"/>
                </a:solidFill>
                <a:effectLst/>
                <a:latin typeface="Arial" panose="020B0604020202020204" pitchFamily="34" charset="0"/>
              </a:rPr>
              <a:t>Asking someone “what they are” can be othering and imply that they must be from “somewhere else” or “something else.”</a:t>
            </a:r>
          </a:p>
          <a:p>
            <a:pPr rtl="0" fontAlgn="base">
              <a:buFont typeface="+mj-lt"/>
              <a:buAutoNum type="arabicPeriod"/>
            </a:pPr>
            <a:r>
              <a:rPr lang="en-US" sz="1100" b="0" i="0" u="none" strike="noStrike" dirty="0">
                <a:solidFill>
                  <a:srgbClr val="000000"/>
                </a:solidFill>
                <a:effectLst/>
                <a:latin typeface="Arial" panose="020B0604020202020204" pitchFamily="34" charset="0"/>
              </a:rPr>
              <a:t>What would be a better question to ask?</a:t>
            </a:r>
          </a:p>
          <a:p>
            <a:pPr marL="742950" lvl="1" indent="-285750" rtl="0" fontAlgn="base">
              <a:buFont typeface="+mj-lt"/>
              <a:buAutoNum type="arabicPeriod"/>
            </a:pPr>
            <a:r>
              <a:rPr lang="en-US" sz="1100" b="0" i="0" u="none" strike="noStrike" dirty="0">
                <a:solidFill>
                  <a:srgbClr val="000000"/>
                </a:solidFill>
                <a:effectLst/>
                <a:latin typeface="Arial" panose="020B0604020202020204" pitchFamily="34" charset="0"/>
              </a:rPr>
              <a:t>Possible student responses:</a:t>
            </a:r>
          </a:p>
          <a:p>
            <a:pPr marL="1143000" lvl="2" indent="-228600" rtl="0" fontAlgn="base">
              <a:buFont typeface="+mj-lt"/>
              <a:buAutoNum type="arabicPeriod"/>
            </a:pPr>
            <a:r>
              <a:rPr lang="en-US" sz="1100" b="0" i="0" u="none" strike="noStrike" dirty="0">
                <a:solidFill>
                  <a:srgbClr val="000000"/>
                </a:solidFill>
                <a:effectLst/>
                <a:latin typeface="Arial" panose="020B0604020202020204" pitchFamily="34" charset="0"/>
              </a:rPr>
              <a:t>Asking someone “what they are” is imprecise. Are you asking about their gender identity? What grade are they in? What their ethnic background is? Or something else?</a:t>
            </a:r>
          </a:p>
          <a:p>
            <a:pPr marL="1143000" lvl="2" indent="-228600" rtl="0" fontAlgn="base">
              <a:buFont typeface="+mj-lt"/>
              <a:buAutoNum type="arabicPeriod"/>
            </a:pPr>
            <a:r>
              <a:rPr lang="en-US" sz="1100" b="0" i="0" u="none" strike="noStrike" dirty="0">
                <a:solidFill>
                  <a:srgbClr val="000000"/>
                </a:solidFill>
                <a:effectLst/>
                <a:latin typeface="Arial" panose="020B0604020202020204" pitchFamily="34" charset="0"/>
              </a:rPr>
              <a:t>Be specific about what you are curious about and perhaps offer that information about yourself first before asking it of someone else. </a:t>
            </a:r>
          </a:p>
          <a:p>
            <a:pPr marL="1143000" lvl="2" indent="-228600" rtl="0" fontAlgn="base">
              <a:buFont typeface="+mj-lt"/>
              <a:buAutoNum type="arabicPeriod"/>
            </a:pPr>
            <a:r>
              <a:rPr lang="en-US" sz="1100" b="0" i="0" u="none" strike="noStrike" dirty="0">
                <a:solidFill>
                  <a:srgbClr val="000000"/>
                </a:solidFill>
                <a:effectLst/>
                <a:latin typeface="Arial" panose="020B0604020202020204" pitchFamily="34" charset="0"/>
              </a:rPr>
              <a:t>Additionally, take the time to get to know someone before asking personal questions that someone may or may not be comfortable disclosing to you. </a:t>
            </a:r>
          </a:p>
          <a:p>
            <a:endParaRPr dirty="0"/>
          </a:p>
        </p:txBody>
      </p:sp>
      <p:sp>
        <p:nvSpPr>
          <p:cNvPr id="56" name="Google Shape;56;g26e086f46ac_0_0:notes">
            <a:extLst>
              <a:ext uri="{FF2B5EF4-FFF2-40B4-BE49-F238E27FC236}">
                <a16:creationId xmlns:a16="http://schemas.microsoft.com/office/drawing/2014/main" id="{F79F3391-4662-0787-9811-106128CC63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32426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92463559-C41E-7A61-641E-D38DBA078713}"/>
            </a:ext>
          </a:extLst>
        </p:cNvPr>
        <p:cNvGrpSpPr/>
        <p:nvPr/>
      </p:nvGrpSpPr>
      <p:grpSpPr>
        <a:xfrm>
          <a:off x="0" y="0"/>
          <a:ext cx="0" cy="0"/>
          <a:chOff x="0" y="0"/>
          <a:chExt cx="0" cy="0"/>
        </a:xfrm>
      </p:grpSpPr>
      <p:sp>
        <p:nvSpPr>
          <p:cNvPr id="55" name="Google Shape;55;g26e086f46ac_0_0:notes">
            <a:extLst>
              <a:ext uri="{FF2B5EF4-FFF2-40B4-BE49-F238E27FC236}">
                <a16:creationId xmlns:a16="http://schemas.microsoft.com/office/drawing/2014/main" id="{0EB1118B-3CCC-D58B-B053-06B2506E5D8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rtl="0" fontAlgn="base">
              <a:buFont typeface="+mj-lt"/>
              <a:buAutoNum type="arabicPeriod"/>
            </a:pPr>
            <a:r>
              <a:rPr lang="en-US" sz="1800" b="0" i="0" u="none" strike="noStrike" dirty="0">
                <a:solidFill>
                  <a:srgbClr val="000000"/>
                </a:solidFill>
                <a:effectLst/>
                <a:latin typeface="Arial" panose="020B0604020202020204" pitchFamily="34" charset="0"/>
              </a:rPr>
              <a:t>Don’t make assumptions. Just because someone looks a certain way doesn’t mean they identify one way or another. Identity groups are not monolithic and there is a lot of diversity and variation within racial, ethnic, and cultural groups.</a:t>
            </a:r>
          </a:p>
          <a:p>
            <a:pPr rtl="0" fontAlgn="base">
              <a:buFont typeface="+mj-lt"/>
              <a:buAutoNum type="arabicPeriod"/>
            </a:pPr>
            <a:r>
              <a:rPr lang="en-US" sz="1800" b="0" i="0" u="none" strike="noStrike" dirty="0">
                <a:solidFill>
                  <a:srgbClr val="000000"/>
                </a:solidFill>
                <a:effectLst/>
                <a:latin typeface="Arial" panose="020B0604020202020204" pitchFamily="34" charset="0"/>
              </a:rPr>
              <a:t>Lead by example. Don’t ask someone a personal question that you wouldn’t be willing to share yourself, and perhaps offer that information before asking it of someone else.</a:t>
            </a:r>
          </a:p>
          <a:p>
            <a:pPr rtl="0" fontAlgn="base">
              <a:buFont typeface="+mj-lt"/>
              <a:buAutoNum type="arabicPeriod"/>
            </a:pPr>
            <a:r>
              <a:rPr lang="en-US" sz="1800" b="0" i="0" u="none" strike="noStrike" dirty="0">
                <a:solidFill>
                  <a:srgbClr val="000000"/>
                </a:solidFill>
                <a:effectLst/>
                <a:latin typeface="Arial" panose="020B0604020202020204" pitchFamily="34" charset="0"/>
              </a:rPr>
              <a:t>Get to know one another! The best way to learn more about someone’s race, ethnicity, or culture is by spending quality time together, sharing meals, meeting each other's families, swapping stories and sharing experiences. Put in the effort to really get to know someone before asking personal questions about their identities. </a:t>
            </a:r>
          </a:p>
          <a:p>
            <a:pPr rtl="0" fontAlgn="base">
              <a:buFont typeface="+mj-lt"/>
              <a:buAutoNum type="arabicPeriod"/>
            </a:pPr>
            <a:r>
              <a:rPr lang="en-US" sz="1800" b="0" i="0" u="none" strike="noStrike" dirty="0">
                <a:solidFill>
                  <a:srgbClr val="000000"/>
                </a:solidFill>
                <a:effectLst/>
                <a:latin typeface="Arial" panose="020B0604020202020204" pitchFamily="34" charset="0"/>
              </a:rPr>
              <a:t>Build cultural awareness. Having a strong understanding of your own race, ethnicity, and culture and the societal context that impacts these various categories is crucial. These categories are not neutral as we live in a society that privileges some identities over others. Going into conversations about race, ethnicity, and culture with an understanding of power dynamics, history, and social justice will help you navigate and acknowledge the complexities of these conversations. </a:t>
            </a:r>
          </a:p>
          <a:p>
            <a:endParaRPr dirty="0"/>
          </a:p>
        </p:txBody>
      </p:sp>
      <p:sp>
        <p:nvSpPr>
          <p:cNvPr id="56" name="Google Shape;56;g26e086f46ac_0_0:notes">
            <a:extLst>
              <a:ext uri="{FF2B5EF4-FFF2-40B4-BE49-F238E27FC236}">
                <a16:creationId xmlns:a16="http://schemas.microsoft.com/office/drawing/2014/main" id="{5C1532BF-E223-A087-9A62-11F79ABA3B2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8565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8D2E52E7-183C-5AB8-71C9-40ABC221E0A1}"/>
            </a:ext>
          </a:extLst>
        </p:cNvPr>
        <p:cNvGrpSpPr/>
        <p:nvPr/>
      </p:nvGrpSpPr>
      <p:grpSpPr>
        <a:xfrm>
          <a:off x="0" y="0"/>
          <a:ext cx="0" cy="0"/>
          <a:chOff x="0" y="0"/>
          <a:chExt cx="0" cy="0"/>
        </a:xfrm>
      </p:grpSpPr>
      <p:sp>
        <p:nvSpPr>
          <p:cNvPr id="55" name="Google Shape;55;g26e086f46ac_0_0:notes">
            <a:extLst>
              <a:ext uri="{FF2B5EF4-FFF2-40B4-BE49-F238E27FC236}">
                <a16:creationId xmlns:a16="http://schemas.microsoft.com/office/drawing/2014/main" id="{E3542D8E-CC94-DAB1-30CB-CD6F5454D4B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rtl="0"/>
            <a:r>
              <a:rPr lang="en-US" sz="1800" b="0" i="0" u="none" strike="noStrike" dirty="0">
                <a:solidFill>
                  <a:srgbClr val="000000"/>
                </a:solidFill>
                <a:effectLst/>
                <a:latin typeface="Arial" panose="020B0604020202020204" pitchFamily="34" charset="0"/>
              </a:rPr>
              <a:t>Extension Activities</a:t>
            </a:r>
            <a:endParaRPr lang="en-US" b="0" dirty="0">
              <a:effectLst/>
            </a:endParaRPr>
          </a:p>
          <a:p>
            <a:pPr rtl="0"/>
            <a:r>
              <a:rPr lang="en-US" sz="1800" b="0" i="0" u="none" strike="noStrike" dirty="0">
                <a:solidFill>
                  <a:srgbClr val="000000"/>
                </a:solidFill>
                <a:effectLst/>
                <a:latin typeface="Arial" panose="020B0604020202020204" pitchFamily="34" charset="0"/>
              </a:rPr>
              <a:t>Watch the videos:</a:t>
            </a:r>
            <a:endParaRPr lang="en-US" b="0" dirty="0">
              <a:effectLst/>
            </a:endParaRPr>
          </a:p>
          <a:p>
            <a:pPr rtl="0"/>
            <a:r>
              <a:rPr lang="en-US" sz="1800" b="0" i="0" u="sng" strike="noStrike" dirty="0">
                <a:solidFill>
                  <a:srgbClr val="1155CC"/>
                </a:solidFill>
                <a:effectLst/>
                <a:latin typeface="Arial" panose="020B0604020202020204" pitchFamily="34" charset="0"/>
                <a:hlinkClick r:id="rId3"/>
              </a:rPr>
              <a:t>The myth of race, debunked in 3 minutes</a:t>
            </a:r>
            <a:r>
              <a:rPr lang="en-US" sz="1800" b="0" i="0" u="none" strike="noStrike" dirty="0">
                <a:solidFill>
                  <a:srgbClr val="000000"/>
                </a:solidFill>
                <a:effectLst/>
                <a:latin typeface="Arial" panose="020B0604020202020204" pitchFamily="34" charset="0"/>
              </a:rPr>
              <a:t> </a:t>
            </a:r>
            <a:endParaRPr lang="en-US" b="0" dirty="0">
              <a:effectLst/>
            </a:endParaRPr>
          </a:p>
          <a:p>
            <a:pPr rtl="0"/>
            <a:r>
              <a:rPr lang="en-US" sz="1800" b="0" i="0" u="sng" strike="noStrike" dirty="0">
                <a:solidFill>
                  <a:srgbClr val="1155CC"/>
                </a:solidFill>
                <a:effectLst/>
                <a:latin typeface="Arial" panose="020B0604020202020204" pitchFamily="34" charset="0"/>
                <a:hlinkClick r:id="rId4"/>
              </a:rPr>
              <a:t>Race &amp; Ethnicity: Crash Course Sociology #34</a:t>
            </a:r>
            <a:r>
              <a:rPr lang="en-US" sz="1800" b="0" i="0" u="none" strike="noStrike" dirty="0">
                <a:solidFill>
                  <a:srgbClr val="000000"/>
                </a:solidFill>
                <a:effectLst/>
                <a:latin typeface="Arial" panose="020B0604020202020204" pitchFamily="34" charset="0"/>
              </a:rPr>
              <a:t> </a:t>
            </a:r>
            <a:endParaRPr lang="en-US" b="0" dirty="0">
              <a:effectLst/>
            </a:endParaRPr>
          </a:p>
          <a:p>
            <a:pPr rtl="0"/>
            <a:br>
              <a:rPr lang="en-US" b="0" dirty="0">
                <a:effectLst/>
              </a:rPr>
            </a:br>
            <a:r>
              <a:rPr lang="en-US" sz="1800" b="0" i="0" u="none" strike="noStrike" dirty="0">
                <a:solidFill>
                  <a:srgbClr val="000000"/>
                </a:solidFill>
                <a:effectLst/>
                <a:latin typeface="Arial" panose="020B0604020202020204" pitchFamily="34" charset="0"/>
              </a:rPr>
              <a:t>Create a culture crest:</a:t>
            </a:r>
            <a:endParaRPr lang="en-US" b="0" dirty="0">
              <a:effectLst/>
            </a:endParaRPr>
          </a:p>
          <a:p>
            <a:pPr rtl="0" fontAlgn="base">
              <a:buFont typeface="+mj-lt"/>
              <a:buAutoNum type="arabicPeriod"/>
            </a:pPr>
            <a:r>
              <a:rPr lang="en-US" sz="1800" b="0" i="0" u="none" strike="noStrike" dirty="0">
                <a:solidFill>
                  <a:srgbClr val="000000"/>
                </a:solidFill>
                <a:effectLst/>
                <a:latin typeface="Arial" panose="020B0604020202020204" pitchFamily="34" charset="0"/>
              </a:rPr>
              <a:t>Distribute paper, markers, crayons</a:t>
            </a:r>
          </a:p>
          <a:p>
            <a:pPr rtl="0" fontAlgn="base">
              <a:buFont typeface="+mj-lt"/>
              <a:buAutoNum type="arabicPeriod"/>
            </a:pPr>
            <a:r>
              <a:rPr lang="en-US" sz="1800" b="0" i="0" u="none" strike="noStrike" dirty="0">
                <a:solidFill>
                  <a:srgbClr val="000000"/>
                </a:solidFill>
                <a:effectLst/>
                <a:latin typeface="Arial" panose="020B0604020202020204" pitchFamily="34" charset="0"/>
              </a:rPr>
              <a:t>Ask students to design a crest or banner that represents their culture. They can use pictures, symbols, or words to represent their lifestyle, families, traditions, values, and places that are significant for their cultures. </a:t>
            </a:r>
          </a:p>
          <a:p>
            <a:pPr rtl="0" fontAlgn="base">
              <a:buFont typeface="+mj-lt"/>
              <a:buAutoNum type="arabicPeriod"/>
            </a:pPr>
            <a:r>
              <a:rPr lang="en-US" sz="1800" b="0" i="0" u="none" strike="noStrike" dirty="0">
                <a:solidFill>
                  <a:srgbClr val="000000"/>
                </a:solidFill>
                <a:effectLst/>
                <a:latin typeface="Arial" panose="020B0604020202020204" pitchFamily="34" charset="0"/>
              </a:rPr>
              <a:t>Have students share their culture crests with one another</a:t>
            </a:r>
          </a:p>
          <a:p>
            <a:endParaRPr dirty="0"/>
          </a:p>
        </p:txBody>
      </p:sp>
      <p:sp>
        <p:nvSpPr>
          <p:cNvPr id="56" name="Google Shape;56;g26e086f46ac_0_0:notes">
            <a:extLst>
              <a:ext uri="{FF2B5EF4-FFF2-40B4-BE49-F238E27FC236}">
                <a16:creationId xmlns:a16="http://schemas.microsoft.com/office/drawing/2014/main" id="{D7D7A3DD-86B7-5190-7440-F77FA1212B8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81451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6A260780-0A1A-8A77-E725-ADE4F1C3D00E}"/>
            </a:ext>
          </a:extLst>
        </p:cNvPr>
        <p:cNvGrpSpPr/>
        <p:nvPr/>
      </p:nvGrpSpPr>
      <p:grpSpPr>
        <a:xfrm>
          <a:off x="0" y="0"/>
          <a:ext cx="0" cy="0"/>
          <a:chOff x="0" y="0"/>
          <a:chExt cx="0" cy="0"/>
        </a:xfrm>
      </p:grpSpPr>
      <p:sp>
        <p:nvSpPr>
          <p:cNvPr id="55" name="Google Shape;55;g26e086f46ac_0_0:notes">
            <a:extLst>
              <a:ext uri="{FF2B5EF4-FFF2-40B4-BE49-F238E27FC236}">
                <a16:creationId xmlns:a16="http://schemas.microsoft.com/office/drawing/2014/main" id="{C06875D9-7566-8234-EE6F-AAF807B6A25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a:p>
        </p:txBody>
      </p:sp>
      <p:sp>
        <p:nvSpPr>
          <p:cNvPr id="56" name="Google Shape;56;g26e086f46ac_0_0:notes">
            <a:extLst>
              <a:ext uri="{FF2B5EF4-FFF2-40B4-BE49-F238E27FC236}">
                <a16:creationId xmlns:a16="http://schemas.microsoft.com/office/drawing/2014/main" id="{265301A7-C8CE-9C61-1244-6C347624576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6772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CE117854-A21A-E359-3580-A190169C89D5}"/>
            </a:ext>
          </a:extLst>
        </p:cNvPr>
        <p:cNvGrpSpPr/>
        <p:nvPr/>
      </p:nvGrpSpPr>
      <p:grpSpPr>
        <a:xfrm>
          <a:off x="0" y="0"/>
          <a:ext cx="0" cy="0"/>
          <a:chOff x="0" y="0"/>
          <a:chExt cx="0" cy="0"/>
        </a:xfrm>
      </p:grpSpPr>
      <p:sp>
        <p:nvSpPr>
          <p:cNvPr id="55" name="Google Shape;55;g26e086f46ac_0_0:notes">
            <a:extLst>
              <a:ext uri="{FF2B5EF4-FFF2-40B4-BE49-F238E27FC236}">
                <a16:creationId xmlns:a16="http://schemas.microsoft.com/office/drawing/2014/main" id="{42017038-B2B0-C2C5-72A8-B8D1F608A3A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a:p>
        </p:txBody>
      </p:sp>
      <p:sp>
        <p:nvSpPr>
          <p:cNvPr id="56" name="Google Shape;56;g26e086f46ac_0_0:notes">
            <a:extLst>
              <a:ext uri="{FF2B5EF4-FFF2-40B4-BE49-F238E27FC236}">
                <a16:creationId xmlns:a16="http://schemas.microsoft.com/office/drawing/2014/main" id="{D4CC2554-971B-0769-24EF-2C3CD4CD5AB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53982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a:extLst>
            <a:ext uri="{FF2B5EF4-FFF2-40B4-BE49-F238E27FC236}">
              <a16:creationId xmlns:a16="http://schemas.microsoft.com/office/drawing/2014/main" id="{AE1B50E1-1642-C58E-34D4-D58E47EAE533}"/>
            </a:ext>
          </a:extLst>
        </p:cNvPr>
        <p:cNvGrpSpPr/>
        <p:nvPr/>
      </p:nvGrpSpPr>
      <p:grpSpPr>
        <a:xfrm>
          <a:off x="0" y="0"/>
          <a:ext cx="0" cy="0"/>
          <a:chOff x="0" y="0"/>
          <a:chExt cx="0" cy="0"/>
        </a:xfrm>
      </p:grpSpPr>
      <p:sp>
        <p:nvSpPr>
          <p:cNvPr id="160" name="Google Shape;160;g286d81a6184_0_31:notes">
            <a:extLst>
              <a:ext uri="{FF2B5EF4-FFF2-40B4-BE49-F238E27FC236}">
                <a16:creationId xmlns:a16="http://schemas.microsoft.com/office/drawing/2014/main" id="{D3E8002E-C222-C594-80B3-E41E9C77D81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500"/>
              </a:spcBef>
              <a:spcAft>
                <a:spcPts val="1500"/>
              </a:spcAft>
              <a:buSzPts val="1100"/>
              <a:buNone/>
            </a:pPr>
            <a:endParaRPr/>
          </a:p>
        </p:txBody>
      </p:sp>
      <p:sp>
        <p:nvSpPr>
          <p:cNvPr id="161" name="Google Shape;161;g286d81a6184_0_31:notes">
            <a:extLst>
              <a:ext uri="{FF2B5EF4-FFF2-40B4-BE49-F238E27FC236}">
                <a16:creationId xmlns:a16="http://schemas.microsoft.com/office/drawing/2014/main" id="{568AD42E-C848-80F7-ED67-1B9A5A693E3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0637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a:extLst>
            <a:ext uri="{FF2B5EF4-FFF2-40B4-BE49-F238E27FC236}">
              <a16:creationId xmlns:a16="http://schemas.microsoft.com/office/drawing/2014/main" id="{EDB562C6-EE85-B06F-5F55-EA88B88EF112}"/>
            </a:ext>
          </a:extLst>
        </p:cNvPr>
        <p:cNvGrpSpPr/>
        <p:nvPr/>
      </p:nvGrpSpPr>
      <p:grpSpPr>
        <a:xfrm>
          <a:off x="0" y="0"/>
          <a:ext cx="0" cy="0"/>
          <a:chOff x="0" y="0"/>
          <a:chExt cx="0" cy="0"/>
        </a:xfrm>
      </p:grpSpPr>
      <p:sp>
        <p:nvSpPr>
          <p:cNvPr id="160" name="Google Shape;160;g286d81a6184_0_31:notes">
            <a:extLst>
              <a:ext uri="{FF2B5EF4-FFF2-40B4-BE49-F238E27FC236}">
                <a16:creationId xmlns:a16="http://schemas.microsoft.com/office/drawing/2014/main" id="{8DF198B7-0223-6BC0-D4A2-DE4D36757D8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rtl="0"/>
            <a:r>
              <a:rPr lang="en-US" sz="1800" b="0" i="0" u="sng" strike="noStrike" dirty="0">
                <a:solidFill>
                  <a:srgbClr val="2200CC"/>
                </a:solidFill>
                <a:effectLst/>
                <a:latin typeface="Arial" panose="020B0604020202020204" pitchFamily="34" charset="0"/>
                <a:hlinkClick r:id="rId3"/>
              </a:rPr>
              <a:t>https://americanindian.si.edu/nk360/informational/impact-words-tips#:~:text=American%20Indian%2C%20Indian%2C%20Native%20American,group%20which%20term%20they%20prefer</a:t>
            </a:r>
            <a:r>
              <a:rPr lang="en-US" sz="1800" b="0" i="0" u="none" strike="noStrike" dirty="0">
                <a:solidFill>
                  <a:srgbClr val="000000"/>
                </a:solidFill>
                <a:effectLst/>
                <a:latin typeface="Arial" panose="020B0604020202020204" pitchFamily="34" charset="0"/>
              </a:rPr>
              <a:t>. </a:t>
            </a:r>
            <a:endParaRPr lang="en-US" b="0" dirty="0">
              <a:effectLst/>
            </a:endParaRPr>
          </a:p>
          <a:p>
            <a:endParaRPr/>
          </a:p>
        </p:txBody>
      </p:sp>
      <p:sp>
        <p:nvSpPr>
          <p:cNvPr id="161" name="Google Shape;161;g286d81a6184_0_31:notes">
            <a:extLst>
              <a:ext uri="{FF2B5EF4-FFF2-40B4-BE49-F238E27FC236}">
                <a16:creationId xmlns:a16="http://schemas.microsoft.com/office/drawing/2014/main" id="{FC8C2D8D-A13E-1B50-274D-3935B3CC65A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07264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9FDF2785-11EE-7999-F146-295BC21D7F2F}"/>
            </a:ext>
          </a:extLst>
        </p:cNvPr>
        <p:cNvGrpSpPr/>
        <p:nvPr/>
      </p:nvGrpSpPr>
      <p:grpSpPr>
        <a:xfrm>
          <a:off x="0" y="0"/>
          <a:ext cx="0" cy="0"/>
          <a:chOff x="0" y="0"/>
          <a:chExt cx="0" cy="0"/>
        </a:xfrm>
      </p:grpSpPr>
      <p:sp>
        <p:nvSpPr>
          <p:cNvPr id="55" name="Google Shape;55;g26e086f46ac_0_0:notes">
            <a:extLst>
              <a:ext uri="{FF2B5EF4-FFF2-40B4-BE49-F238E27FC236}">
                <a16:creationId xmlns:a16="http://schemas.microsoft.com/office/drawing/2014/main" id="{08688029-6C35-F2A3-5261-5322D457428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a:p>
        </p:txBody>
      </p:sp>
      <p:sp>
        <p:nvSpPr>
          <p:cNvPr id="56" name="Google Shape;56;g26e086f46ac_0_0:notes">
            <a:extLst>
              <a:ext uri="{FF2B5EF4-FFF2-40B4-BE49-F238E27FC236}">
                <a16:creationId xmlns:a16="http://schemas.microsoft.com/office/drawing/2014/main" id="{E5CD9964-0BD7-EF75-9364-EC0BD7884F8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31164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92463559-C41E-7A61-641E-D38DBA078713}"/>
            </a:ext>
          </a:extLst>
        </p:cNvPr>
        <p:cNvGrpSpPr/>
        <p:nvPr/>
      </p:nvGrpSpPr>
      <p:grpSpPr>
        <a:xfrm>
          <a:off x="0" y="0"/>
          <a:ext cx="0" cy="0"/>
          <a:chOff x="0" y="0"/>
          <a:chExt cx="0" cy="0"/>
        </a:xfrm>
      </p:grpSpPr>
      <p:sp>
        <p:nvSpPr>
          <p:cNvPr id="55" name="Google Shape;55;g26e086f46ac_0_0:notes">
            <a:extLst>
              <a:ext uri="{FF2B5EF4-FFF2-40B4-BE49-F238E27FC236}">
                <a16:creationId xmlns:a16="http://schemas.microsoft.com/office/drawing/2014/main" id="{0EB1118B-3CCC-D58B-B053-06B2506E5D8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a:p>
        </p:txBody>
      </p:sp>
      <p:sp>
        <p:nvSpPr>
          <p:cNvPr id="56" name="Google Shape;56;g26e086f46ac_0_0:notes">
            <a:extLst>
              <a:ext uri="{FF2B5EF4-FFF2-40B4-BE49-F238E27FC236}">
                <a16:creationId xmlns:a16="http://schemas.microsoft.com/office/drawing/2014/main" id="{5C1532BF-E223-A087-9A62-11F79ABA3B2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8565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 name="Google Shape;18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FCC1F0EF-48A4-C2CD-2B62-3813D6B8D496}"/>
            </a:ext>
          </a:extLst>
        </p:cNvPr>
        <p:cNvGrpSpPr/>
        <p:nvPr/>
      </p:nvGrpSpPr>
      <p:grpSpPr>
        <a:xfrm>
          <a:off x="0" y="0"/>
          <a:ext cx="0" cy="0"/>
          <a:chOff x="0" y="0"/>
          <a:chExt cx="0" cy="0"/>
        </a:xfrm>
      </p:grpSpPr>
      <p:sp>
        <p:nvSpPr>
          <p:cNvPr id="55" name="Google Shape;55;g26e086f46ac_0_0:notes">
            <a:extLst>
              <a:ext uri="{FF2B5EF4-FFF2-40B4-BE49-F238E27FC236}">
                <a16:creationId xmlns:a16="http://schemas.microsoft.com/office/drawing/2014/main" id="{48A9ECAE-37F4-000B-76DF-1F2C219301A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rtl="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rPr>
              <a:t>Explain to students that today we will be discussing the differences between race, ethnicity, and culture. Reflecting on our own racial, ethnic, and cultural identities and practicing different strategies for how to discuss these identities with others.</a:t>
            </a:r>
          </a:p>
          <a:p>
            <a:pPr rtl="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rPr>
              <a:t>Encourage students to stay in a place of curiosity, openness to reflect, and willingness to share and listen. </a:t>
            </a:r>
          </a:p>
          <a:p>
            <a:pPr marL="457200" lvl="0" indent="0" algn="l" rtl="0">
              <a:lnSpc>
                <a:spcPct val="100000"/>
              </a:lnSpc>
              <a:spcBef>
                <a:spcPts val="0"/>
              </a:spcBef>
              <a:spcAft>
                <a:spcPts val="0"/>
              </a:spcAft>
              <a:buSzPts val="1100"/>
              <a:buNone/>
            </a:pPr>
            <a:endParaRPr dirty="0"/>
          </a:p>
        </p:txBody>
      </p:sp>
      <p:sp>
        <p:nvSpPr>
          <p:cNvPr id="56" name="Google Shape;56;g26e086f46ac_0_0:notes">
            <a:extLst>
              <a:ext uri="{FF2B5EF4-FFF2-40B4-BE49-F238E27FC236}">
                <a16:creationId xmlns:a16="http://schemas.microsoft.com/office/drawing/2014/main" id="{D87A60D7-D31C-6684-0870-479BDADF35F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0358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93005A0D-1057-F304-EB16-578897426861}"/>
            </a:ext>
          </a:extLst>
        </p:cNvPr>
        <p:cNvGrpSpPr/>
        <p:nvPr/>
      </p:nvGrpSpPr>
      <p:grpSpPr>
        <a:xfrm>
          <a:off x="0" y="0"/>
          <a:ext cx="0" cy="0"/>
          <a:chOff x="0" y="0"/>
          <a:chExt cx="0" cy="0"/>
        </a:xfrm>
      </p:grpSpPr>
      <p:sp>
        <p:nvSpPr>
          <p:cNvPr id="55" name="Google Shape;55;g26e086f46ac_0_0:notes">
            <a:extLst>
              <a:ext uri="{FF2B5EF4-FFF2-40B4-BE49-F238E27FC236}">
                <a16:creationId xmlns:a16="http://schemas.microsoft.com/office/drawing/2014/main" id="{916872E4-833D-16D3-5AB4-9FF45619C02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a:p>
        </p:txBody>
      </p:sp>
      <p:sp>
        <p:nvSpPr>
          <p:cNvPr id="56" name="Google Shape;56;g26e086f46ac_0_0:notes">
            <a:extLst>
              <a:ext uri="{FF2B5EF4-FFF2-40B4-BE49-F238E27FC236}">
                <a16:creationId xmlns:a16="http://schemas.microsoft.com/office/drawing/2014/main" id="{E172B912-AFB5-E289-AAB3-BB73A3879C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0468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82FD5FC6-2B0D-D3DC-A1A6-212F6B18DDC7}"/>
            </a:ext>
          </a:extLst>
        </p:cNvPr>
        <p:cNvGrpSpPr/>
        <p:nvPr/>
      </p:nvGrpSpPr>
      <p:grpSpPr>
        <a:xfrm>
          <a:off x="0" y="0"/>
          <a:ext cx="0" cy="0"/>
          <a:chOff x="0" y="0"/>
          <a:chExt cx="0" cy="0"/>
        </a:xfrm>
      </p:grpSpPr>
      <p:sp>
        <p:nvSpPr>
          <p:cNvPr id="55" name="Google Shape;55;g26e086f46ac_0_0:notes">
            <a:extLst>
              <a:ext uri="{FF2B5EF4-FFF2-40B4-BE49-F238E27FC236}">
                <a16:creationId xmlns:a16="http://schemas.microsoft.com/office/drawing/2014/main" id="{FD94DA41-BD76-ACA2-CA2C-99261546F30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Write “race” on the board and ask students if they could come up with a working definition for race. Based on previous lessons in this unit we are aware that this may not be the easiest task as race is heavily influenced by our unique social contexts, hierarchies, and histories.</a:t>
            </a:r>
          </a:p>
          <a:p>
            <a:pPr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Share this quote by Robin D.G. Kelley, Professor American History at UCLA:</a:t>
            </a:r>
            <a:r>
              <a:rPr lang="en-US" sz="1100" b="0" i="1" u="none" strike="noStrike" dirty="0">
                <a:solidFill>
                  <a:srgbClr val="000000"/>
                </a:solidFill>
                <a:effectLst/>
                <a:latin typeface="Arial" panose="020B0604020202020204" pitchFamily="34" charset="0"/>
              </a:rPr>
              <a:t> “Race was never just a matter of how you look, it’s about how people assign meaning to how you look.”</a:t>
            </a:r>
            <a:endParaRPr lang="en-US" sz="1100" b="0" i="0" u="none" strike="noStrike" dirty="0">
              <a:solidFill>
                <a:srgbClr val="000000"/>
              </a:solidFill>
              <a:effectLst/>
              <a:latin typeface="Arial" panose="020B0604020202020204" pitchFamily="34" charset="0"/>
            </a:endParaRPr>
          </a:p>
          <a:p>
            <a:pPr marL="742950" lvl="1" indent="-285750"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Ask students what they think this quote means and how it impacts how they would define the term, “race.” </a:t>
            </a:r>
          </a:p>
          <a:p>
            <a:endParaRPr dirty="0"/>
          </a:p>
        </p:txBody>
      </p:sp>
      <p:sp>
        <p:nvSpPr>
          <p:cNvPr id="56" name="Google Shape;56;g26e086f46ac_0_0:notes">
            <a:extLst>
              <a:ext uri="{FF2B5EF4-FFF2-40B4-BE49-F238E27FC236}">
                <a16:creationId xmlns:a16="http://schemas.microsoft.com/office/drawing/2014/main" id="{A2028F97-21B3-7BEA-AED6-C45D16D70B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65408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035045C8-75D2-C2F3-398A-CAEF9B665745}"/>
            </a:ext>
          </a:extLst>
        </p:cNvPr>
        <p:cNvGrpSpPr/>
        <p:nvPr/>
      </p:nvGrpSpPr>
      <p:grpSpPr>
        <a:xfrm>
          <a:off x="0" y="0"/>
          <a:ext cx="0" cy="0"/>
          <a:chOff x="0" y="0"/>
          <a:chExt cx="0" cy="0"/>
        </a:xfrm>
      </p:grpSpPr>
      <p:sp>
        <p:nvSpPr>
          <p:cNvPr id="55" name="Google Shape;55;g26e086f46ac_0_0:notes">
            <a:extLst>
              <a:ext uri="{FF2B5EF4-FFF2-40B4-BE49-F238E27FC236}">
                <a16:creationId xmlns:a16="http://schemas.microsoft.com/office/drawing/2014/main" id="{36A50863-D55C-8ABE-D48F-0B2087EC98A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Race: refers to groupings of people </a:t>
            </a:r>
            <a:r>
              <a:rPr lang="en-US" sz="1100" b="0" i="0" u="none" strike="noStrike" dirty="0">
                <a:solidFill>
                  <a:srgbClr val="040C28"/>
                </a:solidFill>
                <a:effectLst/>
                <a:latin typeface="Arial" panose="020B0604020202020204" pitchFamily="34" charset="0"/>
              </a:rPr>
              <a:t>who share physical characteristics and a common origin or ancestry. </a:t>
            </a:r>
            <a:endParaRPr lang="en-US" sz="1100" b="0" i="0" u="none" strike="noStrike" dirty="0">
              <a:solidFill>
                <a:srgbClr val="000000"/>
              </a:solidFill>
              <a:effectLst/>
              <a:latin typeface="Arial" panose="020B0604020202020204" pitchFamily="34" charset="0"/>
            </a:endParaRPr>
          </a:p>
          <a:p>
            <a:pPr marL="914400"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Race is about what people see when they look at you and/or when they look at your family tree. </a:t>
            </a:r>
          </a:p>
          <a:p>
            <a:pPr marL="914400" rtl="0" fontAlgn="base">
              <a:buFont typeface="Arial" panose="020B0604020202020204" pitchFamily="34" charset="0"/>
              <a:buChar char="•"/>
            </a:pPr>
            <a:r>
              <a:rPr lang="en-US" sz="1100" b="0" i="0" u="none" strike="noStrike" dirty="0">
                <a:solidFill>
                  <a:srgbClr val="202124"/>
                </a:solidFill>
                <a:effectLst/>
                <a:latin typeface="Arial" panose="020B0604020202020204" pitchFamily="34" charset="0"/>
              </a:rPr>
              <a:t>Refer back to lesson 2: RACE VS ANCESTRY: HOW TO THINK OF RACE IN THE AGE OF GENOMICS AND DNA TESTING</a:t>
            </a:r>
            <a:endParaRPr lang="en-US" sz="1100" b="0" i="0" u="none" strike="noStrike" dirty="0">
              <a:solidFill>
                <a:srgbClr val="000000"/>
              </a:solidFill>
              <a:effectLst/>
              <a:latin typeface="Arial" panose="020B0604020202020204" pitchFamily="34" charset="0"/>
            </a:endParaRPr>
          </a:p>
          <a:p>
            <a:pPr marL="742950" lvl="1" indent="-285750" rtl="0" fontAlgn="base">
              <a:buFont typeface="Arial" panose="020B0604020202020204" pitchFamily="34" charset="0"/>
              <a:buChar char="•"/>
            </a:pPr>
            <a:r>
              <a:rPr lang="en-US" sz="1100" b="0" i="0" u="none" strike="noStrike" dirty="0">
                <a:solidFill>
                  <a:srgbClr val="202124"/>
                </a:solidFill>
                <a:effectLst/>
                <a:latin typeface="Arial" panose="020B0604020202020204" pitchFamily="34" charset="0"/>
              </a:rPr>
              <a:t>Race is a </a:t>
            </a:r>
            <a:r>
              <a:rPr lang="en-US" sz="1100" b="1" i="0" u="none" strike="noStrike" dirty="0">
                <a:solidFill>
                  <a:srgbClr val="202124"/>
                </a:solidFill>
                <a:effectLst/>
                <a:latin typeface="Arial" panose="020B0604020202020204" pitchFamily="34" charset="0"/>
              </a:rPr>
              <a:t>social construct</a:t>
            </a:r>
            <a:r>
              <a:rPr lang="en-US" sz="1100" b="0" i="0" u="none" strike="noStrike" dirty="0">
                <a:solidFill>
                  <a:srgbClr val="202124"/>
                </a:solidFill>
                <a:effectLst/>
                <a:latin typeface="Arial" panose="020B0604020202020204" pitchFamily="34" charset="0"/>
              </a:rPr>
              <a:t>, not an accurate representation of human genetic variation. Humans are remarkably genetically similar, sharing approximately 99.9% of their genetic code with one another.</a:t>
            </a:r>
            <a:endParaRPr lang="en-US" sz="1100" b="0" i="0" u="none" strike="noStrike" dirty="0">
              <a:solidFill>
                <a:srgbClr val="000000"/>
              </a:solidFill>
              <a:effectLst/>
              <a:latin typeface="Arial" panose="020B0604020202020204" pitchFamily="34" charset="0"/>
            </a:endParaRPr>
          </a:p>
          <a:p>
            <a:pPr marL="457200" rtl="0" fontAlgn="base">
              <a:buFont typeface="Arial" panose="020B0604020202020204" pitchFamily="34" charset="0"/>
              <a:buChar char="•"/>
            </a:pPr>
            <a:r>
              <a:rPr lang="en-US" sz="1100" b="1" i="0" u="none" strike="noStrike" dirty="0">
                <a:solidFill>
                  <a:srgbClr val="202124"/>
                </a:solidFill>
                <a:effectLst/>
                <a:latin typeface="Arial" panose="020B0604020202020204" pitchFamily="34" charset="0"/>
              </a:rPr>
              <a:t>Ask students to give examples of racial categories:</a:t>
            </a:r>
          </a:p>
          <a:p>
            <a:pPr marL="742950" lvl="1" indent="-285750"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Asian Pacific Islander, Native American, Latino/a/x/e, Black, White, Bi/Multiracial</a:t>
            </a:r>
            <a:endParaRPr lang="en-US" sz="1100" b="0" i="0" u="none" strike="noStrike" dirty="0">
              <a:solidFill>
                <a:srgbClr val="202124"/>
              </a:solidFill>
              <a:effectLst/>
              <a:latin typeface="Arial" panose="020B0604020202020204" pitchFamily="34" charset="0"/>
            </a:endParaRPr>
          </a:p>
          <a:p>
            <a:endParaRPr dirty="0"/>
          </a:p>
        </p:txBody>
      </p:sp>
      <p:sp>
        <p:nvSpPr>
          <p:cNvPr id="56" name="Google Shape;56;g26e086f46ac_0_0:notes">
            <a:extLst>
              <a:ext uri="{FF2B5EF4-FFF2-40B4-BE49-F238E27FC236}">
                <a16:creationId xmlns:a16="http://schemas.microsoft.com/office/drawing/2014/main" id="{8356024E-16FE-9C4A-DD74-4484F0DC0A0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5396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3BB35FBB-33A5-05B1-473F-D9B55D767B46}"/>
            </a:ext>
          </a:extLst>
        </p:cNvPr>
        <p:cNvGrpSpPr/>
        <p:nvPr/>
      </p:nvGrpSpPr>
      <p:grpSpPr>
        <a:xfrm>
          <a:off x="0" y="0"/>
          <a:ext cx="0" cy="0"/>
          <a:chOff x="0" y="0"/>
          <a:chExt cx="0" cy="0"/>
        </a:xfrm>
      </p:grpSpPr>
      <p:sp>
        <p:nvSpPr>
          <p:cNvPr id="55" name="Google Shape;55;g26e086f46ac_0_0:notes">
            <a:extLst>
              <a:ext uri="{FF2B5EF4-FFF2-40B4-BE49-F238E27FC236}">
                <a16:creationId xmlns:a16="http://schemas.microsoft.com/office/drawing/2014/main" id="{42F511EA-CA1F-222E-38DB-5AAE266B2FB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a:p>
        </p:txBody>
      </p:sp>
      <p:sp>
        <p:nvSpPr>
          <p:cNvPr id="56" name="Google Shape;56;g26e086f46ac_0_0:notes">
            <a:extLst>
              <a:ext uri="{FF2B5EF4-FFF2-40B4-BE49-F238E27FC236}">
                <a16:creationId xmlns:a16="http://schemas.microsoft.com/office/drawing/2014/main" id="{A0F41741-FB39-A059-8C86-831A4B75775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91525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F41D211E-C9F3-0BFC-8F01-8A44ED1F658D}"/>
            </a:ext>
          </a:extLst>
        </p:cNvPr>
        <p:cNvGrpSpPr/>
        <p:nvPr/>
      </p:nvGrpSpPr>
      <p:grpSpPr>
        <a:xfrm>
          <a:off x="0" y="0"/>
          <a:ext cx="0" cy="0"/>
          <a:chOff x="0" y="0"/>
          <a:chExt cx="0" cy="0"/>
        </a:xfrm>
      </p:grpSpPr>
      <p:sp>
        <p:nvSpPr>
          <p:cNvPr id="55" name="Google Shape;55;g26e086f46ac_0_0:notes">
            <a:extLst>
              <a:ext uri="{FF2B5EF4-FFF2-40B4-BE49-F238E27FC236}">
                <a16:creationId xmlns:a16="http://schemas.microsoft.com/office/drawing/2014/main" id="{1BD59B6B-FB7E-15F9-162A-A516A26427F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rtl="0"/>
            <a:r>
              <a:rPr lang="en-US" sz="1800" b="0" i="0" u="none" strike="noStrike" dirty="0">
                <a:solidFill>
                  <a:srgbClr val="000000"/>
                </a:solidFill>
                <a:effectLst/>
                <a:latin typeface="Arial" panose="020B0604020202020204" pitchFamily="34" charset="0"/>
              </a:rPr>
              <a:t>Ask students to turn to a partner and share one aspect of their culture. Instructors should model by sharing one aspect of their culture.</a:t>
            </a:r>
            <a:endParaRPr lang="en-US" b="0" dirty="0">
              <a:effectLst/>
            </a:endParaRPr>
          </a:p>
          <a:p>
            <a:pPr marL="1371600" rtl="0"/>
            <a:r>
              <a:rPr lang="en-US" sz="1800" b="0" i="0" u="none" strike="noStrike" dirty="0">
                <a:solidFill>
                  <a:srgbClr val="000000"/>
                </a:solidFill>
                <a:effectLst/>
                <a:latin typeface="Arial" panose="020B0604020202020204" pitchFamily="34" charset="0"/>
              </a:rPr>
              <a:t>Examples:</a:t>
            </a:r>
            <a:endParaRPr lang="en-US" b="0" dirty="0">
              <a:effectLst/>
            </a:endParaRPr>
          </a:p>
          <a:p>
            <a:pPr marL="1371600" rtl="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rPr>
              <a:t>Removing shoes in the home</a:t>
            </a:r>
          </a:p>
          <a:p>
            <a:pPr marL="1371600" rtl="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rPr>
              <a:t>Sunday night dinners</a:t>
            </a:r>
          </a:p>
          <a:p>
            <a:pPr marL="1371600" rtl="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rPr>
              <a:t>Respect for elders</a:t>
            </a:r>
          </a:p>
        </p:txBody>
      </p:sp>
      <p:sp>
        <p:nvSpPr>
          <p:cNvPr id="56" name="Google Shape;56;g26e086f46ac_0_0:notes">
            <a:extLst>
              <a:ext uri="{FF2B5EF4-FFF2-40B4-BE49-F238E27FC236}">
                <a16:creationId xmlns:a16="http://schemas.microsoft.com/office/drawing/2014/main" id="{98E5E950-925E-6958-3DA1-3681D491D65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35545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C829A2B8-3445-1638-2E31-75DC914B7352}"/>
            </a:ext>
          </a:extLst>
        </p:cNvPr>
        <p:cNvGrpSpPr/>
        <p:nvPr/>
      </p:nvGrpSpPr>
      <p:grpSpPr>
        <a:xfrm>
          <a:off x="0" y="0"/>
          <a:ext cx="0" cy="0"/>
          <a:chOff x="0" y="0"/>
          <a:chExt cx="0" cy="0"/>
        </a:xfrm>
      </p:grpSpPr>
      <p:sp>
        <p:nvSpPr>
          <p:cNvPr id="55" name="Google Shape;55;g26e086f46ac_0_0:notes">
            <a:extLst>
              <a:ext uri="{FF2B5EF4-FFF2-40B4-BE49-F238E27FC236}">
                <a16:creationId xmlns:a16="http://schemas.microsoft.com/office/drawing/2014/main" id="{826E14CC-562E-2B6C-944D-4913E7A0AE6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rtl="0"/>
            <a:r>
              <a:rPr lang="en-US" sz="1800" b="0" i="0" u="none" strike="noStrike" dirty="0">
                <a:solidFill>
                  <a:srgbClr val="000000"/>
                </a:solidFill>
                <a:effectLst/>
                <a:latin typeface="Arial" panose="020B0604020202020204" pitchFamily="34" charset="0"/>
              </a:rPr>
              <a:t>Pass out handout </a:t>
            </a:r>
            <a:r>
              <a:rPr lang="en-US" sz="1800" b="0" i="0" u="sng" strike="noStrike" dirty="0">
                <a:solidFill>
                  <a:srgbClr val="1155CC"/>
                </a:solidFill>
                <a:effectLst/>
                <a:latin typeface="Arial" panose="020B0604020202020204" pitchFamily="34" charset="0"/>
                <a:hlinkClick r:id="rId3"/>
              </a:rPr>
              <a:t>Social Identity Profile-Standard V.docx</a:t>
            </a:r>
            <a:r>
              <a:rPr lang="en-US" sz="1800" b="0" i="0" u="none" strike="noStrike" dirty="0">
                <a:solidFill>
                  <a:srgbClr val="000000"/>
                </a:solidFill>
                <a:effectLst/>
                <a:latin typeface="Arial" panose="020B0604020202020204" pitchFamily="34" charset="0"/>
              </a:rPr>
              <a:t> and ask students to think about their identities using these common social identity categories. You may need to provide additional examples or definitions for some of these categories. </a:t>
            </a:r>
            <a:endParaRPr lang="en-US" b="0" dirty="0">
              <a:effectLst/>
            </a:endParaRPr>
          </a:p>
          <a:p>
            <a:pPr rtl="0"/>
            <a:br>
              <a:rPr lang="en-US" b="0" dirty="0">
                <a:effectLst/>
              </a:rPr>
            </a:br>
            <a:r>
              <a:rPr lang="en-US" sz="1800" b="0" i="0" u="none" strike="noStrike" dirty="0">
                <a:solidFill>
                  <a:srgbClr val="000000"/>
                </a:solidFill>
                <a:effectLst/>
                <a:latin typeface="Arial" panose="020B0604020202020204" pitchFamily="34" charset="0"/>
              </a:rPr>
              <a:t>*Customize handout in advance</a:t>
            </a:r>
            <a:endParaRPr lang="en-US" b="0" dirty="0">
              <a:effectLst/>
            </a:endParaRPr>
          </a:p>
          <a:p>
            <a:pPr rtl="0"/>
            <a:r>
              <a:rPr lang="en-US" sz="1800" b="0" i="0" u="none" strike="noStrike" dirty="0">
                <a:solidFill>
                  <a:srgbClr val="000000"/>
                </a:solidFill>
                <a:effectLst/>
                <a:latin typeface="Arial" panose="020B0604020202020204" pitchFamily="34" charset="0"/>
              </a:rPr>
              <a:t>**</a:t>
            </a:r>
            <a:r>
              <a:rPr lang="en-US" sz="1800" b="1" i="0" u="none" strike="noStrike" dirty="0">
                <a:solidFill>
                  <a:srgbClr val="000000"/>
                </a:solidFill>
                <a:effectLst/>
                <a:latin typeface="Arial" panose="020B0604020202020204" pitchFamily="34" charset="0"/>
              </a:rPr>
              <a:t>Let students know that completion of the handout is optional, private (not to be shared with others), and they can skip anything they don’t understand or feel uncomfortable answering.  </a:t>
            </a:r>
            <a:endParaRPr lang="en-US" b="0" dirty="0">
              <a:effectLst/>
            </a:endParaRPr>
          </a:p>
          <a:p>
            <a:pPr rtl="0"/>
            <a:br>
              <a:rPr lang="en-US" b="0" dirty="0">
                <a:effectLst/>
              </a:rPr>
            </a:br>
            <a:r>
              <a:rPr lang="en-US" sz="1800" b="0" i="0" u="none" strike="noStrike" dirty="0">
                <a:solidFill>
                  <a:srgbClr val="000000"/>
                </a:solidFill>
                <a:effectLst/>
                <a:latin typeface="Arial" panose="020B0604020202020204" pitchFamily="34" charset="0"/>
              </a:rPr>
              <a:t>Discussion:</a:t>
            </a:r>
            <a:endParaRPr lang="en-US" b="0" dirty="0">
              <a:effectLst/>
            </a:endParaRPr>
          </a:p>
          <a:p>
            <a:pPr rtl="0"/>
            <a:r>
              <a:rPr lang="en-US" sz="1800" b="0" i="0" u="none" strike="noStrike" dirty="0">
                <a:solidFill>
                  <a:srgbClr val="000000"/>
                </a:solidFill>
                <a:effectLst/>
                <a:latin typeface="Arial" panose="020B0604020202020204" pitchFamily="34" charset="0"/>
              </a:rPr>
              <a:t>1. Which categories were easier to complete? Which were difficult? Why?</a:t>
            </a:r>
            <a:endParaRPr lang="en-US" b="0" dirty="0">
              <a:effectLst/>
            </a:endParaRPr>
          </a:p>
          <a:p>
            <a:pPr rtl="0"/>
            <a:r>
              <a:rPr lang="en-US" sz="1800" b="0" i="0" u="none" strike="noStrike" dirty="0">
                <a:solidFill>
                  <a:srgbClr val="000000"/>
                </a:solidFill>
                <a:effectLst/>
                <a:latin typeface="Arial" panose="020B0604020202020204" pitchFamily="34" charset="0"/>
              </a:rPr>
              <a:t>2. Which social identity categories do you feel most aware of?</a:t>
            </a:r>
            <a:endParaRPr lang="en-US" b="0" dirty="0">
              <a:effectLst/>
            </a:endParaRPr>
          </a:p>
          <a:p>
            <a:pPr rtl="0"/>
            <a:r>
              <a:rPr lang="en-US" sz="1800" b="0" i="0" u="none" strike="noStrike" dirty="0">
                <a:solidFill>
                  <a:srgbClr val="000000"/>
                </a:solidFill>
                <a:effectLst/>
                <a:latin typeface="Arial" panose="020B0604020202020204" pitchFamily="34" charset="0"/>
              </a:rPr>
              <a:t>3. Which social identity categories do you feel least aware of?</a:t>
            </a:r>
            <a:endParaRPr lang="en-US" b="0" dirty="0">
              <a:effectLst/>
            </a:endParaRPr>
          </a:p>
          <a:p>
            <a:pPr rtl="0"/>
            <a:r>
              <a:rPr lang="en-US" sz="1800" b="0" i="0" u="none" strike="noStrike" dirty="0">
                <a:solidFill>
                  <a:srgbClr val="000000"/>
                </a:solidFill>
                <a:effectLst/>
                <a:latin typeface="Arial" panose="020B0604020202020204" pitchFamily="34" charset="0"/>
              </a:rPr>
              <a:t>4. What is a category you would like to be more aware of? Why?</a:t>
            </a:r>
            <a:endParaRPr lang="en-US" b="0" dirty="0">
              <a:effectLst/>
            </a:endParaRPr>
          </a:p>
          <a:p>
            <a:endParaRPr dirty="0"/>
          </a:p>
        </p:txBody>
      </p:sp>
      <p:sp>
        <p:nvSpPr>
          <p:cNvPr id="56" name="Google Shape;56;g26e086f46ac_0_0:notes">
            <a:extLst>
              <a:ext uri="{FF2B5EF4-FFF2-40B4-BE49-F238E27FC236}">
                <a16:creationId xmlns:a16="http://schemas.microsoft.com/office/drawing/2014/main" id="{4FA1C9E1-B105-C343-FC50-11024E4946E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9189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1" name="Google Shape;11;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1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4" name="Google Shape;14;p1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5" name="Google Shape;15;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
        <p:cNvGrpSpPr/>
        <p:nvPr/>
      </p:nvGrpSpPr>
      <p:grpSpPr>
        <a:xfrm>
          <a:off x="0" y="0"/>
          <a:ext cx="0" cy="0"/>
          <a:chOff x="0" y="0"/>
          <a:chExt cx="0" cy="0"/>
        </a:xfrm>
      </p:grpSpPr>
      <p:sp>
        <p:nvSpPr>
          <p:cNvPr id="17" name="Google Shape;17;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1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9" name="Google Shape;19;p1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0" name="Google Shape;20;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8"/>
        <p:cNvGrpSpPr/>
        <p:nvPr/>
      </p:nvGrpSpPr>
      <p:grpSpPr>
        <a:xfrm>
          <a:off x="0" y="0"/>
          <a:ext cx="0" cy="0"/>
          <a:chOff x="0" y="0"/>
          <a:chExt cx="0" cy="0"/>
        </a:xfrm>
      </p:grpSpPr>
      <p:sp>
        <p:nvSpPr>
          <p:cNvPr id="29" name="Google Shape;29;p1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0" name="Google Shape;30;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1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4" name="Google Shape;34;p1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5" name="Google Shape;35;p1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6" name="Google Shape;36;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7"/>
        <p:cNvGrpSpPr/>
        <p:nvPr/>
      </p:nvGrpSpPr>
      <p:grpSpPr>
        <a:xfrm>
          <a:off x="0" y="0"/>
          <a:ext cx="0" cy="0"/>
          <a:chOff x="0" y="0"/>
          <a:chExt cx="0" cy="0"/>
        </a:xfrm>
      </p:grpSpPr>
      <p:sp>
        <p:nvSpPr>
          <p:cNvPr id="38" name="Google Shape;38;p1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39" name="Google Shape;39;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0"/>
        <p:cNvGrpSpPr/>
        <p:nvPr/>
      </p:nvGrpSpPr>
      <p:grpSpPr>
        <a:xfrm>
          <a:off x="0" y="0"/>
          <a:ext cx="0" cy="0"/>
          <a:chOff x="0" y="0"/>
          <a:chExt cx="0" cy="0"/>
        </a:xfrm>
      </p:grpSpPr>
      <p:sp>
        <p:nvSpPr>
          <p:cNvPr id="41" name="Google Shape;41;p1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2" name="Google Shape;42;p1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3" name="Google Shape;43;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hyperlink" Target="https://www.youtube.com/watch?v=7myLgdZhzjo" TargetMode="External"/><Relationship Id="rId4" Type="http://schemas.openxmlformats.org/officeDocument/2006/relationships/hyperlink" Target="https://www.youtube.com/watch?v=VnfKgffCZ7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pic>
        <p:nvPicPr>
          <p:cNvPr id="3" name="Picture 2" descr="A group of people posing for a photo&#10;&#10;Description automatically generated">
            <a:extLst>
              <a:ext uri="{FF2B5EF4-FFF2-40B4-BE49-F238E27FC236}">
                <a16:creationId xmlns:a16="http://schemas.microsoft.com/office/drawing/2014/main" id="{B527CB10-31DE-3F4D-C33A-7405C7306CE6}"/>
              </a:ext>
            </a:extLst>
          </p:cNvPr>
          <p:cNvPicPr>
            <a:picLocks noChangeAspect="1"/>
          </p:cNvPicPr>
          <p:nvPr/>
        </p:nvPicPr>
        <p:blipFill>
          <a:blip r:embed="rId3"/>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66BFF4C8-6BF2-0B0C-21E6-9D88E247D071}"/>
              </a:ext>
            </a:extLst>
          </p:cNvPr>
          <p:cNvSpPr txBox="1"/>
          <p:nvPr/>
        </p:nvSpPr>
        <p:spPr>
          <a:xfrm>
            <a:off x="421418" y="2158892"/>
            <a:ext cx="6615485" cy="1044325"/>
          </a:xfrm>
          <a:prstGeom prst="rect">
            <a:avLst/>
          </a:prstGeom>
          <a:noFill/>
        </p:spPr>
        <p:txBody>
          <a:bodyPr wrap="square" rtlCol="0">
            <a:spAutoFit/>
          </a:bodyPr>
          <a:lstStyle/>
          <a:p>
            <a:pPr marL="0" marR="0" lvl="0" indent="0" rtl="0">
              <a:lnSpc>
                <a:spcPts val="3720"/>
              </a:lnSpc>
              <a:spcBef>
                <a:spcPts val="0"/>
              </a:spcBef>
              <a:spcAft>
                <a:spcPts val="0"/>
              </a:spcAft>
              <a:buClr>
                <a:schemeClr val="dk1"/>
              </a:buClr>
              <a:buSzPts val="1100"/>
              <a:buFont typeface="Arial"/>
              <a:buNone/>
            </a:pPr>
            <a:r>
              <a:rPr lang="en-US" sz="3600" b="1" dirty="0">
                <a:solidFill>
                  <a:schemeClr val="lt1"/>
                </a:solidFill>
                <a:latin typeface="Arial Black" panose="020B0604020202020204" pitchFamily="34" charset="0"/>
                <a:cs typeface="Arial Black" panose="020B0604020202020204" pitchFamily="34" charset="0"/>
              </a:rPr>
              <a:t>Talking about Race, Ethnicity, and Culture </a:t>
            </a:r>
            <a:endParaRPr lang="en-US" b="1" dirty="0">
              <a:latin typeface="Arial Black" panose="020B0604020202020204" pitchFamily="34" charset="0"/>
              <a:cs typeface="Arial Black" panose="020B0604020202020204" pitchFamily="34" charset="0"/>
            </a:endParaRPr>
          </a:p>
        </p:txBody>
      </p:sp>
      <p:cxnSp>
        <p:nvCxnSpPr>
          <p:cNvPr id="6" name="Straight Connector 5">
            <a:extLst>
              <a:ext uri="{FF2B5EF4-FFF2-40B4-BE49-F238E27FC236}">
                <a16:creationId xmlns:a16="http://schemas.microsoft.com/office/drawing/2014/main" id="{E53939B6-79CA-C36D-1468-3D567F565D29}"/>
              </a:ext>
            </a:extLst>
          </p:cNvPr>
          <p:cNvCxnSpPr>
            <a:cxnSpLocks/>
          </p:cNvCxnSpPr>
          <p:nvPr/>
        </p:nvCxnSpPr>
        <p:spPr>
          <a:xfrm>
            <a:off x="341906" y="2229843"/>
            <a:ext cx="0" cy="156508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E23ABFF-8FB8-180D-8252-CFACB8B18EB9}"/>
              </a:ext>
            </a:extLst>
          </p:cNvPr>
          <p:cNvSpPr txBox="1"/>
          <p:nvPr/>
        </p:nvSpPr>
        <p:spPr>
          <a:xfrm>
            <a:off x="421417" y="3096515"/>
            <a:ext cx="4953663" cy="1029962"/>
          </a:xfrm>
          <a:prstGeom prst="rect">
            <a:avLst/>
          </a:prstGeom>
          <a:noFill/>
        </p:spPr>
        <p:txBody>
          <a:bodyPr wrap="square">
            <a:spAutoFit/>
          </a:bodyPr>
          <a:lstStyle/>
          <a:p>
            <a:pPr marL="0" marR="0" lvl="0" indent="0" rtl="0">
              <a:lnSpc>
                <a:spcPct val="100000"/>
              </a:lnSpc>
              <a:spcBef>
                <a:spcPts val="0"/>
              </a:spcBef>
              <a:spcAft>
                <a:spcPts val="0"/>
              </a:spcAft>
              <a:buClr>
                <a:schemeClr val="dk1"/>
              </a:buClr>
              <a:buSzPts val="1100"/>
              <a:buFont typeface="Arial"/>
              <a:buNone/>
            </a:pPr>
            <a:r>
              <a:rPr lang="en-US" sz="1400" b="1" i="0" u="none" strike="noStrike" cap="none" dirty="0">
                <a:solidFill>
                  <a:srgbClr val="53A946"/>
                </a:solidFill>
              </a:rPr>
              <a:t>G</a:t>
            </a:r>
            <a:r>
              <a:rPr lang="en-US" sz="1400" b="1" i="0" u="none" strike="noStrike" cap="none" dirty="0">
                <a:solidFill>
                  <a:srgbClr val="53A946"/>
                </a:solidFill>
                <a:latin typeface="Arial"/>
                <a:ea typeface="Arial"/>
                <a:cs typeface="Arial"/>
                <a:sym typeface="Arial"/>
              </a:rPr>
              <a:t>rade 7 / Lesson 9</a:t>
            </a:r>
          </a:p>
          <a:p>
            <a:pPr marL="0" marR="0" lvl="0" indent="0" rtl="0">
              <a:lnSpc>
                <a:spcPct val="115000"/>
              </a:lnSpc>
              <a:spcBef>
                <a:spcPts val="0"/>
              </a:spcBef>
              <a:spcAft>
                <a:spcPts val="0"/>
              </a:spcAft>
              <a:buClr>
                <a:schemeClr val="dk1"/>
              </a:buClr>
              <a:buSzPts val="1100"/>
              <a:buFont typeface="Arial"/>
              <a:buNone/>
            </a:pPr>
            <a:r>
              <a:rPr lang="en-US" sz="1400" b="1" i="0" u="none" strike="noStrike" cap="none" dirty="0">
                <a:solidFill>
                  <a:schemeClr val="lt1"/>
                </a:solidFill>
                <a:latin typeface="Arial"/>
                <a:ea typeface="Arial"/>
                <a:cs typeface="Arial"/>
                <a:sym typeface="Arial"/>
              </a:rPr>
              <a:t>UNIT: </a:t>
            </a:r>
            <a:r>
              <a:rPr lang="en-US" sz="1400" b="1" dirty="0">
                <a:solidFill>
                  <a:schemeClr val="lt1"/>
                </a:solidFill>
              </a:rPr>
              <a:t>What is Race? How Science, Society, and the Media (Mis)Represent Race</a:t>
            </a:r>
            <a:endParaRPr lang="en-US" sz="1400" b="1" i="0" u="none" strike="noStrike" cap="none" dirty="0">
              <a:solidFill>
                <a:schemeClr val="lt1"/>
              </a:solidFill>
              <a:latin typeface="Arial"/>
              <a:ea typeface="Arial"/>
              <a:cs typeface="Arial"/>
              <a:sym typeface="Arial"/>
            </a:endParaRPr>
          </a:p>
          <a:p>
            <a:pPr marL="0" marR="0" lvl="0" indent="0" rtl="0">
              <a:lnSpc>
                <a:spcPct val="115000"/>
              </a:lnSpc>
              <a:spcBef>
                <a:spcPts val="0"/>
              </a:spcBef>
              <a:spcAft>
                <a:spcPts val="0"/>
              </a:spcAft>
              <a:buClr>
                <a:schemeClr val="dk1"/>
              </a:buClr>
              <a:buSzPts val="1100"/>
              <a:buFont typeface="Arial"/>
              <a:buNone/>
            </a:pPr>
            <a:endParaRPr lang="en-US" sz="1400" b="1" dirty="0">
              <a:solidFill>
                <a:schemeClr val="lt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
          <a:extLst>
            <a:ext uri="{FF2B5EF4-FFF2-40B4-BE49-F238E27FC236}">
              <a16:creationId xmlns:a16="http://schemas.microsoft.com/office/drawing/2014/main" id="{20EDC78E-6914-689D-78EC-2F492C2E9B41}"/>
            </a:ext>
          </a:extLst>
        </p:cNvPr>
        <p:cNvGrpSpPr/>
        <p:nvPr/>
      </p:nvGrpSpPr>
      <p:grpSpPr>
        <a:xfrm>
          <a:off x="0" y="0"/>
          <a:ext cx="0" cy="0"/>
          <a:chOff x="0" y="0"/>
          <a:chExt cx="0" cy="0"/>
        </a:xfrm>
      </p:grpSpPr>
      <p:pic>
        <p:nvPicPr>
          <p:cNvPr id="3" name="Picture 2" descr="A blue and green rectangle with white text&#10;&#10;Description automatically generated">
            <a:extLst>
              <a:ext uri="{FF2B5EF4-FFF2-40B4-BE49-F238E27FC236}">
                <a16:creationId xmlns:a16="http://schemas.microsoft.com/office/drawing/2014/main" id="{934C9975-E6BB-9F1D-34D1-6548EA894C5F}"/>
              </a:ext>
            </a:extLst>
          </p:cNvPr>
          <p:cNvPicPr>
            <a:picLocks noChangeAspect="1"/>
          </p:cNvPicPr>
          <p:nvPr/>
        </p:nvPicPr>
        <p:blipFill>
          <a:blip r:embed="rId3"/>
          <a:stretch>
            <a:fill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44D30458-110B-5BBD-6C1E-E4E49D44C377}"/>
              </a:ext>
            </a:extLst>
          </p:cNvPr>
          <p:cNvSpPr/>
          <p:nvPr/>
        </p:nvSpPr>
        <p:spPr>
          <a:xfrm>
            <a:off x="345882" y="309464"/>
            <a:ext cx="3570135" cy="1710167"/>
          </a:xfrm>
          <a:prstGeom prst="rect">
            <a:avLst/>
          </a:prstGeom>
          <a:solidFill>
            <a:srgbClr val="223D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59;g26e086f46ac_0_0">
            <a:extLst>
              <a:ext uri="{FF2B5EF4-FFF2-40B4-BE49-F238E27FC236}">
                <a16:creationId xmlns:a16="http://schemas.microsoft.com/office/drawing/2014/main" id="{1B964DF3-CC4C-7CA9-CBAE-811A29150378}"/>
              </a:ext>
            </a:extLst>
          </p:cNvPr>
          <p:cNvSpPr txBox="1"/>
          <p:nvPr/>
        </p:nvSpPr>
        <p:spPr>
          <a:xfrm>
            <a:off x="494500" y="400558"/>
            <a:ext cx="3338029" cy="2171192"/>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sz="3600" b="1" dirty="0">
                <a:solidFill>
                  <a:schemeClr val="bg1"/>
                </a:solidFill>
                <a:latin typeface="Arial Black" panose="020B0604020202020204" pitchFamily="34" charset="0"/>
                <a:cs typeface="Arial Black" panose="020B0604020202020204" pitchFamily="34" charset="0"/>
              </a:rPr>
              <a:t>Activity 2:</a:t>
            </a:r>
            <a:br>
              <a:rPr lang="en-US" sz="3600" b="1" dirty="0">
                <a:solidFill>
                  <a:schemeClr val="bg1"/>
                </a:solidFill>
                <a:latin typeface="Arial Black" panose="020B0604020202020204" pitchFamily="34" charset="0"/>
                <a:cs typeface="Arial Black" panose="020B0604020202020204" pitchFamily="34" charset="0"/>
              </a:rPr>
            </a:br>
            <a:r>
              <a:rPr lang="en-US" sz="3600" b="1" dirty="0">
                <a:solidFill>
                  <a:schemeClr val="bg1"/>
                </a:solidFill>
                <a:latin typeface="Arial Black" panose="020B0604020202020204" pitchFamily="34" charset="0"/>
                <a:cs typeface="Arial Black" panose="020B0604020202020204" pitchFamily="34" charset="0"/>
              </a:rPr>
              <a:t>Scenarios</a:t>
            </a:r>
            <a:endParaRPr sz="3600" b="1" u="none" strike="noStrike" cap="none" dirty="0">
              <a:solidFill>
                <a:schemeClr val="bg1"/>
              </a:solidFill>
              <a:latin typeface="Arial Black" panose="020B0604020202020204" pitchFamily="34" charset="0"/>
              <a:cs typeface="Arial Black" panose="020B0604020202020204" pitchFamily="34" charset="0"/>
              <a:sym typeface="Arial"/>
            </a:endParaRPr>
          </a:p>
          <a:p>
            <a:pPr marL="571500" marR="0" lvl="1" rtl="0">
              <a:lnSpc>
                <a:spcPct val="115000"/>
              </a:lnSpc>
              <a:spcBef>
                <a:spcPts val="0"/>
              </a:spcBef>
              <a:spcAft>
                <a:spcPts val="0"/>
              </a:spcAft>
              <a:buClr>
                <a:srgbClr val="223D97"/>
              </a:buClr>
              <a:buSzPct val="120000"/>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sp>
        <p:nvSpPr>
          <p:cNvPr id="5" name="TextBox 4">
            <a:extLst>
              <a:ext uri="{FF2B5EF4-FFF2-40B4-BE49-F238E27FC236}">
                <a16:creationId xmlns:a16="http://schemas.microsoft.com/office/drawing/2014/main" id="{6A179271-89E0-30F5-2A61-951C3FE36E69}"/>
              </a:ext>
            </a:extLst>
          </p:cNvPr>
          <p:cNvSpPr txBox="1"/>
          <p:nvPr/>
        </p:nvSpPr>
        <p:spPr>
          <a:xfrm>
            <a:off x="4064635" y="309464"/>
            <a:ext cx="4850297" cy="5643533"/>
          </a:xfrm>
          <a:prstGeom prst="rect">
            <a:avLst/>
          </a:prstGeom>
          <a:noFill/>
        </p:spPr>
        <p:txBody>
          <a:bodyPr wrap="square">
            <a:spAutoFit/>
          </a:bodyPr>
          <a:lstStyle/>
          <a:p>
            <a:pPr lvl="0" rtl="0">
              <a:lnSpc>
                <a:spcPct val="115000"/>
              </a:lnSpc>
              <a:spcBef>
                <a:spcPts val="600"/>
              </a:spcBef>
              <a:spcAft>
                <a:spcPts val="0"/>
              </a:spcAft>
              <a:buClr>
                <a:srgbClr val="223D97"/>
              </a:buClr>
              <a:buSzPct val="120000"/>
            </a:pPr>
            <a:r>
              <a:rPr lang="en-US" sz="2000" b="1" dirty="0">
                <a:solidFill>
                  <a:srgbClr val="53A946"/>
                </a:solidFill>
                <a:latin typeface="Arial" panose="020B0604020202020204" pitchFamily="34" charset="0"/>
                <a:ea typeface="Roboto"/>
                <a:cs typeface="Arial" panose="020B0604020202020204" pitchFamily="34" charset="0"/>
                <a:sym typeface="Roboto"/>
              </a:rPr>
              <a:t>Oftentimes people feel curious about the race, ethnicity, and culture of others. </a:t>
            </a:r>
          </a:p>
          <a:p>
            <a:pPr marL="285750" lvl="0" indent="-285750" rtl="0">
              <a:lnSpc>
                <a:spcPct val="115000"/>
              </a:lnSpc>
              <a:spcBef>
                <a:spcPts val="600"/>
              </a:spcBef>
              <a:spcAft>
                <a:spcPts val="0"/>
              </a:spcAft>
              <a:buClr>
                <a:srgbClr val="223D97"/>
              </a:buClr>
              <a:buSzPct val="120000"/>
              <a:buFont typeface="Arial" panose="020B0604020202020204" pitchFamily="34" charset="0"/>
              <a:buChar char="•"/>
            </a:pPr>
            <a:r>
              <a:rPr lang="en-US" sz="1600" dirty="0">
                <a:solidFill>
                  <a:srgbClr val="223D97"/>
                </a:solidFill>
                <a:latin typeface="Arial" panose="020B0604020202020204" pitchFamily="34" charset="0"/>
                <a:ea typeface="Roboto"/>
                <a:cs typeface="Arial" panose="020B0604020202020204" pitchFamily="34" charset="0"/>
                <a:sym typeface="Roboto"/>
              </a:rPr>
              <a:t>How can we learn about the rich differences of others while also being respectful? </a:t>
            </a:r>
          </a:p>
          <a:p>
            <a:pPr marL="285750" lvl="0" indent="-285750" rtl="0">
              <a:lnSpc>
                <a:spcPct val="115000"/>
              </a:lnSpc>
              <a:spcBef>
                <a:spcPts val="600"/>
              </a:spcBef>
              <a:spcAft>
                <a:spcPts val="0"/>
              </a:spcAft>
              <a:buClr>
                <a:srgbClr val="223D97"/>
              </a:buClr>
              <a:buSzPct val="120000"/>
              <a:buFont typeface="Arial" panose="020B0604020202020204" pitchFamily="34" charset="0"/>
              <a:buChar char="•"/>
            </a:pPr>
            <a:r>
              <a:rPr lang="en-US" sz="1600" dirty="0">
                <a:solidFill>
                  <a:srgbClr val="223D97"/>
                </a:solidFill>
                <a:latin typeface="Arial" panose="020B0604020202020204" pitchFamily="34" charset="0"/>
                <a:ea typeface="Roboto"/>
                <a:cs typeface="Arial" panose="020B0604020202020204" pitchFamily="34" charset="0"/>
                <a:sym typeface="Roboto"/>
              </a:rPr>
              <a:t>Here are a few scenarios </a:t>
            </a:r>
            <a:r>
              <a:rPr lang="en-US" sz="1600">
                <a:solidFill>
                  <a:srgbClr val="223D97"/>
                </a:solidFill>
                <a:latin typeface="Arial" panose="020B0604020202020204" pitchFamily="34" charset="0"/>
                <a:ea typeface="Roboto"/>
                <a:cs typeface="Arial" panose="020B0604020202020204" pitchFamily="34" charset="0"/>
                <a:sym typeface="Roboto"/>
              </a:rPr>
              <a:t>where folx </a:t>
            </a:r>
            <a:r>
              <a:rPr lang="en-US" sz="1600" dirty="0">
                <a:solidFill>
                  <a:srgbClr val="223D97"/>
                </a:solidFill>
                <a:latin typeface="Arial" panose="020B0604020202020204" pitchFamily="34" charset="0"/>
                <a:ea typeface="Roboto"/>
                <a:cs typeface="Arial" panose="020B0604020202020204" pitchFamily="34" charset="0"/>
                <a:sym typeface="Roboto"/>
              </a:rPr>
              <a:t>are trying to learn more about the identities of others. </a:t>
            </a:r>
          </a:p>
          <a:p>
            <a:pPr marL="285750" lvl="0" indent="-285750" rtl="0">
              <a:lnSpc>
                <a:spcPct val="115000"/>
              </a:lnSpc>
              <a:spcBef>
                <a:spcPts val="600"/>
              </a:spcBef>
              <a:spcAft>
                <a:spcPts val="0"/>
              </a:spcAft>
              <a:buClr>
                <a:srgbClr val="223D97"/>
              </a:buClr>
              <a:buSzPct val="120000"/>
              <a:buFont typeface="Arial" panose="020B0604020202020204" pitchFamily="34" charset="0"/>
              <a:buChar char="•"/>
            </a:pPr>
            <a:r>
              <a:rPr lang="en-US" sz="1600" dirty="0">
                <a:solidFill>
                  <a:srgbClr val="223D97"/>
                </a:solidFill>
                <a:latin typeface="Arial" panose="020B0604020202020204" pitchFamily="34" charset="0"/>
                <a:ea typeface="Roboto"/>
                <a:cs typeface="Arial" panose="020B0604020202020204" pitchFamily="34" charset="0"/>
                <a:sym typeface="Roboto"/>
              </a:rPr>
              <a:t>How would you change the language or reframe to make the exchange more respectful and intentional?</a:t>
            </a:r>
          </a:p>
          <a:p>
            <a:pPr marL="285750" lvl="0" indent="-285750" rtl="0">
              <a:lnSpc>
                <a:spcPct val="115000"/>
              </a:lnSpc>
              <a:spcBef>
                <a:spcPts val="600"/>
              </a:spcBef>
              <a:spcAft>
                <a:spcPts val="0"/>
              </a:spcAft>
              <a:buClr>
                <a:srgbClr val="223D97"/>
              </a:buClr>
              <a:buSzPct val="120000"/>
              <a:buFont typeface="Arial" panose="020B0604020202020204" pitchFamily="34" charset="0"/>
              <a:buChar char="•"/>
            </a:pPr>
            <a:endParaRPr lang="en-US" sz="1600" dirty="0">
              <a:solidFill>
                <a:srgbClr val="223D97"/>
              </a:solidFill>
              <a:latin typeface="Arial" panose="020B0604020202020204" pitchFamily="34" charset="0"/>
              <a:ea typeface="Roboto"/>
              <a:cs typeface="Arial" panose="020B0604020202020204" pitchFamily="34" charset="0"/>
              <a:sym typeface="Roboto"/>
            </a:endParaRPr>
          </a:p>
          <a:p>
            <a:pPr marL="285750" lvl="0" indent="-285750" rtl="0">
              <a:lnSpc>
                <a:spcPct val="115000"/>
              </a:lnSpc>
              <a:spcBef>
                <a:spcPts val="1500"/>
              </a:spcBef>
              <a:spcAft>
                <a:spcPts val="0"/>
              </a:spcAft>
              <a:buClr>
                <a:srgbClr val="223D97"/>
              </a:buClr>
              <a:buSzPct val="120000"/>
              <a:buFont typeface="Arial" panose="020B0604020202020204" pitchFamily="34" charset="0"/>
              <a:buChar char="•"/>
            </a:pPr>
            <a:endParaRPr lang="en-US" sz="1600" dirty="0">
              <a:solidFill>
                <a:srgbClr val="223D97"/>
              </a:solidFill>
              <a:latin typeface="Arial" panose="020B0604020202020204" pitchFamily="34" charset="0"/>
              <a:ea typeface="Roboto"/>
              <a:cs typeface="Arial" panose="020B0604020202020204" pitchFamily="34" charset="0"/>
              <a:sym typeface="Roboto"/>
            </a:endParaRPr>
          </a:p>
          <a:p>
            <a:pPr lvl="0" rtl="0">
              <a:lnSpc>
                <a:spcPct val="115000"/>
              </a:lnSpc>
              <a:spcBef>
                <a:spcPts val="1500"/>
              </a:spcBef>
              <a:spcAft>
                <a:spcPts val="0"/>
              </a:spcAft>
              <a:buClr>
                <a:srgbClr val="223D97"/>
              </a:buClr>
              <a:buSzPct val="120000"/>
            </a:pPr>
            <a:endParaRPr lang="en-US" sz="1600" dirty="0">
              <a:solidFill>
                <a:srgbClr val="223D97"/>
              </a:solidFill>
              <a:latin typeface="Arial" panose="020B0604020202020204" pitchFamily="34" charset="0"/>
              <a:ea typeface="Roboto"/>
              <a:cs typeface="Arial" panose="020B0604020202020204" pitchFamily="34" charset="0"/>
              <a:sym typeface="Roboto"/>
            </a:endParaRPr>
          </a:p>
          <a:p>
            <a:pPr marL="0" lvl="0" indent="0" rtl="0">
              <a:lnSpc>
                <a:spcPct val="115000"/>
              </a:lnSpc>
              <a:spcBef>
                <a:spcPts val="1500"/>
              </a:spcBef>
              <a:spcAft>
                <a:spcPts val="0"/>
              </a:spcAft>
              <a:buClr>
                <a:schemeClr val="dk1"/>
              </a:buClr>
              <a:buSzPts val="1100"/>
              <a:buFont typeface="Arial"/>
              <a:buNone/>
            </a:pPr>
            <a:endParaRPr lang="en-US" sz="2000" dirty="0">
              <a:solidFill>
                <a:srgbClr val="223D97"/>
              </a:solidFill>
              <a:latin typeface="Arial" panose="020B0604020202020204" pitchFamily="34" charset="0"/>
              <a:ea typeface="Roboto"/>
              <a:cs typeface="Arial" panose="020B0604020202020204" pitchFamily="34" charset="0"/>
              <a:sym typeface="Roboto"/>
            </a:endParaRPr>
          </a:p>
          <a:p>
            <a:pPr marL="0" lvl="0" indent="0" rtl="0">
              <a:lnSpc>
                <a:spcPct val="115000"/>
              </a:lnSpc>
              <a:spcBef>
                <a:spcPts val="1500"/>
              </a:spcBef>
              <a:spcAft>
                <a:spcPts val="0"/>
              </a:spcAft>
              <a:buClr>
                <a:schemeClr val="dk1"/>
              </a:buClr>
              <a:buSzPts val="1100"/>
              <a:buFont typeface="Arial"/>
              <a:buNone/>
            </a:pPr>
            <a:endParaRPr lang="en-US" b="1" dirty="0">
              <a:solidFill>
                <a:srgbClr val="223D97"/>
              </a:solidFill>
              <a:latin typeface="Arial" panose="020B0604020202020204" pitchFamily="34" charset="0"/>
              <a:ea typeface="Roboto"/>
              <a:cs typeface="Arial" panose="020B0604020202020204" pitchFamily="34" charset="0"/>
              <a:sym typeface="Roboto"/>
            </a:endParaRPr>
          </a:p>
        </p:txBody>
      </p:sp>
    </p:spTree>
    <p:extLst>
      <p:ext uri="{BB962C8B-B14F-4D97-AF65-F5344CB8AC3E}">
        <p14:creationId xmlns:p14="http://schemas.microsoft.com/office/powerpoint/2010/main" val="8062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
          <a:extLst>
            <a:ext uri="{FF2B5EF4-FFF2-40B4-BE49-F238E27FC236}">
              <a16:creationId xmlns:a16="http://schemas.microsoft.com/office/drawing/2014/main" id="{3414A41D-287F-6225-8467-7A9BE0FB8B69}"/>
            </a:ext>
          </a:extLst>
        </p:cNvPr>
        <p:cNvGrpSpPr/>
        <p:nvPr/>
      </p:nvGrpSpPr>
      <p:grpSpPr>
        <a:xfrm>
          <a:off x="0" y="0"/>
          <a:ext cx="0" cy="0"/>
          <a:chOff x="0" y="0"/>
          <a:chExt cx="0" cy="0"/>
        </a:xfrm>
      </p:grpSpPr>
      <p:pic>
        <p:nvPicPr>
          <p:cNvPr id="3" name="Picture 2" descr="A blue and green rectangle with white text&#10;&#10;Description automatically generated">
            <a:extLst>
              <a:ext uri="{FF2B5EF4-FFF2-40B4-BE49-F238E27FC236}">
                <a16:creationId xmlns:a16="http://schemas.microsoft.com/office/drawing/2014/main" id="{9FE224E3-8E14-0F30-1B4E-5D6AD451C124}"/>
              </a:ext>
            </a:extLst>
          </p:cNvPr>
          <p:cNvPicPr>
            <a:picLocks noChangeAspect="1"/>
          </p:cNvPicPr>
          <p:nvPr/>
        </p:nvPicPr>
        <p:blipFill>
          <a:blip r:embed="rId3"/>
          <a:stretch>
            <a:fill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483F171D-FA9E-4410-4C65-92E2EEE44835}"/>
              </a:ext>
            </a:extLst>
          </p:cNvPr>
          <p:cNvSpPr/>
          <p:nvPr/>
        </p:nvSpPr>
        <p:spPr>
          <a:xfrm>
            <a:off x="345882" y="309465"/>
            <a:ext cx="3570135" cy="795766"/>
          </a:xfrm>
          <a:prstGeom prst="rect">
            <a:avLst/>
          </a:prstGeom>
          <a:solidFill>
            <a:srgbClr val="223D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59;g26e086f46ac_0_0">
            <a:extLst>
              <a:ext uri="{FF2B5EF4-FFF2-40B4-BE49-F238E27FC236}">
                <a16:creationId xmlns:a16="http://schemas.microsoft.com/office/drawing/2014/main" id="{4D1E8408-6EB3-F009-FEAC-77357B851707}"/>
              </a:ext>
            </a:extLst>
          </p:cNvPr>
          <p:cNvSpPr txBox="1"/>
          <p:nvPr/>
        </p:nvSpPr>
        <p:spPr>
          <a:xfrm>
            <a:off x="494500" y="400558"/>
            <a:ext cx="3338029" cy="585404"/>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sz="2400" b="1" dirty="0">
                <a:solidFill>
                  <a:schemeClr val="bg1"/>
                </a:solidFill>
                <a:latin typeface="Arial Black" panose="020B0604020202020204" pitchFamily="34" charset="0"/>
                <a:cs typeface="Arial Black" panose="020B0604020202020204" pitchFamily="34" charset="0"/>
              </a:rPr>
              <a:t>Scenario #1</a:t>
            </a:r>
            <a:endParaRPr sz="2400" b="1" u="none" strike="noStrike" cap="none" dirty="0">
              <a:solidFill>
                <a:schemeClr val="bg1"/>
              </a:solidFill>
              <a:latin typeface="Arial Black" panose="020B0604020202020204" pitchFamily="34" charset="0"/>
              <a:cs typeface="Arial Black" panose="020B0604020202020204" pitchFamily="34" charset="0"/>
              <a:sym typeface="Arial"/>
            </a:endParaRPr>
          </a:p>
          <a:p>
            <a:pPr marL="571500" marR="0" lvl="1" rtl="0">
              <a:lnSpc>
                <a:spcPct val="115000"/>
              </a:lnSpc>
              <a:spcBef>
                <a:spcPts val="0"/>
              </a:spcBef>
              <a:spcAft>
                <a:spcPts val="0"/>
              </a:spcAft>
              <a:buClr>
                <a:srgbClr val="223D97"/>
              </a:buClr>
              <a:buSzPct val="120000"/>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sp>
        <p:nvSpPr>
          <p:cNvPr id="5" name="Google Shape;59;g26e086f46ac_0_0">
            <a:extLst>
              <a:ext uri="{FF2B5EF4-FFF2-40B4-BE49-F238E27FC236}">
                <a16:creationId xmlns:a16="http://schemas.microsoft.com/office/drawing/2014/main" id="{FB4E8862-C798-849A-7021-58B373780257}"/>
              </a:ext>
            </a:extLst>
          </p:cNvPr>
          <p:cNvSpPr txBox="1"/>
          <p:nvPr/>
        </p:nvSpPr>
        <p:spPr>
          <a:xfrm>
            <a:off x="-7952" y="693260"/>
            <a:ext cx="4061544" cy="3778800"/>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sz="3600" b="1" u="none" strike="noStrike" cap="none" dirty="0">
                <a:solidFill>
                  <a:srgbClr val="53A946"/>
                </a:solidFill>
                <a:latin typeface="Arial Black" panose="020B0604020202020204" pitchFamily="34" charset="0"/>
                <a:cs typeface="Arial Black" panose="020B0604020202020204" pitchFamily="34" charset="0"/>
                <a:sym typeface="Arial"/>
              </a:rPr>
              <a:t> </a:t>
            </a:r>
            <a:endParaRPr sz="3600" b="1" u="none" strike="noStrike" cap="none" dirty="0">
              <a:solidFill>
                <a:srgbClr val="53A946"/>
              </a:solidFill>
              <a:latin typeface="Arial Black" panose="020B0604020202020204" pitchFamily="34" charset="0"/>
              <a:cs typeface="Arial Black" panose="020B0604020202020204" pitchFamily="34" charset="0"/>
              <a:sym typeface="Arial"/>
            </a:endParaRPr>
          </a:p>
          <a:p>
            <a:pPr marL="571500" marR="0" lvl="1" rtl="0">
              <a:lnSpc>
                <a:spcPct val="115000"/>
              </a:lnSpc>
              <a:spcBef>
                <a:spcPts val="0"/>
              </a:spcBef>
              <a:spcAft>
                <a:spcPts val="0"/>
              </a:spcAft>
              <a:buClr>
                <a:srgbClr val="223D97"/>
              </a:buClr>
              <a:buSzPct val="120000"/>
            </a:pPr>
            <a:r>
              <a:rPr lang="en-US" sz="1600" b="1" i="0" u="none" strike="noStrike" cap="none" dirty="0">
                <a:solidFill>
                  <a:srgbClr val="223D97"/>
                </a:solidFill>
                <a:latin typeface="Arial"/>
                <a:ea typeface="Arial"/>
                <a:cs typeface="Arial"/>
                <a:sym typeface="Arial"/>
              </a:rPr>
              <a:t>Jay asks Aubrey where she </a:t>
            </a:r>
            <a:br>
              <a:rPr lang="en-US" sz="1600" b="1" i="0" u="none" strike="noStrike" cap="none" dirty="0">
                <a:solidFill>
                  <a:srgbClr val="223D97"/>
                </a:solidFill>
                <a:latin typeface="Arial"/>
                <a:ea typeface="Arial"/>
                <a:cs typeface="Arial"/>
                <a:sym typeface="Arial"/>
              </a:rPr>
            </a:br>
            <a:r>
              <a:rPr lang="en-US" sz="1600" b="1" i="0" u="none" strike="noStrike" cap="none" dirty="0">
                <a:solidFill>
                  <a:srgbClr val="223D97"/>
                </a:solidFill>
                <a:latin typeface="Arial"/>
                <a:ea typeface="Arial"/>
                <a:cs typeface="Arial"/>
                <a:sym typeface="Arial"/>
              </a:rPr>
              <a:t>is from and she answers, </a:t>
            </a:r>
          </a:p>
          <a:p>
            <a:pPr marL="571500" marR="0" lvl="1" rtl="0">
              <a:lnSpc>
                <a:spcPct val="115000"/>
              </a:lnSpc>
              <a:spcBef>
                <a:spcPts val="0"/>
              </a:spcBef>
              <a:spcAft>
                <a:spcPts val="0"/>
              </a:spcAft>
              <a:buClr>
                <a:srgbClr val="223D97"/>
              </a:buClr>
              <a:buSzPct val="120000"/>
            </a:pPr>
            <a:r>
              <a:rPr lang="en-US" sz="1600" b="1" i="0" u="none" strike="noStrike" cap="none" dirty="0">
                <a:solidFill>
                  <a:srgbClr val="223D97"/>
                </a:solidFill>
                <a:latin typeface="Arial"/>
                <a:ea typeface="Arial"/>
                <a:cs typeface="Arial"/>
                <a:sym typeface="Arial"/>
              </a:rPr>
              <a:t>“I’m from New York City.” </a:t>
            </a:r>
          </a:p>
          <a:p>
            <a:pPr marL="571500" marR="0" lvl="1" rtl="0">
              <a:lnSpc>
                <a:spcPct val="115000"/>
              </a:lnSpc>
              <a:spcBef>
                <a:spcPts val="0"/>
              </a:spcBef>
              <a:spcAft>
                <a:spcPts val="0"/>
              </a:spcAft>
              <a:buClr>
                <a:srgbClr val="223D97"/>
              </a:buClr>
              <a:buSzPct val="120000"/>
            </a:pPr>
            <a:endParaRPr lang="en-US" sz="1600" b="1" i="0" u="none" strike="noStrike" cap="none" dirty="0">
              <a:solidFill>
                <a:srgbClr val="223D97"/>
              </a:solidFill>
              <a:latin typeface="Arial"/>
              <a:ea typeface="Arial"/>
              <a:cs typeface="Arial"/>
              <a:sym typeface="Arial"/>
            </a:endParaRPr>
          </a:p>
          <a:p>
            <a:pPr marL="571500" marR="0" lvl="1" rtl="0">
              <a:lnSpc>
                <a:spcPct val="115000"/>
              </a:lnSpc>
              <a:spcBef>
                <a:spcPts val="0"/>
              </a:spcBef>
              <a:spcAft>
                <a:spcPts val="0"/>
              </a:spcAft>
              <a:buClr>
                <a:srgbClr val="223D97"/>
              </a:buClr>
              <a:buSzPct val="120000"/>
            </a:pPr>
            <a:r>
              <a:rPr lang="en-US" sz="1600" b="1" i="0" u="none" strike="noStrike" cap="none" dirty="0">
                <a:solidFill>
                  <a:srgbClr val="223D97"/>
                </a:solidFill>
                <a:latin typeface="Arial"/>
                <a:ea typeface="Arial"/>
                <a:cs typeface="Arial"/>
                <a:sym typeface="Arial"/>
              </a:rPr>
              <a:t>Jay responds by saying, </a:t>
            </a:r>
            <a:br>
              <a:rPr lang="en-US" sz="1600" b="1" i="0" u="none" strike="noStrike" cap="none" dirty="0">
                <a:solidFill>
                  <a:srgbClr val="223D97"/>
                </a:solidFill>
                <a:latin typeface="Arial"/>
                <a:ea typeface="Arial"/>
                <a:cs typeface="Arial"/>
                <a:sym typeface="Arial"/>
              </a:rPr>
            </a:br>
            <a:r>
              <a:rPr lang="en-US" sz="1600" b="1" i="0" u="none" strike="noStrike" cap="none" dirty="0">
                <a:solidFill>
                  <a:srgbClr val="223D97"/>
                </a:solidFill>
                <a:latin typeface="Arial"/>
                <a:ea typeface="Arial"/>
                <a:cs typeface="Arial"/>
                <a:sym typeface="Arial"/>
              </a:rPr>
              <a:t>“No, where are you really from?”</a:t>
            </a:r>
          </a:p>
          <a:p>
            <a:pPr marL="571500" marR="0" lvl="1" rtl="0">
              <a:lnSpc>
                <a:spcPct val="115000"/>
              </a:lnSpc>
              <a:spcBef>
                <a:spcPts val="0"/>
              </a:spcBef>
              <a:spcAft>
                <a:spcPts val="0"/>
              </a:spcAft>
              <a:buClr>
                <a:srgbClr val="223D97"/>
              </a:buClr>
              <a:buSzPct val="120000"/>
            </a:pPr>
            <a:endParaRPr lang="en-US" sz="1800" b="1"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571500" marR="0" lvl="1" rtl="0">
              <a:lnSpc>
                <a:spcPct val="115000"/>
              </a:lnSpc>
              <a:spcBef>
                <a:spcPts val="0"/>
              </a:spcBef>
              <a:spcAft>
                <a:spcPts val="0"/>
              </a:spcAft>
              <a:buClr>
                <a:srgbClr val="223D97"/>
              </a:buClr>
              <a:buSzPct val="120000"/>
            </a:pPr>
            <a:endParaRPr lang="en-US" sz="1800"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sp>
        <p:nvSpPr>
          <p:cNvPr id="2" name="Google Shape;124;g2917c5f412d_0_35">
            <a:extLst>
              <a:ext uri="{FF2B5EF4-FFF2-40B4-BE49-F238E27FC236}">
                <a16:creationId xmlns:a16="http://schemas.microsoft.com/office/drawing/2014/main" id="{02ED944B-CAEB-CBD9-2474-8532BA1C28F6}"/>
              </a:ext>
            </a:extLst>
          </p:cNvPr>
          <p:cNvSpPr/>
          <p:nvPr/>
        </p:nvSpPr>
        <p:spPr>
          <a:xfrm>
            <a:off x="4202210" y="309465"/>
            <a:ext cx="4595908" cy="1805582"/>
          </a:xfrm>
          <a:prstGeom prst="rect">
            <a:avLst/>
          </a:prstGeom>
          <a:solidFill>
            <a:srgbClr val="53A946"/>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600"/>
              </a:spcAft>
              <a:buNone/>
            </a:pPr>
            <a:r>
              <a:rPr lang="en-US" sz="2000" b="1" dirty="0">
                <a:solidFill>
                  <a:schemeClr val="bg1"/>
                </a:solidFill>
              </a:rPr>
              <a:t>QUESTIONS:</a:t>
            </a:r>
          </a:p>
          <a:p>
            <a:pPr marL="457200" lvl="0" indent="-317500" algn="l" rtl="0">
              <a:spcBef>
                <a:spcPts val="0"/>
              </a:spcBef>
              <a:spcAft>
                <a:spcPts val="600"/>
              </a:spcAft>
              <a:buClr>
                <a:schemeClr val="bg1"/>
              </a:buClr>
              <a:buSzPts val="1400"/>
              <a:buChar char="●"/>
            </a:pPr>
            <a:r>
              <a:rPr lang="en-US" sz="2000" dirty="0">
                <a:solidFill>
                  <a:schemeClr val="bg1"/>
                </a:solidFill>
              </a:rPr>
              <a:t>What is Jay </a:t>
            </a:r>
            <a:r>
              <a:rPr lang="en-US" sz="2000" i="1" dirty="0">
                <a:solidFill>
                  <a:schemeClr val="bg1"/>
                </a:solidFill>
              </a:rPr>
              <a:t>really</a:t>
            </a:r>
            <a:r>
              <a:rPr lang="en-US" sz="2000" dirty="0">
                <a:solidFill>
                  <a:schemeClr val="bg1"/>
                </a:solidFill>
              </a:rPr>
              <a:t> asking Aubrey?</a:t>
            </a:r>
          </a:p>
          <a:p>
            <a:pPr marL="457200" lvl="0" indent="-317500" algn="l" rtl="0">
              <a:spcBef>
                <a:spcPts val="0"/>
              </a:spcBef>
              <a:spcAft>
                <a:spcPts val="600"/>
              </a:spcAft>
              <a:buClr>
                <a:schemeClr val="bg1"/>
              </a:buClr>
              <a:buSzPts val="1400"/>
              <a:buChar char="●"/>
            </a:pPr>
            <a:r>
              <a:rPr lang="en-US" sz="2000" dirty="0">
                <a:solidFill>
                  <a:schemeClr val="bg1"/>
                </a:solidFill>
              </a:rPr>
              <a:t>What is another way Jay could have asked the question?</a:t>
            </a:r>
            <a:endParaRPr sz="2000" dirty="0">
              <a:solidFill>
                <a:schemeClr val="dk1"/>
              </a:solidFill>
            </a:endParaRPr>
          </a:p>
        </p:txBody>
      </p:sp>
    </p:spTree>
    <p:extLst>
      <p:ext uri="{BB962C8B-B14F-4D97-AF65-F5344CB8AC3E}">
        <p14:creationId xmlns:p14="http://schemas.microsoft.com/office/powerpoint/2010/main" val="412024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
          <a:extLst>
            <a:ext uri="{FF2B5EF4-FFF2-40B4-BE49-F238E27FC236}">
              <a16:creationId xmlns:a16="http://schemas.microsoft.com/office/drawing/2014/main" id="{28D55ABB-15E0-5C58-BC83-C468E4D79D19}"/>
            </a:ext>
          </a:extLst>
        </p:cNvPr>
        <p:cNvGrpSpPr/>
        <p:nvPr/>
      </p:nvGrpSpPr>
      <p:grpSpPr>
        <a:xfrm>
          <a:off x="0" y="0"/>
          <a:ext cx="0" cy="0"/>
          <a:chOff x="0" y="0"/>
          <a:chExt cx="0" cy="0"/>
        </a:xfrm>
      </p:grpSpPr>
      <p:pic>
        <p:nvPicPr>
          <p:cNvPr id="3" name="Picture 2" descr="A blue and green rectangle with white text&#10;&#10;Description automatically generated">
            <a:extLst>
              <a:ext uri="{FF2B5EF4-FFF2-40B4-BE49-F238E27FC236}">
                <a16:creationId xmlns:a16="http://schemas.microsoft.com/office/drawing/2014/main" id="{F58B0553-E87B-6C6F-A263-27779745963A}"/>
              </a:ext>
            </a:extLst>
          </p:cNvPr>
          <p:cNvPicPr>
            <a:picLocks noChangeAspect="1"/>
          </p:cNvPicPr>
          <p:nvPr/>
        </p:nvPicPr>
        <p:blipFill>
          <a:blip r:embed="rId3"/>
          <a:stretch>
            <a:fill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207C1913-3283-CB21-263D-25EAEB80C2A8}"/>
              </a:ext>
            </a:extLst>
          </p:cNvPr>
          <p:cNvSpPr/>
          <p:nvPr/>
        </p:nvSpPr>
        <p:spPr>
          <a:xfrm>
            <a:off x="345882" y="309465"/>
            <a:ext cx="3570135" cy="795766"/>
          </a:xfrm>
          <a:prstGeom prst="rect">
            <a:avLst/>
          </a:prstGeom>
          <a:solidFill>
            <a:srgbClr val="223D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59;g26e086f46ac_0_0">
            <a:extLst>
              <a:ext uri="{FF2B5EF4-FFF2-40B4-BE49-F238E27FC236}">
                <a16:creationId xmlns:a16="http://schemas.microsoft.com/office/drawing/2014/main" id="{262D4CC6-9572-B8B6-D905-DECC35E4C3DC}"/>
              </a:ext>
            </a:extLst>
          </p:cNvPr>
          <p:cNvSpPr txBox="1"/>
          <p:nvPr/>
        </p:nvSpPr>
        <p:spPr>
          <a:xfrm>
            <a:off x="494500" y="400558"/>
            <a:ext cx="3338029" cy="585404"/>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sz="2400" b="1" dirty="0">
                <a:solidFill>
                  <a:schemeClr val="bg1"/>
                </a:solidFill>
                <a:latin typeface="Arial Black" panose="020B0604020202020204" pitchFamily="34" charset="0"/>
                <a:cs typeface="Arial Black" panose="020B0604020202020204" pitchFamily="34" charset="0"/>
              </a:rPr>
              <a:t>Scenario #2</a:t>
            </a:r>
            <a:endParaRPr sz="2400" b="1" u="none" strike="noStrike" cap="none" dirty="0">
              <a:solidFill>
                <a:schemeClr val="bg1"/>
              </a:solidFill>
              <a:latin typeface="Arial Black" panose="020B0604020202020204" pitchFamily="34" charset="0"/>
              <a:cs typeface="Arial Black" panose="020B0604020202020204" pitchFamily="34" charset="0"/>
              <a:sym typeface="Arial"/>
            </a:endParaRPr>
          </a:p>
          <a:p>
            <a:pPr marL="571500" marR="0" lvl="1" rtl="0">
              <a:lnSpc>
                <a:spcPct val="115000"/>
              </a:lnSpc>
              <a:spcBef>
                <a:spcPts val="0"/>
              </a:spcBef>
              <a:spcAft>
                <a:spcPts val="0"/>
              </a:spcAft>
              <a:buClr>
                <a:srgbClr val="223D97"/>
              </a:buClr>
              <a:buSzPct val="120000"/>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sp>
        <p:nvSpPr>
          <p:cNvPr id="5" name="Google Shape;59;g26e086f46ac_0_0">
            <a:extLst>
              <a:ext uri="{FF2B5EF4-FFF2-40B4-BE49-F238E27FC236}">
                <a16:creationId xmlns:a16="http://schemas.microsoft.com/office/drawing/2014/main" id="{71FEAE78-F392-5C34-0956-80DF9B32B1AB}"/>
              </a:ext>
            </a:extLst>
          </p:cNvPr>
          <p:cNvSpPr txBox="1"/>
          <p:nvPr/>
        </p:nvSpPr>
        <p:spPr>
          <a:xfrm>
            <a:off x="-7952" y="693260"/>
            <a:ext cx="4061544" cy="3778800"/>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sz="3600" b="1" u="none" strike="noStrike" cap="none" dirty="0">
                <a:solidFill>
                  <a:srgbClr val="53A946"/>
                </a:solidFill>
                <a:latin typeface="Arial Black" panose="020B0604020202020204" pitchFamily="34" charset="0"/>
                <a:cs typeface="Arial Black" panose="020B0604020202020204" pitchFamily="34" charset="0"/>
                <a:sym typeface="Arial"/>
              </a:rPr>
              <a:t> </a:t>
            </a:r>
            <a:endParaRPr sz="3600" b="1" u="none" strike="noStrike" cap="none" dirty="0">
              <a:solidFill>
                <a:srgbClr val="53A946"/>
              </a:solidFill>
              <a:latin typeface="Arial Black" panose="020B0604020202020204" pitchFamily="34" charset="0"/>
              <a:cs typeface="Arial Black" panose="020B0604020202020204" pitchFamily="34" charset="0"/>
              <a:sym typeface="Arial"/>
            </a:endParaRPr>
          </a:p>
          <a:p>
            <a:pPr marL="571500" marR="0" lvl="1" rtl="0">
              <a:lnSpc>
                <a:spcPct val="115000"/>
              </a:lnSpc>
              <a:spcBef>
                <a:spcPts val="0"/>
              </a:spcBef>
              <a:spcAft>
                <a:spcPts val="0"/>
              </a:spcAft>
              <a:buClr>
                <a:srgbClr val="223D97"/>
              </a:buClr>
              <a:buSzPct val="120000"/>
            </a:pPr>
            <a:r>
              <a:rPr lang="en-US" sz="1600" b="1" i="0" u="none" strike="noStrike" cap="none" dirty="0">
                <a:solidFill>
                  <a:srgbClr val="223D97"/>
                </a:solidFill>
                <a:latin typeface="Arial"/>
                <a:ea typeface="Arial"/>
                <a:cs typeface="Arial"/>
                <a:sym typeface="Arial"/>
              </a:rPr>
              <a:t>Charlie meets Blake at a </a:t>
            </a:r>
          </a:p>
          <a:p>
            <a:pPr marL="571500" marR="0" lvl="1" rtl="0">
              <a:lnSpc>
                <a:spcPct val="115000"/>
              </a:lnSpc>
              <a:spcBef>
                <a:spcPts val="0"/>
              </a:spcBef>
              <a:spcAft>
                <a:spcPts val="0"/>
              </a:spcAft>
              <a:buClr>
                <a:srgbClr val="223D97"/>
              </a:buClr>
              <a:buSzPct val="120000"/>
            </a:pPr>
            <a:r>
              <a:rPr lang="en-US" sz="1600" b="1" i="0" u="none" strike="noStrike" cap="none" dirty="0">
                <a:solidFill>
                  <a:srgbClr val="223D97"/>
                </a:solidFill>
                <a:latin typeface="Arial"/>
                <a:ea typeface="Arial"/>
                <a:cs typeface="Arial"/>
                <a:sym typeface="Arial"/>
              </a:rPr>
              <a:t>school event and asks them, </a:t>
            </a:r>
          </a:p>
          <a:p>
            <a:pPr marL="571500" marR="0" lvl="1" rtl="0">
              <a:lnSpc>
                <a:spcPct val="115000"/>
              </a:lnSpc>
              <a:spcBef>
                <a:spcPts val="0"/>
              </a:spcBef>
              <a:spcAft>
                <a:spcPts val="0"/>
              </a:spcAft>
              <a:buClr>
                <a:srgbClr val="223D97"/>
              </a:buClr>
              <a:buSzPct val="120000"/>
            </a:pPr>
            <a:r>
              <a:rPr lang="en-US" sz="1600" b="1" i="0" u="none" strike="noStrike" cap="none" dirty="0">
                <a:solidFill>
                  <a:srgbClr val="223D97"/>
                </a:solidFill>
                <a:latin typeface="Arial"/>
                <a:ea typeface="Arial"/>
                <a:cs typeface="Arial"/>
                <a:sym typeface="Arial"/>
              </a:rPr>
              <a:t>“So what are you?”</a:t>
            </a:r>
          </a:p>
          <a:p>
            <a:pPr marL="571500" marR="0" lvl="1" rtl="0">
              <a:lnSpc>
                <a:spcPct val="115000"/>
              </a:lnSpc>
              <a:spcBef>
                <a:spcPts val="0"/>
              </a:spcBef>
              <a:spcAft>
                <a:spcPts val="0"/>
              </a:spcAft>
              <a:buClr>
                <a:srgbClr val="223D97"/>
              </a:buClr>
              <a:buSzPct val="120000"/>
            </a:pPr>
            <a:endParaRPr lang="en-US" sz="1600" b="1" i="0" u="none" strike="noStrike" cap="none" dirty="0">
              <a:solidFill>
                <a:srgbClr val="223D97"/>
              </a:solidFill>
              <a:latin typeface="Arial"/>
              <a:ea typeface="Arial"/>
              <a:cs typeface="Arial"/>
              <a:sym typeface="Arial"/>
            </a:endParaRPr>
          </a:p>
          <a:p>
            <a:pPr marL="571500" marR="0" lvl="1" rtl="0">
              <a:lnSpc>
                <a:spcPct val="115000"/>
              </a:lnSpc>
              <a:spcBef>
                <a:spcPts val="0"/>
              </a:spcBef>
              <a:spcAft>
                <a:spcPts val="0"/>
              </a:spcAft>
              <a:buClr>
                <a:srgbClr val="223D97"/>
              </a:buClr>
              <a:buSzPct val="120000"/>
            </a:pPr>
            <a:endParaRPr lang="en-US" sz="1800" b="1"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571500" marR="0" lvl="1" rtl="0">
              <a:lnSpc>
                <a:spcPct val="115000"/>
              </a:lnSpc>
              <a:spcBef>
                <a:spcPts val="0"/>
              </a:spcBef>
              <a:spcAft>
                <a:spcPts val="0"/>
              </a:spcAft>
              <a:buClr>
                <a:srgbClr val="223D97"/>
              </a:buClr>
              <a:buSzPct val="120000"/>
            </a:pPr>
            <a:endParaRPr lang="en-US" sz="1800"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sp>
        <p:nvSpPr>
          <p:cNvPr id="2" name="Google Shape;124;g2917c5f412d_0_35">
            <a:extLst>
              <a:ext uri="{FF2B5EF4-FFF2-40B4-BE49-F238E27FC236}">
                <a16:creationId xmlns:a16="http://schemas.microsoft.com/office/drawing/2014/main" id="{47EEE778-70BD-FE4A-EF39-F2D3BDBCB937}"/>
              </a:ext>
            </a:extLst>
          </p:cNvPr>
          <p:cNvSpPr/>
          <p:nvPr/>
        </p:nvSpPr>
        <p:spPr>
          <a:xfrm>
            <a:off x="4202210" y="309465"/>
            <a:ext cx="4595908" cy="2262285"/>
          </a:xfrm>
          <a:prstGeom prst="rect">
            <a:avLst/>
          </a:prstGeom>
          <a:solidFill>
            <a:srgbClr val="53A946"/>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600"/>
              </a:spcAft>
              <a:buNone/>
            </a:pPr>
            <a:r>
              <a:rPr lang="en-US" sz="2000" b="1" dirty="0">
                <a:solidFill>
                  <a:schemeClr val="bg1"/>
                </a:solidFill>
              </a:rPr>
              <a:t>QUESTIONS:</a:t>
            </a:r>
            <a:endParaRPr sz="2000" b="1" dirty="0">
              <a:solidFill>
                <a:schemeClr val="bg1"/>
              </a:solidFill>
            </a:endParaRPr>
          </a:p>
          <a:p>
            <a:pPr marL="457200" lvl="0" indent="-317500" algn="l" rtl="0">
              <a:spcBef>
                <a:spcPts val="0"/>
              </a:spcBef>
              <a:spcAft>
                <a:spcPts val="600"/>
              </a:spcAft>
              <a:buClr>
                <a:schemeClr val="bg1"/>
              </a:buClr>
              <a:buSzPts val="1400"/>
              <a:buChar char="●"/>
            </a:pPr>
            <a:r>
              <a:rPr lang="en-US" sz="2000" dirty="0">
                <a:solidFill>
                  <a:schemeClr val="bg1"/>
                </a:solidFill>
              </a:rPr>
              <a:t>Why could Blake find this </a:t>
            </a:r>
            <a:br>
              <a:rPr lang="en-US" sz="2000" dirty="0">
                <a:solidFill>
                  <a:schemeClr val="bg1"/>
                </a:solidFill>
              </a:rPr>
            </a:br>
            <a:r>
              <a:rPr lang="en-US" sz="2000" dirty="0">
                <a:solidFill>
                  <a:schemeClr val="bg1"/>
                </a:solidFill>
              </a:rPr>
              <a:t>question rude?</a:t>
            </a:r>
          </a:p>
          <a:p>
            <a:pPr marL="457200" lvl="0" indent="-317500" algn="l" rtl="0">
              <a:spcBef>
                <a:spcPts val="0"/>
              </a:spcBef>
              <a:spcAft>
                <a:spcPts val="600"/>
              </a:spcAft>
              <a:buClr>
                <a:schemeClr val="bg1"/>
              </a:buClr>
              <a:buSzPts val="1400"/>
              <a:buChar char="●"/>
            </a:pPr>
            <a:r>
              <a:rPr lang="en-US" sz="2000" dirty="0">
                <a:solidFill>
                  <a:schemeClr val="bg1"/>
                </a:solidFill>
              </a:rPr>
              <a:t>What would be a better question </a:t>
            </a:r>
            <a:br>
              <a:rPr lang="en-US" sz="2000" dirty="0">
                <a:solidFill>
                  <a:schemeClr val="bg1"/>
                </a:solidFill>
              </a:rPr>
            </a:br>
            <a:r>
              <a:rPr lang="en-US" sz="2000" dirty="0">
                <a:solidFill>
                  <a:schemeClr val="bg1"/>
                </a:solidFill>
              </a:rPr>
              <a:t>to ask?</a:t>
            </a:r>
          </a:p>
        </p:txBody>
      </p:sp>
    </p:spTree>
    <p:extLst>
      <p:ext uri="{BB962C8B-B14F-4D97-AF65-F5344CB8AC3E}">
        <p14:creationId xmlns:p14="http://schemas.microsoft.com/office/powerpoint/2010/main" val="1464349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
          <a:extLst>
            <a:ext uri="{FF2B5EF4-FFF2-40B4-BE49-F238E27FC236}">
              <a16:creationId xmlns:a16="http://schemas.microsoft.com/office/drawing/2014/main" id="{4FB9952B-B546-CB69-4669-1F44525A7D63}"/>
            </a:ext>
          </a:extLst>
        </p:cNvPr>
        <p:cNvGrpSpPr/>
        <p:nvPr/>
      </p:nvGrpSpPr>
      <p:grpSpPr>
        <a:xfrm>
          <a:off x="0" y="0"/>
          <a:ext cx="0" cy="0"/>
          <a:chOff x="0" y="0"/>
          <a:chExt cx="0" cy="0"/>
        </a:xfrm>
      </p:grpSpPr>
      <p:pic>
        <p:nvPicPr>
          <p:cNvPr id="3" name="Picture 2" descr="A blue and green rectangle with white text&#10;&#10;Description automatically generated">
            <a:extLst>
              <a:ext uri="{FF2B5EF4-FFF2-40B4-BE49-F238E27FC236}">
                <a16:creationId xmlns:a16="http://schemas.microsoft.com/office/drawing/2014/main" id="{9DBB3C66-ED05-F9AD-1060-C0703E4F643E}"/>
              </a:ext>
            </a:extLst>
          </p:cNvPr>
          <p:cNvPicPr>
            <a:picLocks noChangeAspect="1"/>
          </p:cNvPicPr>
          <p:nvPr/>
        </p:nvPicPr>
        <p:blipFill>
          <a:blip r:embed="rId3"/>
          <a:stretch>
            <a:fillRect/>
          </a:stretch>
        </p:blipFill>
        <p:spPr>
          <a:xfrm>
            <a:off x="0" y="0"/>
            <a:ext cx="9144000" cy="5143500"/>
          </a:xfrm>
          <a:prstGeom prst="rect">
            <a:avLst/>
          </a:prstGeom>
        </p:spPr>
      </p:pic>
      <p:sp>
        <p:nvSpPr>
          <p:cNvPr id="59" name="Google Shape;59;g26e086f46ac_0_0">
            <a:extLst>
              <a:ext uri="{FF2B5EF4-FFF2-40B4-BE49-F238E27FC236}">
                <a16:creationId xmlns:a16="http://schemas.microsoft.com/office/drawing/2014/main" id="{32F2991C-62E1-5812-27C8-37C77A8B2AC1}"/>
              </a:ext>
            </a:extLst>
          </p:cNvPr>
          <p:cNvSpPr txBox="1"/>
          <p:nvPr/>
        </p:nvSpPr>
        <p:spPr>
          <a:xfrm>
            <a:off x="-119271" y="682350"/>
            <a:ext cx="5510255" cy="3778800"/>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b="1" u="none" strike="noStrike" cap="none" dirty="0">
                <a:solidFill>
                  <a:srgbClr val="53A946"/>
                </a:solidFill>
                <a:latin typeface="Arial Black" panose="020B0604020202020204" pitchFamily="34" charset="0"/>
                <a:cs typeface="Arial Black" panose="020B0604020202020204" pitchFamily="34" charset="0"/>
                <a:sym typeface="Arial"/>
              </a:rPr>
              <a:t> </a:t>
            </a:r>
            <a:endParaRPr b="1" u="none" strike="noStrike" cap="none" dirty="0">
              <a:solidFill>
                <a:srgbClr val="53A946"/>
              </a:solidFill>
              <a:latin typeface="Arial Black" panose="020B0604020202020204" pitchFamily="34" charset="0"/>
              <a:cs typeface="Arial Black" panose="020B0604020202020204" pitchFamily="34" charset="0"/>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b="0" i="0" u="none" strike="noStrike" cap="none" dirty="0">
                <a:solidFill>
                  <a:srgbClr val="223D97"/>
                </a:solidFill>
                <a:latin typeface="Arial"/>
                <a:ea typeface="Arial"/>
                <a:cs typeface="Arial"/>
                <a:sym typeface="Arial"/>
              </a:rPr>
              <a:t>We are all complex individuals, with various social identifiers that make us who we are. </a:t>
            </a: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b="0" i="0" u="none" strike="noStrike" cap="none" dirty="0">
                <a:solidFill>
                  <a:srgbClr val="223D97"/>
                </a:solidFill>
                <a:latin typeface="Arial"/>
                <a:ea typeface="Arial"/>
                <a:cs typeface="Arial"/>
                <a:sym typeface="Arial"/>
              </a:rPr>
              <a:t>Being curious about the identities of others is natural and learning about those different from oneself is a great way to build connection, understanding, and empathy for others. </a:t>
            </a: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b="0" i="0" u="none" strike="noStrike" cap="none" dirty="0">
                <a:solidFill>
                  <a:srgbClr val="223D97"/>
                </a:solidFill>
                <a:latin typeface="Arial"/>
                <a:ea typeface="Arial"/>
                <a:cs typeface="Arial"/>
                <a:sym typeface="Arial"/>
              </a:rPr>
              <a:t>However, there are some things to consider when </a:t>
            </a:r>
            <a:r>
              <a:rPr lang="en-US" b="0" i="0" u="none" strike="noStrike" cap="none">
                <a:solidFill>
                  <a:srgbClr val="223D97"/>
                </a:solidFill>
                <a:latin typeface="Arial"/>
                <a:ea typeface="Arial"/>
                <a:cs typeface="Arial"/>
                <a:sym typeface="Arial"/>
              </a:rPr>
              <a:t>engaging others </a:t>
            </a:r>
            <a:r>
              <a:rPr lang="en-US" b="0" i="0" u="none" strike="noStrike" cap="none" dirty="0">
                <a:solidFill>
                  <a:srgbClr val="223D97"/>
                </a:solidFill>
                <a:latin typeface="Arial"/>
                <a:ea typeface="Arial"/>
                <a:cs typeface="Arial"/>
                <a:sym typeface="Arial"/>
              </a:rPr>
              <a:t>in conversations about race, ethnicity, culture, or other social identity categories.</a:t>
            </a:r>
          </a:p>
          <a:p>
            <a:pPr marL="914400" marR="0" lvl="0" indent="0" rtl="0">
              <a:lnSpc>
                <a:spcPct val="115000"/>
              </a:lnSpc>
              <a:spcBef>
                <a:spcPts val="0"/>
              </a:spcBef>
              <a:spcAft>
                <a:spcPts val="0"/>
              </a:spcAft>
              <a:buClr>
                <a:srgbClr val="000000"/>
              </a:buClr>
              <a:buSzPts val="1800"/>
              <a:buFont typeface="Arial"/>
              <a:buNone/>
            </a:pPr>
            <a:endParaRPr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b="1" i="0" u="none" strike="noStrike" cap="none" dirty="0">
                <a:solidFill>
                  <a:srgbClr val="16478E"/>
                </a:solidFill>
                <a:latin typeface="Arial"/>
                <a:ea typeface="Arial"/>
                <a:cs typeface="Arial"/>
                <a:sym typeface="Arial"/>
              </a:rPr>
            </a:br>
            <a:br>
              <a:rPr lang="en-US" b="1" i="0" u="none" strike="noStrike" cap="none" dirty="0">
                <a:solidFill>
                  <a:srgbClr val="16478E"/>
                </a:solidFill>
                <a:latin typeface="Arial"/>
                <a:ea typeface="Arial"/>
                <a:cs typeface="Arial"/>
                <a:sym typeface="Arial"/>
              </a:rPr>
            </a:br>
            <a:br>
              <a:rPr lang="en-US" b="1" i="0" u="none" strike="noStrike" cap="none" dirty="0">
                <a:solidFill>
                  <a:srgbClr val="16478E"/>
                </a:solidFill>
                <a:latin typeface="Arial"/>
                <a:ea typeface="Arial"/>
                <a:cs typeface="Arial"/>
                <a:sym typeface="Arial"/>
              </a:rPr>
            </a:br>
            <a:endParaRPr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b="1" i="0" u="none" strike="noStrike" cap="none" dirty="0">
              <a:solidFill>
                <a:srgbClr val="16478E"/>
              </a:solidFill>
              <a:latin typeface="Arial"/>
              <a:ea typeface="Arial"/>
              <a:cs typeface="Arial"/>
              <a:sym typeface="Arial"/>
            </a:endParaRPr>
          </a:p>
        </p:txBody>
      </p:sp>
      <p:sp>
        <p:nvSpPr>
          <p:cNvPr id="2" name="Google Shape;59;g26e086f46ac_0_0">
            <a:extLst>
              <a:ext uri="{FF2B5EF4-FFF2-40B4-BE49-F238E27FC236}">
                <a16:creationId xmlns:a16="http://schemas.microsoft.com/office/drawing/2014/main" id="{DBD3BCB5-2395-8C6E-4D46-FD391DB15B96}"/>
              </a:ext>
            </a:extLst>
          </p:cNvPr>
          <p:cNvSpPr txBox="1"/>
          <p:nvPr/>
        </p:nvSpPr>
        <p:spPr>
          <a:xfrm>
            <a:off x="361784" y="235200"/>
            <a:ext cx="3097033" cy="734859"/>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sz="3600" b="1" dirty="0">
                <a:solidFill>
                  <a:srgbClr val="53A946"/>
                </a:solidFill>
                <a:latin typeface="Arial Black" panose="020B0604020202020204" pitchFamily="34" charset="0"/>
                <a:cs typeface="Arial Black" panose="020B0604020202020204" pitchFamily="34" charset="0"/>
              </a:rPr>
              <a:t>Closing</a:t>
            </a:r>
            <a:endParaRPr sz="3600" b="1" u="none" strike="noStrike" cap="none" dirty="0">
              <a:solidFill>
                <a:srgbClr val="53A946"/>
              </a:solidFill>
              <a:latin typeface="Arial Black" panose="020B0604020202020204" pitchFamily="34" charset="0"/>
              <a:cs typeface="Arial Black" panose="020B0604020202020204" pitchFamily="34" charset="0"/>
              <a:sym typeface="Arial"/>
            </a:endParaRPr>
          </a:p>
          <a:p>
            <a:pPr marL="571500" marR="0" lvl="1" rtl="0">
              <a:lnSpc>
                <a:spcPct val="115000"/>
              </a:lnSpc>
              <a:spcBef>
                <a:spcPts val="0"/>
              </a:spcBef>
              <a:spcAft>
                <a:spcPts val="0"/>
              </a:spcAft>
              <a:buClr>
                <a:srgbClr val="223D97"/>
              </a:buClr>
              <a:buSzPct val="120000"/>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sp>
        <p:nvSpPr>
          <p:cNvPr id="4" name="Google Shape;139;g2917c5f412d_0_62">
            <a:extLst>
              <a:ext uri="{FF2B5EF4-FFF2-40B4-BE49-F238E27FC236}">
                <a16:creationId xmlns:a16="http://schemas.microsoft.com/office/drawing/2014/main" id="{64376A1C-8935-1B12-A7E7-773E91BA6DCB}"/>
              </a:ext>
            </a:extLst>
          </p:cNvPr>
          <p:cNvSpPr/>
          <p:nvPr/>
        </p:nvSpPr>
        <p:spPr>
          <a:xfrm>
            <a:off x="5510255" y="1745947"/>
            <a:ext cx="3398088" cy="2213802"/>
          </a:xfrm>
          <a:prstGeom prst="rect">
            <a:avLst/>
          </a:prstGeom>
          <a:solidFill>
            <a:srgbClr val="223D97"/>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600"/>
              </a:spcAft>
              <a:buNone/>
            </a:pPr>
            <a:r>
              <a:rPr lang="en-US" sz="1600" b="1" dirty="0">
                <a:solidFill>
                  <a:schemeClr val="bg1"/>
                </a:solidFill>
              </a:rPr>
              <a:t>SOME STRATEGIES TO CONSIDER: </a:t>
            </a:r>
            <a:endParaRPr sz="1600" b="1" dirty="0">
              <a:solidFill>
                <a:schemeClr val="bg1"/>
              </a:solidFill>
            </a:endParaRPr>
          </a:p>
          <a:p>
            <a:pPr marL="457200" lvl="0" indent="-355600" algn="l" rtl="0">
              <a:spcBef>
                <a:spcPts val="0"/>
              </a:spcBef>
              <a:spcAft>
                <a:spcPts val="600"/>
              </a:spcAft>
              <a:buClr>
                <a:schemeClr val="bg1"/>
              </a:buClr>
              <a:buSzPct val="100000"/>
              <a:buFont typeface="Arial" panose="020B0604020202020204" pitchFamily="34" charset="0"/>
              <a:buChar char="•"/>
            </a:pPr>
            <a:r>
              <a:rPr lang="en-US" sz="1600" dirty="0">
                <a:solidFill>
                  <a:schemeClr val="bg1"/>
                </a:solidFill>
              </a:rPr>
              <a:t>Don’t make assumptions. </a:t>
            </a:r>
            <a:endParaRPr sz="1600" dirty="0">
              <a:solidFill>
                <a:schemeClr val="bg1"/>
              </a:solidFill>
            </a:endParaRPr>
          </a:p>
          <a:p>
            <a:pPr marL="457200" lvl="0" indent="-355600" algn="l" rtl="0">
              <a:spcBef>
                <a:spcPts val="0"/>
              </a:spcBef>
              <a:spcAft>
                <a:spcPts val="600"/>
              </a:spcAft>
              <a:buClr>
                <a:schemeClr val="bg1"/>
              </a:buClr>
              <a:buSzPct val="100000"/>
              <a:buFont typeface="Arial" panose="020B0604020202020204" pitchFamily="34" charset="0"/>
              <a:buChar char="•"/>
            </a:pPr>
            <a:r>
              <a:rPr lang="en-US" sz="1600" dirty="0">
                <a:solidFill>
                  <a:schemeClr val="bg1"/>
                </a:solidFill>
              </a:rPr>
              <a:t>Lead by example.</a:t>
            </a:r>
            <a:endParaRPr sz="1600" dirty="0">
              <a:solidFill>
                <a:schemeClr val="bg1"/>
              </a:solidFill>
            </a:endParaRPr>
          </a:p>
          <a:p>
            <a:pPr marL="457200" lvl="0" indent="-355600" algn="l" rtl="0">
              <a:spcBef>
                <a:spcPts val="0"/>
              </a:spcBef>
              <a:spcAft>
                <a:spcPts val="600"/>
              </a:spcAft>
              <a:buClr>
                <a:schemeClr val="bg1"/>
              </a:buClr>
              <a:buSzPct val="100000"/>
              <a:buFont typeface="Arial" panose="020B0604020202020204" pitchFamily="34" charset="0"/>
              <a:buChar char="•"/>
            </a:pPr>
            <a:r>
              <a:rPr lang="en-US" sz="1600" dirty="0">
                <a:solidFill>
                  <a:schemeClr val="bg1"/>
                </a:solidFill>
              </a:rPr>
              <a:t>Get to know one another! </a:t>
            </a:r>
            <a:endParaRPr sz="1600" dirty="0">
              <a:solidFill>
                <a:schemeClr val="bg1"/>
              </a:solidFill>
            </a:endParaRPr>
          </a:p>
          <a:p>
            <a:pPr marL="457200" lvl="0" indent="-355600" algn="l" rtl="0">
              <a:spcBef>
                <a:spcPts val="0"/>
              </a:spcBef>
              <a:spcAft>
                <a:spcPts val="600"/>
              </a:spcAft>
              <a:buClr>
                <a:schemeClr val="bg1"/>
              </a:buClr>
              <a:buSzPct val="100000"/>
              <a:buFont typeface="Arial" panose="020B0604020202020204" pitchFamily="34" charset="0"/>
              <a:buChar char="•"/>
            </a:pPr>
            <a:r>
              <a:rPr lang="en-US" sz="1600" dirty="0">
                <a:solidFill>
                  <a:schemeClr val="bg1"/>
                </a:solidFill>
              </a:rPr>
              <a:t>Build cultural awareness.</a:t>
            </a:r>
            <a:endParaRPr sz="1600" i="1" dirty="0">
              <a:solidFill>
                <a:schemeClr val="bg1"/>
              </a:solidFill>
            </a:endParaRPr>
          </a:p>
        </p:txBody>
      </p:sp>
    </p:spTree>
    <p:extLst>
      <p:ext uri="{BB962C8B-B14F-4D97-AF65-F5344CB8AC3E}">
        <p14:creationId xmlns:p14="http://schemas.microsoft.com/office/powerpoint/2010/main" val="290176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
          <a:extLst>
            <a:ext uri="{FF2B5EF4-FFF2-40B4-BE49-F238E27FC236}">
              <a16:creationId xmlns:a16="http://schemas.microsoft.com/office/drawing/2014/main" id="{CA48733F-750B-FC47-111B-B4AA97510C17}"/>
            </a:ext>
          </a:extLst>
        </p:cNvPr>
        <p:cNvGrpSpPr/>
        <p:nvPr/>
      </p:nvGrpSpPr>
      <p:grpSpPr>
        <a:xfrm>
          <a:off x="0" y="0"/>
          <a:ext cx="0" cy="0"/>
          <a:chOff x="0" y="0"/>
          <a:chExt cx="0" cy="0"/>
        </a:xfrm>
      </p:grpSpPr>
      <p:pic>
        <p:nvPicPr>
          <p:cNvPr id="3" name="Picture 2" descr="A blue and green rectangle with white text&#10;&#10;Description automatically generated">
            <a:extLst>
              <a:ext uri="{FF2B5EF4-FFF2-40B4-BE49-F238E27FC236}">
                <a16:creationId xmlns:a16="http://schemas.microsoft.com/office/drawing/2014/main" id="{0CAF63C0-5F84-1567-316A-3518F325A8B1}"/>
              </a:ext>
            </a:extLst>
          </p:cNvPr>
          <p:cNvPicPr>
            <a:picLocks noChangeAspect="1"/>
          </p:cNvPicPr>
          <p:nvPr/>
        </p:nvPicPr>
        <p:blipFill>
          <a:blip r:embed="rId3"/>
          <a:stretch>
            <a:fillRect/>
          </a:stretch>
        </p:blipFill>
        <p:spPr>
          <a:xfrm>
            <a:off x="0" y="0"/>
            <a:ext cx="9144000" cy="5143500"/>
          </a:xfrm>
          <a:prstGeom prst="rect">
            <a:avLst/>
          </a:prstGeom>
        </p:spPr>
      </p:pic>
      <p:sp>
        <p:nvSpPr>
          <p:cNvPr id="4" name="Google Shape;59;g26e086f46ac_0_0">
            <a:extLst>
              <a:ext uri="{FF2B5EF4-FFF2-40B4-BE49-F238E27FC236}">
                <a16:creationId xmlns:a16="http://schemas.microsoft.com/office/drawing/2014/main" id="{0A474826-8107-E02B-30C4-50CCA4111844}"/>
              </a:ext>
            </a:extLst>
          </p:cNvPr>
          <p:cNvSpPr txBox="1"/>
          <p:nvPr/>
        </p:nvSpPr>
        <p:spPr>
          <a:xfrm>
            <a:off x="409848" y="845351"/>
            <a:ext cx="4695245" cy="3130301"/>
          </a:xfrm>
          <a:prstGeom prst="rect">
            <a:avLst/>
          </a:prstGeom>
          <a:noFill/>
          <a:ln>
            <a:noFill/>
          </a:ln>
        </p:spPr>
        <p:txBody>
          <a:bodyPr spcFirstLastPara="1" wrap="square" lIns="91425" tIns="91425" rIns="91425" bIns="91425" anchor="t" anchorCtr="0">
            <a:noAutofit/>
          </a:bodyPr>
          <a:lstStyle/>
          <a:p>
            <a:pPr marL="139700" marR="0" lvl="0" algn="l" rtl="0">
              <a:lnSpc>
                <a:spcPct val="115000"/>
              </a:lnSpc>
              <a:spcBef>
                <a:spcPts val="0"/>
              </a:spcBef>
              <a:spcAft>
                <a:spcPts val="0"/>
              </a:spcAft>
              <a:buClr>
                <a:srgbClr val="223D97"/>
              </a:buClr>
              <a:buSzPts val="1400"/>
            </a:pPr>
            <a:r>
              <a:rPr lang="en-US" sz="1800" b="1" i="0" u="none" strike="noStrike" cap="none" dirty="0">
                <a:solidFill>
                  <a:srgbClr val="223D97"/>
                </a:solidFill>
                <a:latin typeface="Arial"/>
                <a:ea typeface="Arial"/>
                <a:cs typeface="Arial"/>
                <a:sym typeface="Arial"/>
              </a:rPr>
              <a:t>Create a culture crest:</a:t>
            </a:r>
            <a:endParaRPr lang="en-US" b="1" i="0" u="none" strike="noStrike" cap="none" dirty="0">
              <a:solidFill>
                <a:srgbClr val="223D97"/>
              </a:solidFill>
              <a:latin typeface="Arial"/>
              <a:ea typeface="Arial"/>
              <a:cs typeface="Arial"/>
              <a:sym typeface="Arial"/>
            </a:endParaRPr>
          </a:p>
          <a:p>
            <a:pPr marL="457200" marR="0" lvl="0" indent="-317500" algn="l" rtl="0">
              <a:lnSpc>
                <a:spcPct val="115000"/>
              </a:lnSpc>
              <a:spcBef>
                <a:spcPts val="0"/>
              </a:spcBef>
              <a:spcAft>
                <a:spcPts val="0"/>
              </a:spcAft>
              <a:buClr>
                <a:srgbClr val="223D97"/>
              </a:buClr>
              <a:buSzPts val="1400"/>
              <a:buFont typeface="Arial"/>
              <a:buChar char="●"/>
            </a:pPr>
            <a:r>
              <a:rPr lang="en-US" i="0" u="none" strike="noStrike" cap="none" dirty="0">
                <a:solidFill>
                  <a:srgbClr val="223D97"/>
                </a:solidFill>
                <a:latin typeface="Arial"/>
                <a:ea typeface="Arial"/>
                <a:cs typeface="Arial"/>
                <a:sym typeface="Arial"/>
              </a:rPr>
              <a:t>Distribute paper, markers, crayons</a:t>
            </a:r>
          </a:p>
          <a:p>
            <a:pPr marL="457200" marR="0" lvl="0" indent="-317500" algn="l" rtl="0">
              <a:lnSpc>
                <a:spcPct val="115000"/>
              </a:lnSpc>
              <a:spcBef>
                <a:spcPts val="0"/>
              </a:spcBef>
              <a:spcAft>
                <a:spcPts val="0"/>
              </a:spcAft>
              <a:buClr>
                <a:srgbClr val="223D97"/>
              </a:buClr>
              <a:buSzPts val="1400"/>
              <a:buFont typeface="Arial"/>
              <a:buChar char="●"/>
            </a:pPr>
            <a:r>
              <a:rPr lang="en-US" i="0" u="none" strike="noStrike" cap="none" dirty="0">
                <a:solidFill>
                  <a:srgbClr val="223D97"/>
                </a:solidFill>
                <a:latin typeface="Arial"/>
                <a:ea typeface="Arial"/>
                <a:cs typeface="Arial"/>
                <a:sym typeface="Arial"/>
              </a:rPr>
              <a:t>Ask students to design a crest or banner that represents their culture. They can use pictures, symbols, or words to represent their lifestyle, families, traditions, values, and places that are significant for their cultures. </a:t>
            </a:r>
          </a:p>
          <a:p>
            <a:pPr marL="457200" marR="0" lvl="0" indent="-317500" algn="l" rtl="0">
              <a:lnSpc>
                <a:spcPct val="115000"/>
              </a:lnSpc>
              <a:spcBef>
                <a:spcPts val="0"/>
              </a:spcBef>
              <a:spcAft>
                <a:spcPts val="0"/>
              </a:spcAft>
              <a:buClr>
                <a:srgbClr val="223D97"/>
              </a:buClr>
              <a:buSzPts val="1400"/>
              <a:buFont typeface="Arial"/>
              <a:buChar char="●"/>
            </a:pPr>
            <a:r>
              <a:rPr lang="en-US" i="0" u="none" strike="noStrike" cap="none" dirty="0">
                <a:solidFill>
                  <a:srgbClr val="223D97"/>
                </a:solidFill>
                <a:latin typeface="Arial"/>
                <a:ea typeface="Arial"/>
                <a:cs typeface="Arial"/>
                <a:sym typeface="Arial"/>
              </a:rPr>
              <a:t>Have students share their culture crests with one another</a:t>
            </a:r>
          </a:p>
        </p:txBody>
      </p:sp>
      <p:sp>
        <p:nvSpPr>
          <p:cNvPr id="2" name="Google Shape;59;g26e086f46ac_0_0">
            <a:extLst>
              <a:ext uri="{FF2B5EF4-FFF2-40B4-BE49-F238E27FC236}">
                <a16:creationId xmlns:a16="http://schemas.microsoft.com/office/drawing/2014/main" id="{67E318C8-2705-01C8-C765-97EF77BAA9CD}"/>
              </a:ext>
            </a:extLst>
          </p:cNvPr>
          <p:cNvSpPr txBox="1"/>
          <p:nvPr/>
        </p:nvSpPr>
        <p:spPr>
          <a:xfrm>
            <a:off x="361785" y="235200"/>
            <a:ext cx="5665304" cy="734859"/>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sz="3600" b="1" dirty="0">
                <a:solidFill>
                  <a:srgbClr val="53A946"/>
                </a:solidFill>
                <a:latin typeface="Arial Black" panose="020B0604020202020204" pitchFamily="34" charset="0"/>
                <a:cs typeface="Arial Black" panose="020B0604020202020204" pitchFamily="34" charset="0"/>
              </a:rPr>
              <a:t>Extension Activity</a:t>
            </a:r>
            <a:endParaRPr sz="3600" b="1" u="none" strike="noStrike" cap="none" dirty="0">
              <a:solidFill>
                <a:srgbClr val="53A946"/>
              </a:solidFill>
              <a:latin typeface="Arial Black" panose="020B0604020202020204" pitchFamily="34" charset="0"/>
              <a:cs typeface="Arial Black" panose="020B0604020202020204" pitchFamily="34" charset="0"/>
              <a:sym typeface="Arial"/>
            </a:endParaRPr>
          </a:p>
          <a:p>
            <a:pPr marL="571500" marR="0" lvl="1" rtl="0">
              <a:lnSpc>
                <a:spcPct val="115000"/>
              </a:lnSpc>
              <a:spcBef>
                <a:spcPts val="0"/>
              </a:spcBef>
              <a:spcAft>
                <a:spcPts val="0"/>
              </a:spcAft>
              <a:buClr>
                <a:srgbClr val="223D97"/>
              </a:buClr>
              <a:buSzPct val="120000"/>
            </a:pPr>
            <a:endParaRPr lang="en-US" sz="1800" b="0" i="0" u="none" strike="noStrike" cap="none" dirty="0">
              <a:solidFill>
                <a:srgbClr val="223D97"/>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sp>
        <p:nvSpPr>
          <p:cNvPr id="9" name="Google Shape;152;g2917c5f412d_0_110">
            <a:extLst>
              <a:ext uri="{FF2B5EF4-FFF2-40B4-BE49-F238E27FC236}">
                <a16:creationId xmlns:a16="http://schemas.microsoft.com/office/drawing/2014/main" id="{EF500F28-2430-D950-31A9-D2A10C8193EA}"/>
              </a:ext>
            </a:extLst>
          </p:cNvPr>
          <p:cNvSpPr/>
          <p:nvPr/>
        </p:nvSpPr>
        <p:spPr>
          <a:xfrm>
            <a:off x="5057030" y="1367624"/>
            <a:ext cx="3845924" cy="2550389"/>
          </a:xfrm>
          <a:prstGeom prst="rect">
            <a:avLst/>
          </a:prstGeom>
          <a:solidFill>
            <a:srgbClr val="E7EDED"/>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400"/>
              <a:buFont typeface="Arial"/>
              <a:buNone/>
            </a:pPr>
            <a:r>
              <a:rPr lang="en-US" b="1" i="0" u="none" strike="noStrike" cap="none" dirty="0">
                <a:solidFill>
                  <a:srgbClr val="53A946"/>
                </a:solidFill>
                <a:latin typeface="Arial"/>
                <a:ea typeface="Arial"/>
                <a:cs typeface="Arial"/>
                <a:sym typeface="Arial"/>
              </a:rPr>
              <a:t>WATCH THE VIDEOS:</a:t>
            </a:r>
            <a:br>
              <a:rPr lang="en-US" b="1" i="0" u="none" strike="noStrike" cap="none" dirty="0">
                <a:solidFill>
                  <a:srgbClr val="53A946"/>
                </a:solidFill>
                <a:latin typeface="Arial"/>
                <a:ea typeface="Arial"/>
                <a:cs typeface="Arial"/>
                <a:sym typeface="Arial"/>
              </a:rPr>
            </a:br>
            <a:endParaRPr b="1" i="0" u="none" strike="noStrike" cap="none" dirty="0">
              <a:solidFill>
                <a:srgbClr val="53A946"/>
              </a:solidFill>
              <a:latin typeface="Arial"/>
              <a:ea typeface="Arial"/>
              <a:cs typeface="Arial"/>
              <a:sym typeface="Arial"/>
            </a:endParaRPr>
          </a:p>
          <a:p>
            <a:pPr marL="457200" marR="0" lvl="0" indent="-317500" algn="l" rtl="0">
              <a:lnSpc>
                <a:spcPct val="115000"/>
              </a:lnSpc>
              <a:spcBef>
                <a:spcPts val="0"/>
              </a:spcBef>
              <a:spcAft>
                <a:spcPts val="0"/>
              </a:spcAft>
              <a:buClr>
                <a:srgbClr val="53A946"/>
              </a:buClr>
              <a:buSzPct val="100000"/>
              <a:buFont typeface="Arial"/>
              <a:buChar char="●"/>
            </a:pPr>
            <a:r>
              <a:rPr lang="en-US" sz="1200" dirty="0">
                <a:solidFill>
                  <a:srgbClr val="53A946"/>
                </a:solidFill>
                <a:hlinkClick r:id="rId4">
                  <a:extLst>
                    <a:ext uri="{A12FA001-AC4F-418D-AE19-62706E023703}">
                      <ahyp:hlinkClr xmlns:ahyp="http://schemas.microsoft.com/office/drawing/2018/hyperlinkcolor" val="tx"/>
                    </a:ext>
                  </a:extLst>
                </a:hlinkClick>
              </a:rPr>
              <a:t>The myth of race, debunked in 3 minutes </a:t>
            </a:r>
            <a:br>
              <a:rPr lang="en-US" sz="1200" dirty="0">
                <a:solidFill>
                  <a:srgbClr val="53A946"/>
                </a:solidFill>
              </a:rPr>
            </a:br>
            <a:endParaRPr lang="en-US" sz="1200" dirty="0">
              <a:solidFill>
                <a:srgbClr val="53A946"/>
              </a:solidFill>
            </a:endParaRPr>
          </a:p>
          <a:p>
            <a:pPr marL="457200" marR="0" lvl="0" indent="-317500" algn="l" rtl="0">
              <a:lnSpc>
                <a:spcPct val="115000"/>
              </a:lnSpc>
              <a:spcBef>
                <a:spcPts val="0"/>
              </a:spcBef>
              <a:spcAft>
                <a:spcPts val="0"/>
              </a:spcAft>
              <a:buClr>
                <a:srgbClr val="53A946"/>
              </a:buClr>
              <a:buSzPct val="100000"/>
              <a:buFont typeface="Arial"/>
              <a:buChar char="●"/>
            </a:pPr>
            <a:r>
              <a:rPr lang="en-US" sz="1200" dirty="0">
                <a:solidFill>
                  <a:srgbClr val="53A946"/>
                </a:solidFill>
                <a:hlinkClick r:id="rId5">
                  <a:extLst>
                    <a:ext uri="{A12FA001-AC4F-418D-AE19-62706E023703}">
                      <ahyp:hlinkClr xmlns:ahyp="http://schemas.microsoft.com/office/drawing/2018/hyperlinkcolor" val="tx"/>
                    </a:ext>
                  </a:extLst>
                </a:hlinkClick>
              </a:rPr>
              <a:t>Race &amp; Ethnicity: Crash Course Sociology #34 </a:t>
            </a:r>
            <a:endParaRPr lang="en-US" sz="1200" dirty="0">
              <a:solidFill>
                <a:srgbClr val="53A946"/>
              </a:solidFill>
            </a:endParaRPr>
          </a:p>
          <a:p>
            <a:pPr marL="457200" marR="0" lvl="0" indent="-317500" algn="l" rtl="0">
              <a:lnSpc>
                <a:spcPct val="115000"/>
              </a:lnSpc>
              <a:spcBef>
                <a:spcPts val="0"/>
              </a:spcBef>
              <a:spcAft>
                <a:spcPts val="0"/>
              </a:spcAft>
              <a:buClr>
                <a:srgbClr val="223D97"/>
              </a:buClr>
              <a:buSzPts val="1400"/>
              <a:buFont typeface="Arial"/>
              <a:buChar char="●"/>
            </a:pPr>
            <a:endParaRPr lang="en-US" sz="1200" dirty="0">
              <a:solidFill>
                <a:srgbClr val="223D97"/>
              </a:solidFill>
            </a:endParaRPr>
          </a:p>
        </p:txBody>
      </p:sp>
      <p:pic>
        <p:nvPicPr>
          <p:cNvPr id="5" name="Picture 4">
            <a:extLst>
              <a:ext uri="{FF2B5EF4-FFF2-40B4-BE49-F238E27FC236}">
                <a16:creationId xmlns:a16="http://schemas.microsoft.com/office/drawing/2014/main" id="{87B3C4EA-A69C-DFC9-8DFC-834F86A9D1EB}"/>
              </a:ext>
            </a:extLst>
          </p:cNvPr>
          <p:cNvPicPr>
            <a:picLocks noChangeAspect="1"/>
          </p:cNvPicPr>
          <p:nvPr/>
        </p:nvPicPr>
        <p:blipFill>
          <a:blip r:embed="rId6"/>
          <a:stretch>
            <a:fillRect/>
          </a:stretch>
        </p:blipFill>
        <p:spPr>
          <a:xfrm>
            <a:off x="6992898" y="235200"/>
            <a:ext cx="1741254" cy="1399222"/>
          </a:xfrm>
          <a:prstGeom prst="rect">
            <a:avLst/>
          </a:prstGeom>
        </p:spPr>
      </p:pic>
    </p:spTree>
    <p:extLst>
      <p:ext uri="{BB962C8B-B14F-4D97-AF65-F5344CB8AC3E}">
        <p14:creationId xmlns:p14="http://schemas.microsoft.com/office/powerpoint/2010/main" val="27969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
          <a:extLst>
            <a:ext uri="{FF2B5EF4-FFF2-40B4-BE49-F238E27FC236}">
              <a16:creationId xmlns:a16="http://schemas.microsoft.com/office/drawing/2014/main" id="{C1A0B543-5A94-BD9D-85F8-2F0AB7A60460}"/>
            </a:ext>
          </a:extLst>
        </p:cNvPr>
        <p:cNvGrpSpPr/>
        <p:nvPr/>
      </p:nvGrpSpPr>
      <p:grpSpPr>
        <a:xfrm>
          <a:off x="0" y="0"/>
          <a:ext cx="0" cy="0"/>
          <a:chOff x="0" y="0"/>
          <a:chExt cx="0" cy="0"/>
        </a:xfrm>
      </p:grpSpPr>
      <p:pic>
        <p:nvPicPr>
          <p:cNvPr id="3" name="Picture 2" descr="A blue and green rectangle with white text&#10;&#10;Description automatically generated">
            <a:extLst>
              <a:ext uri="{FF2B5EF4-FFF2-40B4-BE49-F238E27FC236}">
                <a16:creationId xmlns:a16="http://schemas.microsoft.com/office/drawing/2014/main" id="{D1C184AC-D93B-CE32-A3FE-3D9BF32DCEC3}"/>
              </a:ext>
            </a:extLst>
          </p:cNvPr>
          <p:cNvPicPr>
            <a:picLocks noChangeAspect="1"/>
          </p:cNvPicPr>
          <p:nvPr/>
        </p:nvPicPr>
        <p:blipFill>
          <a:blip r:embed="rId3"/>
          <a:stretch>
            <a:fillRect/>
          </a:stretch>
        </p:blipFill>
        <p:spPr>
          <a:xfrm>
            <a:off x="0" y="0"/>
            <a:ext cx="9144000" cy="5143500"/>
          </a:xfrm>
          <a:prstGeom prst="rect">
            <a:avLst/>
          </a:prstGeom>
        </p:spPr>
      </p:pic>
      <p:sp>
        <p:nvSpPr>
          <p:cNvPr id="2" name="Google Shape;59;g26e086f46ac_0_0">
            <a:extLst>
              <a:ext uri="{FF2B5EF4-FFF2-40B4-BE49-F238E27FC236}">
                <a16:creationId xmlns:a16="http://schemas.microsoft.com/office/drawing/2014/main" id="{095434EA-3325-7309-C1C9-C52AC1AC713E}"/>
              </a:ext>
            </a:extLst>
          </p:cNvPr>
          <p:cNvSpPr txBox="1"/>
          <p:nvPr/>
        </p:nvSpPr>
        <p:spPr>
          <a:xfrm>
            <a:off x="361785" y="698847"/>
            <a:ext cx="8662945" cy="2863295"/>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sz="3600" b="1" dirty="0">
                <a:solidFill>
                  <a:srgbClr val="53A946"/>
                </a:solidFill>
                <a:latin typeface="Arial Black" panose="020B0604020202020204" pitchFamily="34" charset="0"/>
                <a:cs typeface="Arial Black" panose="020B0604020202020204" pitchFamily="34" charset="0"/>
              </a:rPr>
              <a:t>Extended Learning for Educators</a:t>
            </a:r>
          </a:p>
          <a:p>
            <a:pPr marL="0" marR="0" lvl="0" indent="0" algn="ctr" rtl="0">
              <a:lnSpc>
                <a:spcPct val="100000"/>
              </a:lnSpc>
              <a:spcBef>
                <a:spcPts val="0"/>
              </a:spcBef>
              <a:spcAft>
                <a:spcPts val="0"/>
              </a:spcAft>
              <a:buClr>
                <a:srgbClr val="000000"/>
              </a:buClr>
              <a:buSzPts val="2900"/>
              <a:buFont typeface="Arial"/>
              <a:buNone/>
            </a:pPr>
            <a:endParaRPr lang="en-US" sz="3000" b="1" u="none" strike="noStrike" cap="none" dirty="0">
              <a:solidFill>
                <a:srgbClr val="16478E"/>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900"/>
              <a:buFont typeface="Arial"/>
              <a:buNone/>
            </a:pPr>
            <a:r>
              <a:rPr lang="en-US" sz="3000" b="1" u="none" strike="noStrike" cap="none" dirty="0">
                <a:solidFill>
                  <a:srgbClr val="16478E"/>
                </a:solidFill>
                <a:latin typeface="Arial"/>
                <a:ea typeface="Arial"/>
                <a:cs typeface="Arial"/>
                <a:sym typeface="Arial"/>
              </a:rPr>
              <a:t>Navigating Outdated and Inflammatory Language</a:t>
            </a:r>
          </a:p>
          <a:p>
            <a:pPr marL="0" marR="0" lvl="0" indent="0" rtl="0">
              <a:lnSpc>
                <a:spcPct val="115000"/>
              </a:lnSpc>
              <a:spcBef>
                <a:spcPts val="0"/>
              </a:spcBef>
              <a:spcAft>
                <a:spcPts val="0"/>
              </a:spcAft>
              <a:buClr>
                <a:srgbClr val="000000"/>
              </a:buClr>
              <a:buSzPts val="2400"/>
              <a:buFont typeface="Arial"/>
              <a:buNone/>
            </a:pPr>
            <a:endParaRPr sz="3600" b="1" u="none" strike="noStrike" cap="none" dirty="0">
              <a:solidFill>
                <a:srgbClr val="53A946"/>
              </a:solidFill>
              <a:latin typeface="Arial Black" panose="020B0604020202020204" pitchFamily="34" charset="0"/>
              <a:cs typeface="Arial Black" panose="020B0604020202020204" pitchFamily="34" charset="0"/>
              <a:sym typeface="Arial"/>
            </a:endParaRPr>
          </a:p>
          <a:p>
            <a:pPr marL="571500" marR="0" lvl="1" rtl="0">
              <a:lnSpc>
                <a:spcPct val="115000"/>
              </a:lnSpc>
              <a:spcBef>
                <a:spcPts val="0"/>
              </a:spcBef>
              <a:spcAft>
                <a:spcPts val="0"/>
              </a:spcAft>
              <a:buClr>
                <a:srgbClr val="223D97"/>
              </a:buClr>
              <a:buSzPct val="120000"/>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sp>
        <p:nvSpPr>
          <p:cNvPr id="9" name="Google Shape;152;g2917c5f412d_0_110">
            <a:extLst>
              <a:ext uri="{FF2B5EF4-FFF2-40B4-BE49-F238E27FC236}">
                <a16:creationId xmlns:a16="http://schemas.microsoft.com/office/drawing/2014/main" id="{8E51B82E-2A47-B475-DD12-BE916F5C8A0A}"/>
              </a:ext>
            </a:extLst>
          </p:cNvPr>
          <p:cNvSpPr/>
          <p:nvPr/>
        </p:nvSpPr>
        <p:spPr>
          <a:xfrm>
            <a:off x="3584050" y="3189006"/>
            <a:ext cx="2218414" cy="562029"/>
          </a:xfrm>
          <a:prstGeom prst="rect">
            <a:avLst/>
          </a:prstGeom>
          <a:solidFill>
            <a:srgbClr val="E7EDED"/>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400"/>
              <a:buFont typeface="Arial"/>
              <a:buNone/>
            </a:pPr>
            <a:r>
              <a:rPr lang="en-US" sz="2000" b="1" i="0" u="none" strike="noStrike" cap="none" dirty="0">
                <a:solidFill>
                  <a:srgbClr val="53A946"/>
                </a:solidFill>
                <a:latin typeface="Arial"/>
                <a:ea typeface="Arial"/>
                <a:cs typeface="Arial"/>
                <a:sym typeface="Arial"/>
              </a:rPr>
              <a:t>SCENARIOS</a:t>
            </a:r>
            <a:endParaRPr sz="1800" dirty="0">
              <a:solidFill>
                <a:srgbClr val="223D97"/>
              </a:solidFill>
              <a:latin typeface="Roboto"/>
              <a:ea typeface="Roboto"/>
              <a:cs typeface="Roboto"/>
              <a:sym typeface="Roboto"/>
            </a:endParaRPr>
          </a:p>
        </p:txBody>
      </p:sp>
    </p:spTree>
    <p:extLst>
      <p:ext uri="{BB962C8B-B14F-4D97-AF65-F5344CB8AC3E}">
        <p14:creationId xmlns:p14="http://schemas.microsoft.com/office/powerpoint/2010/main" val="72758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
          <a:extLst>
            <a:ext uri="{FF2B5EF4-FFF2-40B4-BE49-F238E27FC236}">
              <a16:creationId xmlns:a16="http://schemas.microsoft.com/office/drawing/2014/main" id="{0AA79B21-30F5-3BC7-BB24-24DFAFBA91F7}"/>
            </a:ext>
          </a:extLst>
        </p:cNvPr>
        <p:cNvGrpSpPr/>
        <p:nvPr/>
      </p:nvGrpSpPr>
      <p:grpSpPr>
        <a:xfrm>
          <a:off x="0" y="0"/>
          <a:ext cx="0" cy="0"/>
          <a:chOff x="0" y="0"/>
          <a:chExt cx="0" cy="0"/>
        </a:xfrm>
      </p:grpSpPr>
      <p:pic>
        <p:nvPicPr>
          <p:cNvPr id="3" name="Picture 2" descr="A blue and green rectangle with white text&#10;&#10;Description automatically generated">
            <a:extLst>
              <a:ext uri="{FF2B5EF4-FFF2-40B4-BE49-F238E27FC236}">
                <a16:creationId xmlns:a16="http://schemas.microsoft.com/office/drawing/2014/main" id="{5F544764-068B-A401-9889-8F50A69FDBF3}"/>
              </a:ext>
            </a:extLst>
          </p:cNvPr>
          <p:cNvPicPr>
            <a:picLocks noChangeAspect="1"/>
          </p:cNvPicPr>
          <p:nvPr/>
        </p:nvPicPr>
        <p:blipFill>
          <a:blip r:embed="rId3"/>
          <a:stretch>
            <a:fillRect/>
          </a:stretch>
        </p:blipFill>
        <p:spPr>
          <a:xfrm>
            <a:off x="0" y="0"/>
            <a:ext cx="9144000" cy="5143500"/>
          </a:xfrm>
          <a:prstGeom prst="rect">
            <a:avLst/>
          </a:prstGeom>
        </p:spPr>
      </p:pic>
      <p:sp>
        <p:nvSpPr>
          <p:cNvPr id="4" name="Google Shape;59;g26e086f46ac_0_0">
            <a:extLst>
              <a:ext uri="{FF2B5EF4-FFF2-40B4-BE49-F238E27FC236}">
                <a16:creationId xmlns:a16="http://schemas.microsoft.com/office/drawing/2014/main" id="{8361EC6E-F5D0-AB83-8777-5AF7C106432E}"/>
              </a:ext>
            </a:extLst>
          </p:cNvPr>
          <p:cNvSpPr txBox="1"/>
          <p:nvPr/>
        </p:nvSpPr>
        <p:spPr>
          <a:xfrm>
            <a:off x="361785" y="235200"/>
            <a:ext cx="5665304" cy="734859"/>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sz="3600" b="1" dirty="0">
                <a:solidFill>
                  <a:srgbClr val="53A946"/>
                </a:solidFill>
                <a:latin typeface="Arial Black" panose="020B0604020202020204" pitchFamily="34" charset="0"/>
                <a:cs typeface="Arial Black" panose="020B0604020202020204" pitchFamily="34" charset="0"/>
              </a:rPr>
              <a:t>Things to consider…</a:t>
            </a:r>
            <a:endParaRPr sz="3600" b="1" u="none" strike="noStrike" cap="none" dirty="0">
              <a:solidFill>
                <a:srgbClr val="53A946"/>
              </a:solidFill>
              <a:latin typeface="Arial Black" panose="020B0604020202020204" pitchFamily="34" charset="0"/>
              <a:cs typeface="Arial Black" panose="020B0604020202020204" pitchFamily="34" charset="0"/>
              <a:sym typeface="Arial"/>
            </a:endParaRPr>
          </a:p>
          <a:p>
            <a:pPr marL="571500" marR="0" lvl="1" rtl="0">
              <a:lnSpc>
                <a:spcPct val="115000"/>
              </a:lnSpc>
              <a:spcBef>
                <a:spcPts val="0"/>
              </a:spcBef>
              <a:spcAft>
                <a:spcPts val="0"/>
              </a:spcAft>
              <a:buClr>
                <a:srgbClr val="223D97"/>
              </a:buClr>
              <a:buSzPct val="120000"/>
            </a:pPr>
            <a:endParaRPr lang="en-US" sz="1800" b="0" i="0" u="none" strike="noStrike" cap="none" dirty="0">
              <a:solidFill>
                <a:srgbClr val="223D97"/>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sp>
        <p:nvSpPr>
          <p:cNvPr id="5" name="Google Shape;160;g286d81a6184_0_94">
            <a:extLst>
              <a:ext uri="{FF2B5EF4-FFF2-40B4-BE49-F238E27FC236}">
                <a16:creationId xmlns:a16="http://schemas.microsoft.com/office/drawing/2014/main" id="{01642FC4-FC23-DED2-92AD-06A52973056E}"/>
              </a:ext>
            </a:extLst>
          </p:cNvPr>
          <p:cNvSpPr/>
          <p:nvPr/>
        </p:nvSpPr>
        <p:spPr>
          <a:xfrm>
            <a:off x="390709" y="2005634"/>
            <a:ext cx="1775100" cy="1701600"/>
          </a:xfrm>
          <a:prstGeom prst="flowChartConnector">
            <a:avLst/>
          </a:prstGeom>
          <a:solidFill>
            <a:srgbClr val="00B0F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b="1">
                <a:solidFill>
                  <a:schemeClr val="lt1"/>
                </a:solidFill>
              </a:rPr>
              <a:t>Language is an ever-evolving medium</a:t>
            </a:r>
            <a:endParaRPr sz="1500">
              <a:solidFill>
                <a:schemeClr val="lt1"/>
              </a:solidFill>
              <a:latin typeface="Roboto Mono"/>
              <a:ea typeface="Roboto Mono"/>
              <a:cs typeface="Roboto Mono"/>
              <a:sym typeface="Roboto Mono"/>
            </a:endParaRPr>
          </a:p>
        </p:txBody>
      </p:sp>
      <p:sp>
        <p:nvSpPr>
          <p:cNvPr id="6" name="Google Shape;161;g286d81a6184_0_94">
            <a:extLst>
              <a:ext uri="{FF2B5EF4-FFF2-40B4-BE49-F238E27FC236}">
                <a16:creationId xmlns:a16="http://schemas.microsoft.com/office/drawing/2014/main" id="{D31D924C-726C-46A7-1085-2C3ED6A5F665}"/>
              </a:ext>
            </a:extLst>
          </p:cNvPr>
          <p:cNvSpPr/>
          <p:nvPr/>
        </p:nvSpPr>
        <p:spPr>
          <a:xfrm>
            <a:off x="2362934" y="2005634"/>
            <a:ext cx="1775100" cy="1701600"/>
          </a:xfrm>
          <a:prstGeom prst="flowChartConnector">
            <a:avLst/>
          </a:prstGeom>
          <a:solidFill>
            <a:srgbClr val="107FB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b="1">
                <a:solidFill>
                  <a:schemeClr val="lt1"/>
                </a:solidFill>
              </a:rPr>
              <a:t>New phrases enter the lexicon; others become outdated</a:t>
            </a:r>
            <a:endParaRPr sz="1300">
              <a:solidFill>
                <a:schemeClr val="lt1"/>
              </a:solidFill>
              <a:latin typeface="Roboto Mono"/>
              <a:ea typeface="Roboto Mono"/>
              <a:cs typeface="Roboto Mono"/>
              <a:sym typeface="Roboto Mono"/>
            </a:endParaRPr>
          </a:p>
        </p:txBody>
      </p:sp>
      <p:sp>
        <p:nvSpPr>
          <p:cNvPr id="7" name="Google Shape;162;g286d81a6184_0_94">
            <a:extLst>
              <a:ext uri="{FF2B5EF4-FFF2-40B4-BE49-F238E27FC236}">
                <a16:creationId xmlns:a16="http://schemas.microsoft.com/office/drawing/2014/main" id="{F339A5B8-2DCA-5322-E2EF-9908C54DC08C}"/>
              </a:ext>
            </a:extLst>
          </p:cNvPr>
          <p:cNvSpPr/>
          <p:nvPr/>
        </p:nvSpPr>
        <p:spPr>
          <a:xfrm>
            <a:off x="4842559" y="970059"/>
            <a:ext cx="1303800" cy="1219200"/>
          </a:xfrm>
          <a:prstGeom prst="flowChartConnector">
            <a:avLst/>
          </a:prstGeom>
          <a:solidFill>
            <a:srgbClr val="53A946"/>
          </a:solidFill>
          <a:ln w="38100" cap="flat" cmpd="sng">
            <a:solidFill>
              <a:srgbClr val="223D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b="1">
                <a:solidFill>
                  <a:schemeClr val="lt1"/>
                </a:solidFill>
              </a:rPr>
              <a:t>The context of language matters</a:t>
            </a:r>
            <a:endParaRPr sz="1300">
              <a:solidFill>
                <a:schemeClr val="lt1"/>
              </a:solidFill>
              <a:latin typeface="Roboto Mono"/>
              <a:ea typeface="Roboto Mono"/>
              <a:cs typeface="Roboto Mono"/>
              <a:sym typeface="Roboto Mono"/>
            </a:endParaRPr>
          </a:p>
        </p:txBody>
      </p:sp>
      <p:sp>
        <p:nvSpPr>
          <p:cNvPr id="8" name="Google Shape;163;g286d81a6184_0_94">
            <a:extLst>
              <a:ext uri="{FF2B5EF4-FFF2-40B4-BE49-F238E27FC236}">
                <a16:creationId xmlns:a16="http://schemas.microsoft.com/office/drawing/2014/main" id="{36902808-56E1-A1DC-A045-99B797A45CDC}"/>
              </a:ext>
            </a:extLst>
          </p:cNvPr>
          <p:cNvSpPr/>
          <p:nvPr/>
        </p:nvSpPr>
        <p:spPr>
          <a:xfrm>
            <a:off x="7045334" y="2005634"/>
            <a:ext cx="1775100" cy="1701600"/>
          </a:xfrm>
          <a:prstGeom prst="flowChartConnector">
            <a:avLst/>
          </a:prstGeom>
          <a:solidFill>
            <a:srgbClr val="223D97"/>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b="1">
                <a:solidFill>
                  <a:schemeClr val="lt1"/>
                </a:solidFill>
              </a:rPr>
              <a:t>And all of these things triangulate to make people feel different ways</a:t>
            </a:r>
            <a:endParaRPr sz="1300">
              <a:solidFill>
                <a:schemeClr val="lt1"/>
              </a:solidFill>
              <a:latin typeface="Roboto Mono"/>
              <a:ea typeface="Roboto Mono"/>
              <a:cs typeface="Roboto Mono"/>
              <a:sym typeface="Roboto Mono"/>
            </a:endParaRPr>
          </a:p>
        </p:txBody>
      </p:sp>
      <p:sp>
        <p:nvSpPr>
          <p:cNvPr id="10" name="Google Shape;164;g286d81a6184_0_94">
            <a:extLst>
              <a:ext uri="{FF2B5EF4-FFF2-40B4-BE49-F238E27FC236}">
                <a16:creationId xmlns:a16="http://schemas.microsoft.com/office/drawing/2014/main" id="{798124C6-FE04-F944-8DC6-EC8443355692}"/>
              </a:ext>
            </a:extLst>
          </p:cNvPr>
          <p:cNvSpPr/>
          <p:nvPr/>
        </p:nvSpPr>
        <p:spPr>
          <a:xfrm>
            <a:off x="4335159" y="2246834"/>
            <a:ext cx="1303800" cy="1219200"/>
          </a:xfrm>
          <a:prstGeom prst="flowChartConnector">
            <a:avLst/>
          </a:prstGeom>
          <a:solidFill>
            <a:srgbClr val="53A946"/>
          </a:solidFill>
          <a:ln w="38100" cap="flat" cmpd="sng">
            <a:solidFill>
              <a:srgbClr val="223D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b="1">
                <a:solidFill>
                  <a:schemeClr val="lt1"/>
                </a:solidFill>
              </a:rPr>
              <a:t>The tone matters</a:t>
            </a:r>
            <a:endParaRPr sz="1300">
              <a:solidFill>
                <a:schemeClr val="lt1"/>
              </a:solidFill>
              <a:latin typeface="Roboto Mono"/>
              <a:ea typeface="Roboto Mono"/>
              <a:cs typeface="Roboto Mono"/>
              <a:sym typeface="Roboto Mono"/>
            </a:endParaRPr>
          </a:p>
        </p:txBody>
      </p:sp>
      <p:sp>
        <p:nvSpPr>
          <p:cNvPr id="11" name="Google Shape;165;g286d81a6184_0_94">
            <a:extLst>
              <a:ext uri="{FF2B5EF4-FFF2-40B4-BE49-F238E27FC236}">
                <a16:creationId xmlns:a16="http://schemas.microsoft.com/office/drawing/2014/main" id="{E5E71840-7230-2AB6-4919-6287B8704DE2}"/>
              </a:ext>
            </a:extLst>
          </p:cNvPr>
          <p:cNvSpPr/>
          <p:nvPr/>
        </p:nvSpPr>
        <p:spPr>
          <a:xfrm>
            <a:off x="4842559" y="3523609"/>
            <a:ext cx="1303800" cy="1219200"/>
          </a:xfrm>
          <a:prstGeom prst="flowChartConnector">
            <a:avLst/>
          </a:prstGeom>
          <a:solidFill>
            <a:srgbClr val="53A946"/>
          </a:solidFill>
          <a:ln w="38100" cap="flat" cmpd="sng">
            <a:solidFill>
              <a:srgbClr val="223D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b="1">
                <a:solidFill>
                  <a:schemeClr val="lt1"/>
                </a:solidFill>
              </a:rPr>
              <a:t>The speaker matters</a:t>
            </a:r>
            <a:endParaRPr sz="1300">
              <a:solidFill>
                <a:schemeClr val="lt1"/>
              </a:solidFill>
              <a:latin typeface="Roboto Mono"/>
              <a:ea typeface="Roboto Mono"/>
              <a:cs typeface="Roboto Mono"/>
              <a:sym typeface="Roboto Mono"/>
            </a:endParaRPr>
          </a:p>
        </p:txBody>
      </p:sp>
      <p:cxnSp>
        <p:nvCxnSpPr>
          <p:cNvPr id="12" name="Google Shape;166;g286d81a6184_0_94">
            <a:extLst>
              <a:ext uri="{FF2B5EF4-FFF2-40B4-BE49-F238E27FC236}">
                <a16:creationId xmlns:a16="http://schemas.microsoft.com/office/drawing/2014/main" id="{3A428A9D-B1BF-F839-A39D-89CE4BB90D36}"/>
              </a:ext>
            </a:extLst>
          </p:cNvPr>
          <p:cNvCxnSpPr>
            <a:stCxn id="11" idx="6"/>
            <a:endCxn id="8" idx="3"/>
          </p:cNvCxnSpPr>
          <p:nvPr/>
        </p:nvCxnSpPr>
        <p:spPr>
          <a:xfrm rot="10800000" flipH="1">
            <a:off x="6146359" y="3457909"/>
            <a:ext cx="1158900" cy="675300"/>
          </a:xfrm>
          <a:prstGeom prst="straightConnector1">
            <a:avLst/>
          </a:prstGeom>
          <a:noFill/>
          <a:ln w="38100" cap="flat" cmpd="sng">
            <a:solidFill>
              <a:srgbClr val="223D97"/>
            </a:solidFill>
            <a:prstDash val="solid"/>
            <a:round/>
            <a:headEnd type="none" w="med" len="med"/>
            <a:tailEnd type="triangle" w="med" len="med"/>
          </a:ln>
        </p:spPr>
      </p:cxnSp>
      <p:cxnSp>
        <p:nvCxnSpPr>
          <p:cNvPr id="13" name="Google Shape;167;g286d81a6184_0_94">
            <a:extLst>
              <a:ext uri="{FF2B5EF4-FFF2-40B4-BE49-F238E27FC236}">
                <a16:creationId xmlns:a16="http://schemas.microsoft.com/office/drawing/2014/main" id="{1279D88C-613A-FB33-577F-DB4000CF3F33}"/>
              </a:ext>
            </a:extLst>
          </p:cNvPr>
          <p:cNvCxnSpPr>
            <a:stCxn id="7" idx="6"/>
            <a:endCxn id="8" idx="1"/>
          </p:cNvCxnSpPr>
          <p:nvPr/>
        </p:nvCxnSpPr>
        <p:spPr>
          <a:xfrm>
            <a:off x="6146359" y="1579659"/>
            <a:ext cx="1158900" cy="675300"/>
          </a:xfrm>
          <a:prstGeom prst="straightConnector1">
            <a:avLst/>
          </a:prstGeom>
          <a:noFill/>
          <a:ln w="38100" cap="flat" cmpd="sng">
            <a:solidFill>
              <a:srgbClr val="223D97"/>
            </a:solidFill>
            <a:prstDash val="solid"/>
            <a:round/>
            <a:headEnd type="none" w="med" len="med"/>
            <a:tailEnd type="triangle" w="med" len="med"/>
          </a:ln>
        </p:spPr>
      </p:cxnSp>
      <p:cxnSp>
        <p:nvCxnSpPr>
          <p:cNvPr id="14" name="Google Shape;168;g286d81a6184_0_94">
            <a:extLst>
              <a:ext uri="{FF2B5EF4-FFF2-40B4-BE49-F238E27FC236}">
                <a16:creationId xmlns:a16="http://schemas.microsoft.com/office/drawing/2014/main" id="{1CC24F6F-83E7-0B50-CB07-0B1F1A9022F9}"/>
              </a:ext>
            </a:extLst>
          </p:cNvPr>
          <p:cNvCxnSpPr>
            <a:stCxn id="10" idx="6"/>
            <a:endCxn id="8" idx="2"/>
          </p:cNvCxnSpPr>
          <p:nvPr/>
        </p:nvCxnSpPr>
        <p:spPr>
          <a:xfrm>
            <a:off x="5638959" y="2856434"/>
            <a:ext cx="1406400" cy="0"/>
          </a:xfrm>
          <a:prstGeom prst="straightConnector1">
            <a:avLst/>
          </a:prstGeom>
          <a:noFill/>
          <a:ln w="38100" cap="flat" cmpd="sng">
            <a:solidFill>
              <a:srgbClr val="223D97"/>
            </a:solidFill>
            <a:prstDash val="solid"/>
            <a:round/>
            <a:headEnd type="none" w="med" len="med"/>
            <a:tailEnd type="triangle" w="med" len="med"/>
          </a:ln>
        </p:spPr>
      </p:cxnSp>
    </p:spTree>
    <p:extLst>
      <p:ext uri="{BB962C8B-B14F-4D97-AF65-F5344CB8AC3E}">
        <p14:creationId xmlns:p14="http://schemas.microsoft.com/office/powerpoint/2010/main" val="310822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a:extLst>
            <a:ext uri="{FF2B5EF4-FFF2-40B4-BE49-F238E27FC236}">
              <a16:creationId xmlns:a16="http://schemas.microsoft.com/office/drawing/2014/main" id="{F36BD5AD-4621-A737-5395-E6B636989475}"/>
            </a:ext>
          </a:extLst>
        </p:cNvPr>
        <p:cNvGrpSpPr/>
        <p:nvPr/>
      </p:nvGrpSpPr>
      <p:grpSpPr>
        <a:xfrm>
          <a:off x="0" y="0"/>
          <a:ext cx="0" cy="0"/>
          <a:chOff x="0" y="0"/>
          <a:chExt cx="0" cy="0"/>
        </a:xfrm>
      </p:grpSpPr>
      <p:pic>
        <p:nvPicPr>
          <p:cNvPr id="163" name="Google Shape;163;g286d81a6184_0_31">
            <a:extLst>
              <a:ext uri="{FF2B5EF4-FFF2-40B4-BE49-F238E27FC236}">
                <a16:creationId xmlns:a16="http://schemas.microsoft.com/office/drawing/2014/main" id="{DD53BC6E-87B0-D8D0-6D57-50C85CF9C01C}"/>
              </a:ext>
            </a:extLst>
          </p:cNvPr>
          <p:cNvPicPr preferRelativeResize="0"/>
          <p:nvPr/>
        </p:nvPicPr>
        <p:blipFill>
          <a:blip r:embed="rId3"/>
          <a:srcRect/>
          <a:stretch/>
        </p:blipFill>
        <p:spPr>
          <a:xfrm>
            <a:off x="-129325" y="0"/>
            <a:ext cx="9309109" cy="5236374"/>
          </a:xfrm>
          <a:prstGeom prst="rect">
            <a:avLst/>
          </a:prstGeom>
          <a:noFill/>
          <a:ln>
            <a:noFill/>
          </a:ln>
        </p:spPr>
      </p:pic>
      <p:sp>
        <p:nvSpPr>
          <p:cNvPr id="164" name="Google Shape;164;g286d81a6184_0_31">
            <a:extLst>
              <a:ext uri="{FF2B5EF4-FFF2-40B4-BE49-F238E27FC236}">
                <a16:creationId xmlns:a16="http://schemas.microsoft.com/office/drawing/2014/main" id="{3C305708-CA3B-CF80-32E9-BE705E92F69E}"/>
              </a:ext>
            </a:extLst>
          </p:cNvPr>
          <p:cNvSpPr txBox="1"/>
          <p:nvPr/>
        </p:nvSpPr>
        <p:spPr>
          <a:xfrm>
            <a:off x="198781" y="230160"/>
            <a:ext cx="2671639" cy="2388027"/>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3000"/>
              <a:buFont typeface="Arial"/>
              <a:buNone/>
            </a:pPr>
            <a:r>
              <a:rPr lang="en-US" sz="2400" b="1" i="0" u="none" strike="noStrike" cap="none" dirty="0">
                <a:solidFill>
                  <a:srgbClr val="53A946"/>
                </a:solidFill>
                <a:latin typeface="Arial"/>
                <a:ea typeface="Arial"/>
                <a:cs typeface="Arial"/>
                <a:sym typeface="Arial"/>
              </a:rPr>
              <a:t>Scenario #1</a:t>
            </a:r>
          </a:p>
          <a:p>
            <a:pPr>
              <a:buSzPts val="3000"/>
            </a:pPr>
            <a:endParaRPr lang="en-US" sz="1800" b="1" dirty="0">
              <a:solidFill>
                <a:srgbClr val="223D97"/>
              </a:solidFill>
            </a:endParaRPr>
          </a:p>
          <a:p>
            <a:pPr>
              <a:buSzPts val="3000"/>
            </a:pPr>
            <a:r>
              <a:rPr lang="en-US" b="1" dirty="0">
                <a:solidFill>
                  <a:srgbClr val="223D97"/>
                </a:solidFill>
              </a:rPr>
              <a:t>You want to show a documentary about the civil rights movement to your 7th grade history class. </a:t>
            </a:r>
            <a:br>
              <a:rPr lang="en-US" b="1" dirty="0">
                <a:solidFill>
                  <a:srgbClr val="223D97"/>
                </a:solidFill>
              </a:rPr>
            </a:br>
            <a:br>
              <a:rPr lang="en-US" b="1" dirty="0">
                <a:solidFill>
                  <a:srgbClr val="223D97"/>
                </a:solidFill>
              </a:rPr>
            </a:br>
            <a:r>
              <a:rPr lang="en-US" b="1" dirty="0">
                <a:solidFill>
                  <a:srgbClr val="223D97"/>
                </a:solidFill>
              </a:rPr>
              <a:t>However, throughout the film the “N” word is used several time in archival footage. The term “Negro” is used several times as well. What do you do? </a:t>
            </a:r>
          </a:p>
          <a:p>
            <a:pPr>
              <a:buSzPts val="3000"/>
            </a:pPr>
            <a:endParaRPr lang="en-US" sz="1800" b="1" dirty="0">
              <a:solidFill>
                <a:srgbClr val="223D97"/>
              </a:solidFill>
            </a:endParaRPr>
          </a:p>
          <a:p>
            <a:pPr>
              <a:buSzPts val="3000"/>
            </a:pPr>
            <a:endParaRPr lang="en-US" sz="1800" b="1" dirty="0">
              <a:solidFill>
                <a:srgbClr val="223D97"/>
              </a:solidFill>
            </a:endParaRPr>
          </a:p>
          <a:p>
            <a:pPr marL="0" marR="0" lvl="0" indent="0" rtl="0">
              <a:lnSpc>
                <a:spcPct val="115000"/>
              </a:lnSpc>
              <a:spcBef>
                <a:spcPts val="0"/>
              </a:spcBef>
              <a:spcAft>
                <a:spcPts val="0"/>
              </a:spcAft>
              <a:buClr>
                <a:srgbClr val="000000"/>
              </a:buClr>
              <a:buSzPts val="3000"/>
              <a:buFont typeface="Arial"/>
              <a:buNone/>
            </a:pPr>
            <a:r>
              <a:rPr lang="en-US" sz="2400" b="1" i="0" u="none" strike="noStrike" cap="none" dirty="0">
                <a:solidFill>
                  <a:srgbClr val="0071BA"/>
                </a:solidFill>
                <a:latin typeface="Arial"/>
                <a:ea typeface="Arial"/>
                <a:cs typeface="Arial"/>
                <a:sym typeface="Arial"/>
              </a:rPr>
              <a:t> </a:t>
            </a:r>
            <a:endParaRPr sz="2400" b="0" i="0" u="none" strike="noStrike" cap="none" dirty="0">
              <a:solidFill>
                <a:srgbClr val="0071BA"/>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3100"/>
              <a:buFont typeface="Arial"/>
              <a:buNone/>
            </a:pPr>
            <a:endParaRPr sz="3100" b="0" i="0" u="none" strike="noStrike" cap="none" dirty="0">
              <a:solidFill>
                <a:schemeClr val="dk1"/>
              </a:solidFill>
              <a:latin typeface="Arial"/>
              <a:ea typeface="Arial"/>
              <a:cs typeface="Arial"/>
              <a:sym typeface="Arial"/>
            </a:endParaRPr>
          </a:p>
          <a:p>
            <a:pPr marL="0" marR="0" lvl="0" indent="0" algn="l" rtl="0">
              <a:lnSpc>
                <a:spcPct val="115000"/>
              </a:lnSpc>
              <a:spcBef>
                <a:spcPts val="1200"/>
              </a:spcBef>
              <a:spcAft>
                <a:spcPts val="1200"/>
              </a:spcAft>
              <a:buClr>
                <a:srgbClr val="000000"/>
              </a:buClr>
              <a:buSzPts val="2500"/>
              <a:buFont typeface="Arial"/>
              <a:buNone/>
            </a:pPr>
            <a:endParaRPr sz="2500" b="0" i="0" u="none" strike="noStrike" cap="none" dirty="0">
              <a:solidFill>
                <a:schemeClr val="dk1"/>
              </a:solidFill>
              <a:latin typeface="Arial"/>
              <a:ea typeface="Arial"/>
              <a:cs typeface="Arial"/>
              <a:sym typeface="Arial"/>
            </a:endParaRPr>
          </a:p>
        </p:txBody>
      </p:sp>
      <p:sp>
        <p:nvSpPr>
          <p:cNvPr id="2" name="Google Shape;152;g2917c5f412d_0_110">
            <a:extLst>
              <a:ext uri="{FF2B5EF4-FFF2-40B4-BE49-F238E27FC236}">
                <a16:creationId xmlns:a16="http://schemas.microsoft.com/office/drawing/2014/main" id="{849D9410-8818-81CC-AF0F-88005B39E6F3}"/>
              </a:ext>
            </a:extLst>
          </p:cNvPr>
          <p:cNvSpPr/>
          <p:nvPr/>
        </p:nvSpPr>
        <p:spPr>
          <a:xfrm>
            <a:off x="2954546" y="214685"/>
            <a:ext cx="5990672" cy="3832529"/>
          </a:xfrm>
          <a:prstGeom prst="rect">
            <a:avLst/>
          </a:prstGeom>
          <a:solidFill>
            <a:srgbClr val="E7EDED"/>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100" b="1" i="0" u="none" strike="noStrike" cap="none" dirty="0">
                <a:solidFill>
                  <a:srgbClr val="53A946"/>
                </a:solidFill>
                <a:latin typeface="Arial"/>
                <a:ea typeface="Arial"/>
                <a:cs typeface="Arial"/>
                <a:sym typeface="Arial"/>
              </a:rPr>
              <a:t>SOME STRATEGIES WE COULD CONSIDER:</a:t>
            </a:r>
          </a:p>
          <a:p>
            <a:pPr marL="0" marR="0" lvl="0" indent="0" algn="l" rtl="0">
              <a:lnSpc>
                <a:spcPct val="115000"/>
              </a:lnSpc>
              <a:spcBef>
                <a:spcPts val="0"/>
              </a:spcBef>
              <a:spcAft>
                <a:spcPts val="0"/>
              </a:spcAft>
              <a:buClr>
                <a:srgbClr val="000000"/>
              </a:buClr>
              <a:buSzPts val="1400"/>
              <a:buFont typeface="Arial"/>
              <a:buNone/>
            </a:pPr>
            <a:endParaRPr sz="900" b="1" i="0" u="none" strike="noStrike" cap="none" dirty="0">
              <a:solidFill>
                <a:srgbClr val="53A946"/>
              </a:solidFill>
              <a:latin typeface="Arial"/>
              <a:ea typeface="Arial"/>
              <a:cs typeface="Arial"/>
              <a:sym typeface="Arial"/>
            </a:endParaRPr>
          </a:p>
          <a:p>
            <a:pPr marL="139700" marR="0" lvl="0" algn="l" rtl="0">
              <a:lnSpc>
                <a:spcPct val="115000"/>
              </a:lnSpc>
              <a:spcBef>
                <a:spcPts val="0"/>
              </a:spcBef>
              <a:spcAft>
                <a:spcPts val="0"/>
              </a:spcAft>
              <a:buClr>
                <a:srgbClr val="223D97"/>
              </a:buClr>
              <a:buSzPts val="1400"/>
            </a:pPr>
            <a:r>
              <a:rPr lang="en-US" sz="900" b="1" dirty="0">
                <a:solidFill>
                  <a:srgbClr val="223D97"/>
                </a:solidFill>
              </a:rPr>
              <a:t>Prepare students in advance for the outdated and/or derogatory language</a:t>
            </a:r>
          </a:p>
          <a:p>
            <a:pPr marL="311150" marR="0" lvl="0" indent="-171450" algn="l" rtl="0">
              <a:lnSpc>
                <a:spcPct val="115000"/>
              </a:lnSpc>
              <a:spcBef>
                <a:spcPts val="0"/>
              </a:spcBef>
              <a:spcAft>
                <a:spcPts val="0"/>
              </a:spcAft>
              <a:buClr>
                <a:srgbClr val="223D97"/>
              </a:buClr>
              <a:buSzPts val="1400"/>
              <a:buFont typeface="Arial" panose="020B0604020202020204" pitchFamily="34" charset="0"/>
              <a:buChar char="•"/>
            </a:pPr>
            <a:r>
              <a:rPr lang="en-US" sz="900" dirty="0">
                <a:solidFill>
                  <a:srgbClr val="223D97"/>
                </a:solidFill>
              </a:rPr>
              <a:t>Explain that in historical texts, archives, older novels, period pieces, </a:t>
            </a:r>
            <a:r>
              <a:rPr lang="en-US" sz="900" dirty="0" err="1">
                <a:solidFill>
                  <a:srgbClr val="223D97"/>
                </a:solidFill>
              </a:rPr>
              <a:t>etc</a:t>
            </a:r>
            <a:r>
              <a:rPr lang="en-US" sz="900" dirty="0">
                <a:solidFill>
                  <a:srgbClr val="223D97"/>
                </a:solidFill>
              </a:rPr>
              <a:t> there can sometimes be terms and words used that were common during that period of time, that we now consider outdated and even derogatory. </a:t>
            </a:r>
          </a:p>
          <a:p>
            <a:pPr marL="311150" marR="0" lvl="0" indent="-171450" algn="l" rtl="0">
              <a:lnSpc>
                <a:spcPct val="115000"/>
              </a:lnSpc>
              <a:spcBef>
                <a:spcPts val="0"/>
              </a:spcBef>
              <a:spcAft>
                <a:spcPts val="0"/>
              </a:spcAft>
              <a:buClr>
                <a:srgbClr val="223D97"/>
              </a:buClr>
              <a:buSzPts val="1400"/>
              <a:buFont typeface="Arial" panose="020B0604020202020204" pitchFamily="34" charset="0"/>
              <a:buChar char="•"/>
            </a:pPr>
            <a:r>
              <a:rPr lang="en-US" sz="900" dirty="0">
                <a:solidFill>
                  <a:srgbClr val="223D97"/>
                </a:solidFill>
              </a:rPr>
              <a:t>In some instances the words or terms were harmful during that time period as well, and the significance of that language still exists today.</a:t>
            </a:r>
          </a:p>
          <a:p>
            <a:pPr marL="311150" marR="0" lvl="0" indent="-171450" algn="l" rtl="0">
              <a:lnSpc>
                <a:spcPct val="115000"/>
              </a:lnSpc>
              <a:spcBef>
                <a:spcPts val="0"/>
              </a:spcBef>
              <a:spcAft>
                <a:spcPts val="0"/>
              </a:spcAft>
              <a:buClr>
                <a:srgbClr val="223D97"/>
              </a:buClr>
              <a:buSzPts val="1400"/>
              <a:buFont typeface="Arial" panose="020B0604020202020204" pitchFamily="34" charset="0"/>
              <a:buChar char="•"/>
            </a:pPr>
            <a:r>
              <a:rPr lang="en-US" sz="900" dirty="0">
                <a:solidFill>
                  <a:srgbClr val="223D97"/>
                </a:solidFill>
              </a:rPr>
              <a:t>Words matter! They can be used to harm and dehumanize others.</a:t>
            </a:r>
            <a:endParaRPr lang="en-US" sz="900" b="1" dirty="0">
              <a:solidFill>
                <a:srgbClr val="223D97"/>
              </a:solidFill>
            </a:endParaRPr>
          </a:p>
          <a:p>
            <a:pPr marL="139700" marR="0" lvl="0" algn="l" rtl="0">
              <a:lnSpc>
                <a:spcPct val="115000"/>
              </a:lnSpc>
              <a:spcBef>
                <a:spcPts val="0"/>
              </a:spcBef>
              <a:spcAft>
                <a:spcPts val="0"/>
              </a:spcAft>
              <a:buClr>
                <a:srgbClr val="223D97"/>
              </a:buClr>
              <a:buSzPts val="1400"/>
            </a:pPr>
            <a:r>
              <a:rPr lang="en-US" sz="900" b="1" dirty="0">
                <a:solidFill>
                  <a:srgbClr val="223D97"/>
                </a:solidFill>
              </a:rPr>
              <a:t>Explain the origins of the outdated terms</a:t>
            </a:r>
          </a:p>
          <a:p>
            <a:pPr marL="311150" marR="0" lvl="0" indent="-171450" algn="l" rtl="0">
              <a:lnSpc>
                <a:spcPct val="115000"/>
              </a:lnSpc>
              <a:spcBef>
                <a:spcPts val="0"/>
              </a:spcBef>
              <a:spcAft>
                <a:spcPts val="0"/>
              </a:spcAft>
              <a:buClr>
                <a:srgbClr val="223D97"/>
              </a:buClr>
              <a:buSzPts val="1400"/>
              <a:buFont typeface="Arial" panose="020B0604020202020204" pitchFamily="34" charset="0"/>
              <a:buChar char="•"/>
            </a:pPr>
            <a:r>
              <a:rPr lang="en-US" sz="900" dirty="0">
                <a:solidFill>
                  <a:srgbClr val="223D97"/>
                </a:solidFill>
              </a:rPr>
              <a:t>In this example, the n-word is an ethnic slur typically directed at Black people, especially African Americans. The word originated in the era of enslavement to dehumanize and degrade Black people. It’s considered amongst one of the most harmful and degrading slurs.</a:t>
            </a:r>
          </a:p>
          <a:p>
            <a:pPr marL="311150" marR="0" lvl="0" indent="-171450" algn="l" rtl="0">
              <a:lnSpc>
                <a:spcPct val="115000"/>
              </a:lnSpc>
              <a:spcBef>
                <a:spcPts val="0"/>
              </a:spcBef>
              <a:spcAft>
                <a:spcPts val="0"/>
              </a:spcAft>
              <a:buClr>
                <a:srgbClr val="223D97"/>
              </a:buClr>
              <a:buSzPts val="1400"/>
              <a:buFont typeface="Arial" panose="020B0604020202020204" pitchFamily="34" charset="0"/>
              <a:buChar char="•"/>
            </a:pPr>
            <a:r>
              <a:rPr lang="en-US" sz="900" dirty="0">
                <a:solidFill>
                  <a:srgbClr val="223D97"/>
                </a:solidFill>
              </a:rPr>
              <a:t>“Negro” was once the term that many Black Americans identified as and appears in important historical texts written by Black activists such as Martin Luther King and W.E.B. Du Bois. In the late 80’s, Black leaders pushed for the term “African-American” and today “Black” with a capitalized “B” is the terminology preferred by many. “Negro” is not the same as the “N” word, but it is still not a socially acceptable term in modern day. </a:t>
            </a:r>
            <a:endParaRPr lang="en-US" sz="900" b="1" dirty="0">
              <a:solidFill>
                <a:srgbClr val="223D97"/>
              </a:solidFill>
            </a:endParaRPr>
          </a:p>
          <a:p>
            <a:pPr marL="139700" marR="0" lvl="0" algn="l" rtl="0">
              <a:lnSpc>
                <a:spcPct val="115000"/>
              </a:lnSpc>
              <a:spcBef>
                <a:spcPts val="0"/>
              </a:spcBef>
              <a:spcAft>
                <a:spcPts val="0"/>
              </a:spcAft>
              <a:buClr>
                <a:srgbClr val="223D97"/>
              </a:buClr>
              <a:buSzPts val="1400"/>
            </a:pPr>
            <a:r>
              <a:rPr lang="en-US" sz="900" b="1" dirty="0">
                <a:solidFill>
                  <a:srgbClr val="223D97"/>
                </a:solidFill>
              </a:rPr>
              <a:t>What to do when we encounter these words?</a:t>
            </a:r>
          </a:p>
          <a:p>
            <a:pPr marL="311150" marR="0" lvl="0" indent="-171450" algn="l" rtl="0">
              <a:lnSpc>
                <a:spcPct val="115000"/>
              </a:lnSpc>
              <a:spcBef>
                <a:spcPts val="0"/>
              </a:spcBef>
              <a:spcAft>
                <a:spcPts val="0"/>
              </a:spcAft>
              <a:buClr>
                <a:srgbClr val="223D97"/>
              </a:buClr>
              <a:buSzPts val="1400"/>
              <a:buFont typeface="Arial" panose="020B0604020202020204" pitchFamily="34" charset="0"/>
              <a:buChar char="•"/>
            </a:pPr>
            <a:r>
              <a:rPr lang="en-US" sz="900" dirty="0">
                <a:solidFill>
                  <a:srgbClr val="223D97"/>
                </a:solidFill>
              </a:rPr>
              <a:t>In school and in our day to day lives we should always interrogate language and make choices with our language that does not perpetuate harm or dehumanize others. </a:t>
            </a:r>
          </a:p>
          <a:p>
            <a:pPr marL="311150" marR="0" lvl="0" indent="-171450" algn="l" rtl="0">
              <a:lnSpc>
                <a:spcPct val="115000"/>
              </a:lnSpc>
              <a:spcBef>
                <a:spcPts val="0"/>
              </a:spcBef>
              <a:spcAft>
                <a:spcPts val="0"/>
              </a:spcAft>
              <a:buClr>
                <a:srgbClr val="223D97"/>
              </a:buClr>
              <a:buSzPts val="1400"/>
              <a:buFont typeface="Arial" panose="020B0604020202020204" pitchFamily="34" charset="0"/>
              <a:buChar char="•"/>
            </a:pPr>
            <a:r>
              <a:rPr lang="en-US" sz="900" dirty="0">
                <a:solidFill>
                  <a:srgbClr val="223D97"/>
                </a:solidFill>
              </a:rPr>
              <a:t>When we encounter outdated and/or derogatory terminology we can pause, replace the word, skip the word, and/or discuss with our teachers, classmates, colleagues, </a:t>
            </a:r>
            <a:r>
              <a:rPr lang="en-US" sz="900" dirty="0" err="1">
                <a:solidFill>
                  <a:srgbClr val="223D97"/>
                </a:solidFill>
              </a:rPr>
              <a:t>etc</a:t>
            </a:r>
            <a:r>
              <a:rPr lang="en-US" sz="900" dirty="0">
                <a:solidFill>
                  <a:srgbClr val="223D97"/>
                </a:solidFill>
              </a:rPr>
              <a:t> in advance. </a:t>
            </a:r>
          </a:p>
          <a:p>
            <a:pPr marL="139700" marR="0" lvl="0" algn="l" rtl="0">
              <a:lnSpc>
                <a:spcPct val="115000"/>
              </a:lnSpc>
              <a:spcBef>
                <a:spcPts val="0"/>
              </a:spcBef>
              <a:spcAft>
                <a:spcPts val="0"/>
              </a:spcAft>
              <a:buClr>
                <a:srgbClr val="223D97"/>
              </a:buClr>
              <a:buSzPts val="1400"/>
            </a:pPr>
            <a:endParaRPr lang="en-US" sz="1050" b="1" dirty="0">
              <a:solidFill>
                <a:srgbClr val="223D97"/>
              </a:solidFill>
            </a:endParaRPr>
          </a:p>
        </p:txBody>
      </p:sp>
    </p:spTree>
    <p:extLst>
      <p:ext uri="{BB962C8B-B14F-4D97-AF65-F5344CB8AC3E}">
        <p14:creationId xmlns:p14="http://schemas.microsoft.com/office/powerpoint/2010/main" val="2484541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
          <a:extLst>
            <a:ext uri="{FF2B5EF4-FFF2-40B4-BE49-F238E27FC236}">
              <a16:creationId xmlns:a16="http://schemas.microsoft.com/office/drawing/2014/main" id="{627E08DD-BCE8-961F-3BAE-40706C307BE7}"/>
            </a:ext>
          </a:extLst>
        </p:cNvPr>
        <p:cNvGrpSpPr/>
        <p:nvPr/>
      </p:nvGrpSpPr>
      <p:grpSpPr>
        <a:xfrm>
          <a:off x="0" y="0"/>
          <a:ext cx="0" cy="0"/>
          <a:chOff x="0" y="0"/>
          <a:chExt cx="0" cy="0"/>
        </a:xfrm>
      </p:grpSpPr>
      <p:pic>
        <p:nvPicPr>
          <p:cNvPr id="163" name="Google Shape;163;g286d81a6184_0_31">
            <a:extLst>
              <a:ext uri="{FF2B5EF4-FFF2-40B4-BE49-F238E27FC236}">
                <a16:creationId xmlns:a16="http://schemas.microsoft.com/office/drawing/2014/main" id="{833DA3FC-3B30-A123-AB91-53BA2E0BB45F}"/>
              </a:ext>
            </a:extLst>
          </p:cNvPr>
          <p:cNvPicPr preferRelativeResize="0"/>
          <p:nvPr/>
        </p:nvPicPr>
        <p:blipFill>
          <a:blip r:embed="rId3"/>
          <a:srcRect/>
          <a:stretch/>
        </p:blipFill>
        <p:spPr>
          <a:xfrm>
            <a:off x="0" y="0"/>
            <a:ext cx="9309109" cy="5236374"/>
          </a:xfrm>
          <a:prstGeom prst="rect">
            <a:avLst/>
          </a:prstGeom>
          <a:noFill/>
          <a:ln>
            <a:noFill/>
          </a:ln>
        </p:spPr>
      </p:pic>
      <p:sp>
        <p:nvSpPr>
          <p:cNvPr id="164" name="Google Shape;164;g286d81a6184_0_31">
            <a:extLst>
              <a:ext uri="{FF2B5EF4-FFF2-40B4-BE49-F238E27FC236}">
                <a16:creationId xmlns:a16="http://schemas.microsoft.com/office/drawing/2014/main" id="{AC0FDF4D-2BB3-F0C8-D9ED-BD90521BC43B}"/>
              </a:ext>
            </a:extLst>
          </p:cNvPr>
          <p:cNvSpPr txBox="1"/>
          <p:nvPr/>
        </p:nvSpPr>
        <p:spPr>
          <a:xfrm>
            <a:off x="198781" y="230160"/>
            <a:ext cx="2755765" cy="2388027"/>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3000"/>
              <a:buFont typeface="Arial"/>
              <a:buNone/>
            </a:pPr>
            <a:r>
              <a:rPr lang="en-US" sz="2400" b="1" i="0" u="none" strike="noStrike" cap="none" dirty="0">
                <a:solidFill>
                  <a:srgbClr val="53A946"/>
                </a:solidFill>
                <a:latin typeface="Arial"/>
                <a:ea typeface="Arial"/>
                <a:cs typeface="Arial"/>
                <a:sym typeface="Arial"/>
              </a:rPr>
              <a:t>Scenario #2</a:t>
            </a:r>
          </a:p>
          <a:p>
            <a:pPr>
              <a:buSzPts val="3000"/>
            </a:pPr>
            <a:endParaRPr lang="en-US" sz="1800" b="1" dirty="0">
              <a:solidFill>
                <a:srgbClr val="223D97"/>
              </a:solidFill>
            </a:endParaRPr>
          </a:p>
          <a:p>
            <a:pPr>
              <a:buSzPts val="3000"/>
            </a:pPr>
            <a:r>
              <a:rPr lang="en-US" sz="1300" b="1" dirty="0">
                <a:solidFill>
                  <a:srgbClr val="223D97"/>
                </a:solidFill>
              </a:rPr>
              <a:t>During the lesson: “Talking about Someone’s Race, Ethnicity, and Culture,” a student refers to themselves and family origin as “Indian” and another student corrects them and says the proper term is “Native” or “Indigenous” and that Indian refers to people from the South Asian Country of India. </a:t>
            </a:r>
          </a:p>
          <a:p>
            <a:pPr>
              <a:buSzPts val="3000"/>
            </a:pPr>
            <a:endParaRPr lang="en-US" b="1" dirty="0">
              <a:solidFill>
                <a:srgbClr val="223D97"/>
              </a:solidFill>
            </a:endParaRPr>
          </a:p>
          <a:p>
            <a:pPr>
              <a:buSzPts val="3000"/>
            </a:pPr>
            <a:endParaRPr lang="en-US" sz="1800" b="1" dirty="0">
              <a:solidFill>
                <a:srgbClr val="223D97"/>
              </a:solidFill>
            </a:endParaRPr>
          </a:p>
          <a:p>
            <a:pPr>
              <a:buSzPts val="3000"/>
            </a:pPr>
            <a:endParaRPr lang="en-US" sz="1800" b="1" dirty="0">
              <a:solidFill>
                <a:srgbClr val="223D97"/>
              </a:solidFill>
            </a:endParaRPr>
          </a:p>
          <a:p>
            <a:pPr marL="0" marR="0" lvl="0" indent="0" rtl="0">
              <a:lnSpc>
                <a:spcPct val="115000"/>
              </a:lnSpc>
              <a:spcBef>
                <a:spcPts val="0"/>
              </a:spcBef>
              <a:spcAft>
                <a:spcPts val="0"/>
              </a:spcAft>
              <a:buClr>
                <a:srgbClr val="000000"/>
              </a:buClr>
              <a:buSzPts val="3000"/>
              <a:buFont typeface="Arial"/>
              <a:buNone/>
            </a:pPr>
            <a:r>
              <a:rPr lang="en-US" sz="2400" b="1" i="0" u="none" strike="noStrike" cap="none" dirty="0">
                <a:solidFill>
                  <a:srgbClr val="0071BA"/>
                </a:solidFill>
                <a:latin typeface="Arial"/>
                <a:ea typeface="Arial"/>
                <a:cs typeface="Arial"/>
                <a:sym typeface="Arial"/>
              </a:rPr>
              <a:t> </a:t>
            </a:r>
            <a:endParaRPr sz="2400" b="0" i="0" u="none" strike="noStrike" cap="none" dirty="0">
              <a:solidFill>
                <a:srgbClr val="0071BA"/>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3100"/>
              <a:buFont typeface="Arial"/>
              <a:buNone/>
            </a:pPr>
            <a:endParaRPr sz="3100" b="0" i="0" u="none" strike="noStrike" cap="none" dirty="0">
              <a:solidFill>
                <a:schemeClr val="dk1"/>
              </a:solidFill>
              <a:latin typeface="Arial"/>
              <a:ea typeface="Arial"/>
              <a:cs typeface="Arial"/>
              <a:sym typeface="Arial"/>
            </a:endParaRPr>
          </a:p>
          <a:p>
            <a:pPr marL="0" marR="0" lvl="0" indent="0" algn="l" rtl="0">
              <a:lnSpc>
                <a:spcPct val="115000"/>
              </a:lnSpc>
              <a:spcBef>
                <a:spcPts val="1200"/>
              </a:spcBef>
              <a:spcAft>
                <a:spcPts val="1200"/>
              </a:spcAft>
              <a:buClr>
                <a:srgbClr val="000000"/>
              </a:buClr>
              <a:buSzPts val="2500"/>
              <a:buFont typeface="Arial"/>
              <a:buNone/>
            </a:pPr>
            <a:endParaRPr sz="2500" b="0" i="0" u="none" strike="noStrike" cap="none" dirty="0">
              <a:solidFill>
                <a:schemeClr val="dk1"/>
              </a:solidFill>
              <a:latin typeface="Arial"/>
              <a:ea typeface="Arial"/>
              <a:cs typeface="Arial"/>
              <a:sym typeface="Arial"/>
            </a:endParaRPr>
          </a:p>
        </p:txBody>
      </p:sp>
      <p:sp>
        <p:nvSpPr>
          <p:cNvPr id="2" name="Google Shape;152;g2917c5f412d_0_110">
            <a:extLst>
              <a:ext uri="{FF2B5EF4-FFF2-40B4-BE49-F238E27FC236}">
                <a16:creationId xmlns:a16="http://schemas.microsoft.com/office/drawing/2014/main" id="{6252B588-7576-CCB4-82F4-C36A235576AE}"/>
              </a:ext>
            </a:extLst>
          </p:cNvPr>
          <p:cNvSpPr/>
          <p:nvPr/>
        </p:nvSpPr>
        <p:spPr>
          <a:xfrm>
            <a:off x="2954546" y="214685"/>
            <a:ext cx="5990672" cy="3832529"/>
          </a:xfrm>
          <a:prstGeom prst="rect">
            <a:avLst/>
          </a:prstGeom>
          <a:solidFill>
            <a:srgbClr val="E7EDED"/>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100" b="1" i="0" u="none" strike="noStrike" cap="none" dirty="0">
                <a:solidFill>
                  <a:srgbClr val="53A946"/>
                </a:solidFill>
                <a:latin typeface="Arial"/>
                <a:ea typeface="Arial"/>
                <a:cs typeface="Arial"/>
                <a:sym typeface="Arial"/>
              </a:rPr>
              <a:t>SOME STRATEGIES WE COULD CONSIDER:</a:t>
            </a:r>
          </a:p>
          <a:p>
            <a:pPr marL="0" marR="0" lvl="0" indent="0" algn="l" rtl="0">
              <a:lnSpc>
                <a:spcPct val="115000"/>
              </a:lnSpc>
              <a:spcBef>
                <a:spcPts val="0"/>
              </a:spcBef>
              <a:spcAft>
                <a:spcPts val="0"/>
              </a:spcAft>
              <a:buClr>
                <a:srgbClr val="000000"/>
              </a:buClr>
              <a:buSzPts val="1400"/>
              <a:buFont typeface="Arial"/>
              <a:buNone/>
            </a:pPr>
            <a:endParaRPr sz="900" b="1" i="0" u="none" strike="noStrike" cap="none" dirty="0">
              <a:solidFill>
                <a:srgbClr val="53A946"/>
              </a:solidFill>
              <a:latin typeface="Arial"/>
              <a:ea typeface="Arial"/>
              <a:cs typeface="Arial"/>
              <a:sym typeface="Arial"/>
            </a:endParaRPr>
          </a:p>
          <a:p>
            <a:pPr marL="311150" marR="0" lvl="0" indent="-171450" algn="l" rtl="0">
              <a:lnSpc>
                <a:spcPct val="115000"/>
              </a:lnSpc>
              <a:spcBef>
                <a:spcPts val="0"/>
              </a:spcBef>
              <a:spcAft>
                <a:spcPts val="0"/>
              </a:spcAft>
              <a:buClr>
                <a:srgbClr val="223D97"/>
              </a:buClr>
              <a:buSzPts val="1400"/>
              <a:buFont typeface="Arial" panose="020B0604020202020204" pitchFamily="34" charset="0"/>
              <a:buChar char="•"/>
            </a:pPr>
            <a:r>
              <a:rPr lang="en-US" sz="1200" dirty="0">
                <a:solidFill>
                  <a:srgbClr val="223D97"/>
                </a:solidFill>
              </a:rPr>
              <a:t>Remind students that language is always evolving and can mean different things to different people.</a:t>
            </a:r>
          </a:p>
          <a:p>
            <a:pPr marL="311150" marR="0" lvl="0" indent="-171450" algn="l" rtl="0">
              <a:lnSpc>
                <a:spcPct val="115000"/>
              </a:lnSpc>
              <a:spcBef>
                <a:spcPts val="0"/>
              </a:spcBef>
              <a:spcAft>
                <a:spcPts val="0"/>
              </a:spcAft>
              <a:buClr>
                <a:srgbClr val="223D97"/>
              </a:buClr>
              <a:buSzPts val="1400"/>
              <a:buFont typeface="Arial" panose="020B0604020202020204" pitchFamily="34" charset="0"/>
              <a:buChar char="•"/>
            </a:pPr>
            <a:endParaRPr lang="en-US" sz="1200" dirty="0">
              <a:solidFill>
                <a:srgbClr val="223D97"/>
              </a:solidFill>
            </a:endParaRPr>
          </a:p>
          <a:p>
            <a:pPr marL="311150" marR="0" lvl="0" indent="-171450" algn="l" rtl="0">
              <a:lnSpc>
                <a:spcPct val="115000"/>
              </a:lnSpc>
              <a:spcBef>
                <a:spcPts val="0"/>
              </a:spcBef>
              <a:spcAft>
                <a:spcPts val="0"/>
              </a:spcAft>
              <a:buClr>
                <a:srgbClr val="223D97"/>
              </a:buClr>
              <a:buSzPts val="1400"/>
              <a:buFont typeface="Arial" panose="020B0604020202020204" pitchFamily="34" charset="0"/>
              <a:buChar char="•"/>
            </a:pPr>
            <a:r>
              <a:rPr lang="en-US" sz="1200" dirty="0">
                <a:solidFill>
                  <a:srgbClr val="223D97"/>
                </a:solidFill>
              </a:rPr>
              <a:t>In the United States, the terms “American Indian, Indian, Native American, or Native are acceptable and often interchangeable. In Canada, the term “First Nations” is frequently employed, in Australia the term “Aboriginal” is popular, and in Latin America the Spanish word, “</a:t>
            </a:r>
            <a:r>
              <a:rPr lang="en-US" sz="1200" dirty="0" err="1">
                <a:solidFill>
                  <a:srgbClr val="223D97"/>
                </a:solidFill>
              </a:rPr>
              <a:t>indígena</a:t>
            </a:r>
            <a:r>
              <a:rPr lang="en-US" sz="1200" dirty="0">
                <a:solidFill>
                  <a:srgbClr val="223D97"/>
                </a:solidFill>
              </a:rPr>
              <a:t>” is commonly used to describe indigenous groups.</a:t>
            </a:r>
          </a:p>
          <a:p>
            <a:pPr marL="311150" marR="0" lvl="0" indent="-171450" algn="l" rtl="0">
              <a:lnSpc>
                <a:spcPct val="115000"/>
              </a:lnSpc>
              <a:spcBef>
                <a:spcPts val="0"/>
              </a:spcBef>
              <a:spcAft>
                <a:spcPts val="0"/>
              </a:spcAft>
              <a:buClr>
                <a:srgbClr val="223D97"/>
              </a:buClr>
              <a:buSzPts val="1400"/>
              <a:buFont typeface="Arial" panose="020B0604020202020204" pitchFamily="34" charset="0"/>
              <a:buChar char="•"/>
            </a:pPr>
            <a:endParaRPr lang="en-US" sz="1200" dirty="0">
              <a:solidFill>
                <a:srgbClr val="223D97"/>
              </a:solidFill>
            </a:endParaRPr>
          </a:p>
          <a:p>
            <a:pPr marL="311150" marR="0" lvl="0" indent="-171450" algn="l" rtl="0">
              <a:lnSpc>
                <a:spcPct val="115000"/>
              </a:lnSpc>
              <a:spcBef>
                <a:spcPts val="0"/>
              </a:spcBef>
              <a:spcAft>
                <a:spcPts val="0"/>
              </a:spcAft>
              <a:buClr>
                <a:srgbClr val="223D97"/>
              </a:buClr>
              <a:buSzPts val="1400"/>
              <a:buFont typeface="Arial" panose="020B0604020202020204" pitchFamily="34" charset="0"/>
              <a:buChar char="•"/>
            </a:pPr>
            <a:r>
              <a:rPr lang="en-US" sz="1200" dirty="0">
                <a:solidFill>
                  <a:srgbClr val="223D97"/>
                </a:solidFill>
              </a:rPr>
              <a:t>Remind students that individuals are allowed to identify themselves as they like and language is a personal choice often linked to culture and one's own family history and lineage.</a:t>
            </a:r>
          </a:p>
          <a:p>
            <a:pPr marL="311150" marR="0" lvl="0" indent="-171450" algn="l" rtl="0">
              <a:lnSpc>
                <a:spcPct val="115000"/>
              </a:lnSpc>
              <a:spcBef>
                <a:spcPts val="0"/>
              </a:spcBef>
              <a:spcAft>
                <a:spcPts val="0"/>
              </a:spcAft>
              <a:buClr>
                <a:srgbClr val="223D97"/>
              </a:buClr>
              <a:buSzPts val="1400"/>
              <a:buFont typeface="Arial" panose="020B0604020202020204" pitchFamily="34" charset="0"/>
              <a:buChar char="•"/>
            </a:pPr>
            <a:endParaRPr lang="en-US" sz="1200" dirty="0">
              <a:solidFill>
                <a:srgbClr val="223D97"/>
              </a:solidFill>
            </a:endParaRPr>
          </a:p>
          <a:p>
            <a:pPr marL="311150" marR="0" lvl="0" indent="-171450" algn="l" rtl="0">
              <a:lnSpc>
                <a:spcPct val="115000"/>
              </a:lnSpc>
              <a:spcBef>
                <a:spcPts val="0"/>
              </a:spcBef>
              <a:spcAft>
                <a:spcPts val="0"/>
              </a:spcAft>
              <a:buClr>
                <a:srgbClr val="223D97"/>
              </a:buClr>
              <a:buSzPts val="1400"/>
              <a:buFont typeface="Arial" panose="020B0604020202020204" pitchFamily="34" charset="0"/>
              <a:buChar char="•"/>
            </a:pPr>
            <a:r>
              <a:rPr lang="en-US" sz="1200" dirty="0">
                <a:solidFill>
                  <a:srgbClr val="223D97"/>
                </a:solidFill>
              </a:rPr>
              <a:t>The best term is always what an individual person or tribal community uses to describe themselves. Replicate the terminology they use or ask what terms they prefer.</a:t>
            </a:r>
          </a:p>
        </p:txBody>
      </p:sp>
    </p:spTree>
    <p:extLst>
      <p:ext uri="{BB962C8B-B14F-4D97-AF65-F5344CB8AC3E}">
        <p14:creationId xmlns:p14="http://schemas.microsoft.com/office/powerpoint/2010/main" val="380966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
          <a:extLst>
            <a:ext uri="{FF2B5EF4-FFF2-40B4-BE49-F238E27FC236}">
              <a16:creationId xmlns:a16="http://schemas.microsoft.com/office/drawing/2014/main" id="{560136DB-AD34-A4CB-0633-911C782D41DF}"/>
            </a:ext>
          </a:extLst>
        </p:cNvPr>
        <p:cNvGrpSpPr/>
        <p:nvPr/>
      </p:nvGrpSpPr>
      <p:grpSpPr>
        <a:xfrm>
          <a:off x="0" y="0"/>
          <a:ext cx="0" cy="0"/>
          <a:chOff x="0" y="0"/>
          <a:chExt cx="0" cy="0"/>
        </a:xfrm>
      </p:grpSpPr>
      <p:pic>
        <p:nvPicPr>
          <p:cNvPr id="3" name="Picture 2" descr="A blue and green rectangle with white text&#10;&#10;Description automatically generated">
            <a:extLst>
              <a:ext uri="{FF2B5EF4-FFF2-40B4-BE49-F238E27FC236}">
                <a16:creationId xmlns:a16="http://schemas.microsoft.com/office/drawing/2014/main" id="{C102F8DB-5498-65AB-74A5-64FEB06D6D94}"/>
              </a:ext>
            </a:extLst>
          </p:cNvPr>
          <p:cNvPicPr>
            <a:picLocks noChangeAspect="1"/>
          </p:cNvPicPr>
          <p:nvPr/>
        </p:nvPicPr>
        <p:blipFill>
          <a:blip r:embed="rId3"/>
          <a:stretch>
            <a:fillRect/>
          </a:stretch>
        </p:blipFill>
        <p:spPr>
          <a:xfrm>
            <a:off x="0" y="0"/>
            <a:ext cx="9144000" cy="5143500"/>
          </a:xfrm>
          <a:prstGeom prst="rect">
            <a:avLst/>
          </a:prstGeom>
        </p:spPr>
      </p:pic>
      <p:sp>
        <p:nvSpPr>
          <p:cNvPr id="2" name="Google Shape;59;g26e086f46ac_0_0">
            <a:extLst>
              <a:ext uri="{FF2B5EF4-FFF2-40B4-BE49-F238E27FC236}">
                <a16:creationId xmlns:a16="http://schemas.microsoft.com/office/drawing/2014/main" id="{54587572-18EB-A4FB-9217-A46C95D37C84}"/>
              </a:ext>
            </a:extLst>
          </p:cNvPr>
          <p:cNvSpPr txBox="1"/>
          <p:nvPr/>
        </p:nvSpPr>
        <p:spPr>
          <a:xfrm>
            <a:off x="314077" y="2152185"/>
            <a:ext cx="8662945" cy="266626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900"/>
              <a:buFont typeface="Arial"/>
              <a:buNone/>
            </a:pPr>
            <a:r>
              <a:rPr lang="en-US" sz="1800" b="1" u="none" strike="noStrike" cap="none" dirty="0">
                <a:solidFill>
                  <a:srgbClr val="223D97"/>
                </a:solidFill>
                <a:latin typeface="Arial"/>
                <a:ea typeface="Arial"/>
                <a:cs typeface="Arial"/>
                <a:sym typeface="Arial"/>
              </a:rPr>
              <a:t>Email:</a:t>
            </a:r>
            <a:r>
              <a:rPr lang="en-US" sz="1800" b="1" u="none" strike="noStrike" cap="none" dirty="0">
                <a:solidFill>
                  <a:srgbClr val="53A946"/>
                </a:solidFill>
                <a:latin typeface="Arial"/>
                <a:ea typeface="Arial"/>
                <a:cs typeface="Arial"/>
                <a:sym typeface="Arial"/>
              </a:rPr>
              <a:t> </a:t>
            </a:r>
            <a:r>
              <a:rPr lang="en-US" sz="1800" b="1" u="none" strike="noStrike" cap="none">
                <a:solidFill>
                  <a:srgbClr val="53A946"/>
                </a:solidFill>
                <a:latin typeface="Arial"/>
                <a:ea typeface="Arial"/>
                <a:cs typeface="Arial"/>
                <a:sym typeface="Arial"/>
              </a:rPr>
              <a:t>info@pollyanna-us</a:t>
            </a:r>
            <a:r>
              <a:rPr lang="en-US" sz="1800" b="1" u="none" strike="noStrike" cap="none" dirty="0" err="1">
                <a:solidFill>
                  <a:srgbClr val="53A946"/>
                </a:solidFill>
                <a:latin typeface="Arial"/>
                <a:ea typeface="Arial"/>
                <a:cs typeface="Arial"/>
                <a:sym typeface="Arial"/>
              </a:rPr>
              <a:t>.org</a:t>
            </a:r>
            <a:endParaRPr lang="en-US" sz="1800" b="1" u="none" strike="noStrike" cap="none" dirty="0">
              <a:solidFill>
                <a:srgbClr val="53A946"/>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900"/>
              <a:buFont typeface="Arial"/>
              <a:buNone/>
            </a:pPr>
            <a:r>
              <a:rPr lang="en-US" sz="1800" b="1" u="none" strike="noStrike" cap="none" dirty="0">
                <a:solidFill>
                  <a:srgbClr val="16478E"/>
                </a:solidFill>
                <a:latin typeface="Arial"/>
                <a:ea typeface="Arial"/>
                <a:cs typeface="Arial"/>
                <a:sym typeface="Arial"/>
              </a:rPr>
              <a:t>Website: </a:t>
            </a:r>
            <a:r>
              <a:rPr lang="en-US" sz="1800" b="1" u="none" strike="noStrike" cap="none" dirty="0" err="1">
                <a:solidFill>
                  <a:srgbClr val="53A946"/>
                </a:solidFill>
                <a:latin typeface="Arial"/>
                <a:ea typeface="Arial"/>
                <a:cs typeface="Arial"/>
                <a:sym typeface="Arial"/>
              </a:rPr>
              <a:t>www.pollyanna-us.org</a:t>
            </a:r>
            <a:endParaRPr lang="en-US" sz="1800" b="1" u="none" strike="noStrike" cap="none" dirty="0">
              <a:solidFill>
                <a:srgbClr val="53A946"/>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900"/>
              <a:buFont typeface="Arial"/>
              <a:buNone/>
            </a:pPr>
            <a:endParaRPr lang="en-US" sz="1800" b="1" u="none" strike="noStrike" cap="none" dirty="0">
              <a:solidFill>
                <a:srgbClr val="16478E"/>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900"/>
              <a:buFont typeface="Arial"/>
              <a:buNone/>
            </a:pPr>
            <a:r>
              <a:rPr lang="en-US" sz="1800" b="1" u="none" strike="noStrike" cap="none" dirty="0">
                <a:solidFill>
                  <a:srgbClr val="00B0F0"/>
                </a:solidFill>
                <a:latin typeface="Arial"/>
                <a:ea typeface="Arial"/>
                <a:cs typeface="Arial"/>
                <a:sym typeface="Arial"/>
              </a:rPr>
              <a:t>SOCIAL MEDIA</a:t>
            </a:r>
          </a:p>
          <a:p>
            <a:pPr marL="0" marR="0" lvl="0" indent="0" algn="r" rtl="0">
              <a:lnSpc>
                <a:spcPct val="100000"/>
              </a:lnSpc>
              <a:spcBef>
                <a:spcPts val="0"/>
              </a:spcBef>
              <a:spcAft>
                <a:spcPts val="0"/>
              </a:spcAft>
              <a:buClr>
                <a:srgbClr val="000000"/>
              </a:buClr>
              <a:buSzPts val="2900"/>
              <a:buFont typeface="Arial"/>
              <a:buNone/>
            </a:pPr>
            <a:r>
              <a:rPr lang="en-US" sz="1800" b="1" u="none" strike="noStrike" cap="none" dirty="0">
                <a:solidFill>
                  <a:srgbClr val="16478E"/>
                </a:solidFill>
                <a:latin typeface="Arial"/>
                <a:ea typeface="Arial"/>
                <a:cs typeface="Arial"/>
                <a:sym typeface="Arial"/>
              </a:rPr>
              <a:t>Facebook / Instagram: </a:t>
            </a:r>
            <a:r>
              <a:rPr lang="en-US" sz="1800" b="1" u="none" strike="noStrike" cap="none" dirty="0">
                <a:solidFill>
                  <a:srgbClr val="53A946"/>
                </a:solidFill>
                <a:latin typeface="Arial"/>
                <a:ea typeface="Arial"/>
                <a:cs typeface="Arial"/>
                <a:sym typeface="Arial"/>
              </a:rPr>
              <a:t>@</a:t>
            </a:r>
            <a:r>
              <a:rPr lang="en-US" sz="1800" b="1" u="none" strike="noStrike" cap="none" dirty="0" err="1">
                <a:solidFill>
                  <a:srgbClr val="53A946"/>
                </a:solidFill>
                <a:latin typeface="Arial"/>
                <a:ea typeface="Arial"/>
                <a:cs typeface="Arial"/>
                <a:sym typeface="Arial"/>
              </a:rPr>
              <a:t>us_pollyanna</a:t>
            </a:r>
            <a:r>
              <a:rPr lang="en-US" sz="1800" b="1" u="none" strike="noStrike" cap="none" dirty="0">
                <a:solidFill>
                  <a:srgbClr val="53A946"/>
                </a:solidFill>
                <a:latin typeface="Arial"/>
                <a:ea typeface="Arial"/>
                <a:cs typeface="Arial"/>
                <a:sym typeface="Arial"/>
              </a:rPr>
              <a:t> </a:t>
            </a:r>
            <a:endParaRPr lang="en-US" sz="1800" b="1" u="none" strike="noStrike" cap="none" dirty="0">
              <a:solidFill>
                <a:srgbClr val="16478E"/>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900"/>
              <a:buFont typeface="Arial"/>
              <a:buNone/>
            </a:pPr>
            <a:r>
              <a:rPr lang="en-US" sz="1800" b="1" u="none" strike="noStrike" cap="none" dirty="0">
                <a:solidFill>
                  <a:srgbClr val="16478E"/>
                </a:solidFill>
                <a:latin typeface="Arial"/>
                <a:ea typeface="Arial"/>
                <a:cs typeface="Arial"/>
                <a:sym typeface="Arial"/>
              </a:rPr>
              <a:t>LinkedIn: </a:t>
            </a:r>
            <a:r>
              <a:rPr lang="en-US" sz="1800" b="1" dirty="0">
                <a:solidFill>
                  <a:srgbClr val="53A946"/>
                </a:solidFill>
              </a:rPr>
              <a:t>Po</a:t>
            </a:r>
            <a:r>
              <a:rPr lang="en-US" sz="1800" b="1" u="none" strike="noStrike" cap="none" dirty="0">
                <a:solidFill>
                  <a:srgbClr val="53A946"/>
                </a:solidFill>
                <a:latin typeface="Arial"/>
                <a:ea typeface="Arial"/>
                <a:cs typeface="Arial"/>
                <a:sym typeface="Arial"/>
              </a:rPr>
              <a:t>llyanna-us</a:t>
            </a:r>
          </a:p>
          <a:p>
            <a:pPr marL="0" marR="0" lvl="0" indent="0" algn="ctr" rtl="0">
              <a:lnSpc>
                <a:spcPct val="100000"/>
              </a:lnSpc>
              <a:spcBef>
                <a:spcPts val="0"/>
              </a:spcBef>
              <a:spcAft>
                <a:spcPts val="0"/>
              </a:spcAft>
              <a:buClr>
                <a:srgbClr val="000000"/>
              </a:buClr>
              <a:buSzPts val="2900"/>
              <a:buFont typeface="Arial"/>
              <a:buNone/>
            </a:pPr>
            <a:endParaRPr lang="en-US" b="1" u="none" strike="noStrike" cap="none" dirty="0">
              <a:solidFill>
                <a:srgbClr val="16478E"/>
              </a:solidFill>
              <a:latin typeface="Arial"/>
              <a:ea typeface="Arial"/>
              <a:cs typeface="Arial"/>
              <a:sym typeface="Arial"/>
            </a:endParaRPr>
          </a:p>
          <a:p>
            <a:pPr marL="0" marR="0" lvl="0" indent="0" rtl="0">
              <a:lnSpc>
                <a:spcPct val="115000"/>
              </a:lnSpc>
              <a:spcBef>
                <a:spcPts val="0"/>
              </a:spcBef>
              <a:spcAft>
                <a:spcPts val="0"/>
              </a:spcAft>
              <a:buClr>
                <a:srgbClr val="000000"/>
              </a:buClr>
              <a:buSzPts val="2400"/>
              <a:buFont typeface="Arial"/>
              <a:buNone/>
            </a:pPr>
            <a:endParaRPr b="1" u="none" strike="noStrike" cap="none" dirty="0">
              <a:solidFill>
                <a:srgbClr val="53A946"/>
              </a:solidFill>
              <a:latin typeface="Arial Black" panose="020B0604020202020204" pitchFamily="34" charset="0"/>
              <a:cs typeface="Arial Black" panose="020B0604020202020204" pitchFamily="34" charset="0"/>
              <a:sym typeface="Arial"/>
            </a:endParaRPr>
          </a:p>
          <a:p>
            <a:pPr marL="571500" marR="0" lvl="1" rtl="0">
              <a:lnSpc>
                <a:spcPct val="115000"/>
              </a:lnSpc>
              <a:spcBef>
                <a:spcPts val="0"/>
              </a:spcBef>
              <a:spcAft>
                <a:spcPts val="0"/>
              </a:spcAft>
              <a:buClr>
                <a:srgbClr val="223D97"/>
              </a:buClr>
              <a:buSzPct val="120000"/>
            </a:pPr>
            <a:endParaRPr lang="en-US"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b="1" i="0" u="none" strike="noStrike" cap="none" dirty="0">
                <a:solidFill>
                  <a:srgbClr val="16478E"/>
                </a:solidFill>
                <a:latin typeface="Arial"/>
                <a:ea typeface="Arial"/>
                <a:cs typeface="Arial"/>
                <a:sym typeface="Arial"/>
              </a:rPr>
            </a:br>
            <a:br>
              <a:rPr lang="en-US" b="1" i="0" u="none" strike="noStrike" cap="none" dirty="0">
                <a:solidFill>
                  <a:srgbClr val="16478E"/>
                </a:solidFill>
                <a:latin typeface="Arial"/>
                <a:ea typeface="Arial"/>
                <a:cs typeface="Arial"/>
                <a:sym typeface="Arial"/>
              </a:rPr>
            </a:br>
            <a:br>
              <a:rPr lang="en-US" b="1" i="0" u="none" strike="noStrike" cap="none" dirty="0">
                <a:solidFill>
                  <a:srgbClr val="16478E"/>
                </a:solidFill>
                <a:latin typeface="Arial"/>
                <a:ea typeface="Arial"/>
                <a:cs typeface="Arial"/>
                <a:sym typeface="Arial"/>
              </a:rPr>
            </a:br>
            <a:endParaRPr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b="1" i="0" u="none" strike="noStrike" cap="none" dirty="0">
              <a:solidFill>
                <a:srgbClr val="16478E"/>
              </a:solidFill>
              <a:latin typeface="Arial"/>
              <a:ea typeface="Arial"/>
              <a:cs typeface="Arial"/>
              <a:sym typeface="Arial"/>
            </a:endParaRPr>
          </a:p>
        </p:txBody>
      </p:sp>
    </p:spTree>
    <p:extLst>
      <p:ext uri="{BB962C8B-B14F-4D97-AF65-F5344CB8AC3E}">
        <p14:creationId xmlns:p14="http://schemas.microsoft.com/office/powerpoint/2010/main" val="377717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a:extLst>
            <a:ext uri="{FF2B5EF4-FFF2-40B4-BE49-F238E27FC236}">
              <a16:creationId xmlns:a16="http://schemas.microsoft.com/office/drawing/2014/main" id="{4FB9952B-B546-CB69-4669-1F44525A7D63}"/>
            </a:ext>
          </a:extLst>
        </p:cNvPr>
        <p:cNvGrpSpPr/>
        <p:nvPr/>
      </p:nvGrpSpPr>
      <p:grpSpPr>
        <a:xfrm>
          <a:off x="0" y="0"/>
          <a:ext cx="0" cy="0"/>
          <a:chOff x="0" y="0"/>
          <a:chExt cx="0" cy="0"/>
        </a:xfrm>
      </p:grpSpPr>
      <p:pic>
        <p:nvPicPr>
          <p:cNvPr id="3" name="Picture 2" descr="A blue and green rectangle with white text&#10;&#10;Description automatically generated">
            <a:extLst>
              <a:ext uri="{FF2B5EF4-FFF2-40B4-BE49-F238E27FC236}">
                <a16:creationId xmlns:a16="http://schemas.microsoft.com/office/drawing/2014/main" id="{9DBB3C66-ED05-F9AD-1060-C0703E4F643E}"/>
              </a:ext>
            </a:extLst>
          </p:cNvPr>
          <p:cNvPicPr>
            <a:picLocks noChangeAspect="1"/>
          </p:cNvPicPr>
          <p:nvPr/>
        </p:nvPicPr>
        <p:blipFill>
          <a:blip r:embed="rId3"/>
          <a:stretch>
            <a:fillRect/>
          </a:stretch>
        </p:blipFill>
        <p:spPr>
          <a:xfrm>
            <a:off x="0" y="0"/>
            <a:ext cx="9144000" cy="5143500"/>
          </a:xfrm>
          <a:prstGeom prst="rect">
            <a:avLst/>
          </a:prstGeom>
        </p:spPr>
      </p:pic>
      <p:sp>
        <p:nvSpPr>
          <p:cNvPr id="59" name="Google Shape;59;g26e086f46ac_0_0">
            <a:extLst>
              <a:ext uri="{FF2B5EF4-FFF2-40B4-BE49-F238E27FC236}">
                <a16:creationId xmlns:a16="http://schemas.microsoft.com/office/drawing/2014/main" id="{32F2991C-62E1-5812-27C8-37C77A8B2AC1}"/>
              </a:ext>
            </a:extLst>
          </p:cNvPr>
          <p:cNvSpPr txBox="1"/>
          <p:nvPr/>
        </p:nvSpPr>
        <p:spPr>
          <a:xfrm>
            <a:off x="1423282" y="386275"/>
            <a:ext cx="7203817" cy="3778800"/>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sz="3600" b="1" u="none" strike="noStrike" cap="none" dirty="0">
                <a:solidFill>
                  <a:srgbClr val="53A946"/>
                </a:solidFill>
                <a:latin typeface="Arial Black" panose="020B0604020202020204" pitchFamily="34" charset="0"/>
                <a:cs typeface="Arial Black" panose="020B0604020202020204" pitchFamily="34" charset="0"/>
                <a:sym typeface="Arial"/>
              </a:rPr>
              <a:t> </a:t>
            </a:r>
            <a:endParaRPr sz="3600" b="1" u="none" strike="noStrike" cap="none" dirty="0">
              <a:solidFill>
                <a:srgbClr val="53A946"/>
              </a:solidFill>
              <a:latin typeface="Arial Black" panose="020B0604020202020204" pitchFamily="34" charset="0"/>
              <a:cs typeface="Arial Black" panose="020B0604020202020204" pitchFamily="34" charset="0"/>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b="0" i="0" u="none" strike="noStrike" cap="none" dirty="0">
                <a:solidFill>
                  <a:srgbClr val="223D97"/>
                </a:solidFill>
                <a:latin typeface="Arial"/>
                <a:ea typeface="Arial"/>
                <a:cs typeface="Arial"/>
                <a:sym typeface="Arial"/>
              </a:rPr>
              <a:t>Lesson objective </a:t>
            </a: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b="0" i="0" u="none" strike="noStrike" cap="none" dirty="0">
                <a:solidFill>
                  <a:srgbClr val="223D97"/>
                </a:solidFill>
                <a:latin typeface="Arial"/>
                <a:ea typeface="Arial"/>
                <a:cs typeface="Arial"/>
                <a:sym typeface="Arial"/>
              </a:rPr>
              <a:t>Discussion Agreements</a:t>
            </a: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b="0" i="0" u="none" strike="noStrike" cap="none" dirty="0">
                <a:solidFill>
                  <a:srgbClr val="223D97"/>
                </a:solidFill>
                <a:latin typeface="Arial"/>
                <a:ea typeface="Arial"/>
                <a:cs typeface="Arial"/>
                <a:sym typeface="Arial"/>
              </a:rPr>
              <a:t>Discussion: What is the difference between race, ethnicity, and culture?</a:t>
            </a: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b="0" i="0" u="none" strike="noStrike" cap="none" dirty="0">
                <a:solidFill>
                  <a:srgbClr val="223D97"/>
                </a:solidFill>
                <a:latin typeface="Arial"/>
                <a:ea typeface="Arial"/>
                <a:cs typeface="Arial"/>
                <a:sym typeface="Arial"/>
              </a:rPr>
              <a:t>Activity #1: Social Identity Profile</a:t>
            </a: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b="0" i="0" u="none" strike="noStrike" cap="none" dirty="0">
                <a:solidFill>
                  <a:srgbClr val="223D97"/>
                </a:solidFill>
                <a:latin typeface="Arial"/>
                <a:ea typeface="Arial"/>
                <a:cs typeface="Arial"/>
                <a:sym typeface="Arial"/>
              </a:rPr>
              <a:t>Activity #2: Scenarios </a:t>
            </a: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b="0" i="0" u="none" strike="noStrike" cap="none" dirty="0">
                <a:solidFill>
                  <a:srgbClr val="223D97"/>
                </a:solidFill>
                <a:latin typeface="Arial"/>
                <a:ea typeface="Arial"/>
                <a:cs typeface="Arial"/>
                <a:sym typeface="Arial"/>
              </a:rPr>
              <a:t>Closing</a:t>
            </a: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sp>
        <p:nvSpPr>
          <p:cNvPr id="2" name="Google Shape;59;g26e086f46ac_0_0">
            <a:extLst>
              <a:ext uri="{FF2B5EF4-FFF2-40B4-BE49-F238E27FC236}">
                <a16:creationId xmlns:a16="http://schemas.microsoft.com/office/drawing/2014/main" id="{DBD3BCB5-2395-8C6E-4D46-FD391DB15B96}"/>
              </a:ext>
            </a:extLst>
          </p:cNvPr>
          <p:cNvSpPr txBox="1"/>
          <p:nvPr/>
        </p:nvSpPr>
        <p:spPr>
          <a:xfrm>
            <a:off x="361784" y="235200"/>
            <a:ext cx="3097033" cy="734859"/>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sz="3600" b="1" dirty="0">
                <a:solidFill>
                  <a:srgbClr val="53A946"/>
                </a:solidFill>
                <a:latin typeface="Arial Black" panose="020B0604020202020204" pitchFamily="34" charset="0"/>
                <a:cs typeface="Arial Black" panose="020B0604020202020204" pitchFamily="34" charset="0"/>
              </a:rPr>
              <a:t>Agenda</a:t>
            </a:r>
            <a:endParaRPr sz="3600" b="1" u="none" strike="noStrike" cap="none" dirty="0">
              <a:solidFill>
                <a:srgbClr val="53A946"/>
              </a:solidFill>
              <a:latin typeface="Arial Black" panose="020B0604020202020204" pitchFamily="34" charset="0"/>
              <a:cs typeface="Arial Black" panose="020B0604020202020204" pitchFamily="34" charset="0"/>
              <a:sym typeface="Arial"/>
            </a:endParaRPr>
          </a:p>
          <a:p>
            <a:pPr marL="571500" marR="0" lvl="1" rtl="0">
              <a:lnSpc>
                <a:spcPct val="115000"/>
              </a:lnSpc>
              <a:spcBef>
                <a:spcPts val="0"/>
              </a:spcBef>
              <a:spcAft>
                <a:spcPts val="0"/>
              </a:spcAft>
              <a:buClr>
                <a:srgbClr val="223D97"/>
              </a:buClr>
              <a:buSzPct val="120000"/>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spTree>
    <p:extLst>
      <p:ext uri="{BB962C8B-B14F-4D97-AF65-F5344CB8AC3E}">
        <p14:creationId xmlns:p14="http://schemas.microsoft.com/office/powerpoint/2010/main" val="114760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9"/>
          <p:cNvPicPr preferRelativeResize="0"/>
          <p:nvPr/>
        </p:nvPicPr>
        <p:blipFill>
          <a:blip r:embed="rId3"/>
          <a:srcRect/>
          <a:stretch/>
        </p:blipFill>
        <p:spPr>
          <a:xfrm>
            <a:off x="0" y="0"/>
            <a:ext cx="9144000" cy="5143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a:extLst>
            <a:ext uri="{FF2B5EF4-FFF2-40B4-BE49-F238E27FC236}">
              <a16:creationId xmlns:a16="http://schemas.microsoft.com/office/drawing/2014/main" id="{BFD3A273-01DE-6488-5ACF-9303DB565737}"/>
            </a:ext>
          </a:extLst>
        </p:cNvPr>
        <p:cNvGrpSpPr/>
        <p:nvPr/>
      </p:nvGrpSpPr>
      <p:grpSpPr>
        <a:xfrm>
          <a:off x="0" y="0"/>
          <a:ext cx="0" cy="0"/>
          <a:chOff x="0" y="0"/>
          <a:chExt cx="0" cy="0"/>
        </a:xfrm>
      </p:grpSpPr>
      <p:pic>
        <p:nvPicPr>
          <p:cNvPr id="3" name="Picture 2" descr="A blue and green rectangle with white text&#10;&#10;Description automatically generated">
            <a:extLst>
              <a:ext uri="{FF2B5EF4-FFF2-40B4-BE49-F238E27FC236}">
                <a16:creationId xmlns:a16="http://schemas.microsoft.com/office/drawing/2014/main" id="{C0F664C3-D6DD-F122-07C1-0EB22AF2B630}"/>
              </a:ext>
            </a:extLst>
          </p:cNvPr>
          <p:cNvPicPr>
            <a:picLocks noChangeAspect="1"/>
          </p:cNvPicPr>
          <p:nvPr/>
        </p:nvPicPr>
        <p:blipFill>
          <a:blip r:embed="rId3"/>
          <a:stretch>
            <a:fillRect/>
          </a:stretch>
        </p:blipFill>
        <p:spPr>
          <a:xfrm>
            <a:off x="0" y="0"/>
            <a:ext cx="9144000" cy="5143500"/>
          </a:xfrm>
          <a:prstGeom prst="rect">
            <a:avLst/>
          </a:prstGeom>
        </p:spPr>
      </p:pic>
      <p:sp>
        <p:nvSpPr>
          <p:cNvPr id="59" name="Google Shape;59;g26e086f46ac_0_0">
            <a:extLst>
              <a:ext uri="{FF2B5EF4-FFF2-40B4-BE49-F238E27FC236}">
                <a16:creationId xmlns:a16="http://schemas.microsoft.com/office/drawing/2014/main" id="{FEB982E7-C7AF-37AA-D840-9969310C64EA}"/>
              </a:ext>
            </a:extLst>
          </p:cNvPr>
          <p:cNvSpPr txBox="1"/>
          <p:nvPr/>
        </p:nvSpPr>
        <p:spPr>
          <a:xfrm>
            <a:off x="1423282" y="723569"/>
            <a:ext cx="7203817" cy="3441505"/>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sz="1600" b="1" u="none" strike="noStrike" cap="none" dirty="0">
                <a:solidFill>
                  <a:srgbClr val="53A946"/>
                </a:solidFill>
                <a:latin typeface="Arial Black" panose="020B0604020202020204" pitchFamily="34" charset="0"/>
                <a:cs typeface="Arial Black" panose="020B0604020202020204" pitchFamily="34" charset="0"/>
                <a:sym typeface="Arial"/>
              </a:rPr>
              <a:t> </a:t>
            </a:r>
            <a:endParaRPr sz="1600" b="1" u="none" strike="noStrike" cap="none" dirty="0">
              <a:solidFill>
                <a:srgbClr val="53A946"/>
              </a:solidFill>
              <a:latin typeface="Arial Black" panose="020B0604020202020204" pitchFamily="34" charset="0"/>
              <a:cs typeface="Arial Black" panose="020B0604020202020204" pitchFamily="34" charset="0"/>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600" b="0" i="0" u="none" strike="noStrike" cap="none" dirty="0">
                <a:solidFill>
                  <a:srgbClr val="223D97"/>
                </a:solidFill>
                <a:latin typeface="Arial"/>
                <a:ea typeface="Arial"/>
                <a:cs typeface="Arial"/>
                <a:sym typeface="Arial"/>
              </a:rPr>
              <a:t>Race, ethnicity, and culture are key components that make up identity and help us understand how ourselves and others experience the world. However, it can be confusing to understand where these things intersect, how they are different, and how to define them for ourselves and talk about them with others.</a:t>
            </a: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6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600" b="0" i="0" u="none" strike="noStrike" cap="none">
                <a:solidFill>
                  <a:srgbClr val="223D97"/>
                </a:solidFill>
                <a:latin typeface="Arial"/>
                <a:ea typeface="Arial"/>
                <a:cs typeface="Arial"/>
                <a:sym typeface="Arial"/>
              </a:rPr>
              <a:t>In </a:t>
            </a:r>
            <a:r>
              <a:rPr lang="en-US" sz="1600" b="0" i="0" u="none" strike="noStrike" cap="none" dirty="0">
                <a:solidFill>
                  <a:srgbClr val="223D97"/>
                </a:solidFill>
                <a:latin typeface="Arial"/>
                <a:ea typeface="Arial"/>
                <a:cs typeface="Arial"/>
                <a:sym typeface="Arial"/>
              </a:rPr>
              <a:t>this lesson we will define race, ethnicity, and culture and explore strategies for identifying these things for ourselves as well as strategies for how to engage others in conversations around identity. </a:t>
            </a: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6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6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600"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16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6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600" b="1" i="0" u="none" strike="noStrike" cap="none" dirty="0">
                <a:solidFill>
                  <a:srgbClr val="16478E"/>
                </a:solidFill>
                <a:latin typeface="Arial"/>
                <a:ea typeface="Arial"/>
                <a:cs typeface="Arial"/>
                <a:sym typeface="Arial"/>
              </a:rPr>
            </a:br>
            <a:br>
              <a:rPr lang="en-US" sz="1600" b="1" i="0" u="none" strike="noStrike" cap="none" dirty="0">
                <a:solidFill>
                  <a:srgbClr val="16478E"/>
                </a:solidFill>
                <a:latin typeface="Arial"/>
                <a:ea typeface="Arial"/>
                <a:cs typeface="Arial"/>
                <a:sym typeface="Arial"/>
              </a:rPr>
            </a:br>
            <a:br>
              <a:rPr lang="en-US" sz="1600" b="1" i="0" u="none" strike="noStrike" cap="none" dirty="0">
                <a:solidFill>
                  <a:srgbClr val="16478E"/>
                </a:solidFill>
                <a:latin typeface="Arial"/>
                <a:ea typeface="Arial"/>
                <a:cs typeface="Arial"/>
                <a:sym typeface="Arial"/>
              </a:rPr>
            </a:br>
            <a:endParaRPr sz="16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6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600" b="1" i="0" u="none" strike="noStrike" cap="none" dirty="0">
              <a:solidFill>
                <a:srgbClr val="16478E"/>
              </a:solidFill>
              <a:latin typeface="Arial"/>
              <a:ea typeface="Arial"/>
              <a:cs typeface="Arial"/>
              <a:sym typeface="Arial"/>
            </a:endParaRPr>
          </a:p>
        </p:txBody>
      </p:sp>
      <p:sp>
        <p:nvSpPr>
          <p:cNvPr id="2" name="Google Shape;59;g26e086f46ac_0_0">
            <a:extLst>
              <a:ext uri="{FF2B5EF4-FFF2-40B4-BE49-F238E27FC236}">
                <a16:creationId xmlns:a16="http://schemas.microsoft.com/office/drawing/2014/main" id="{0109F2DF-98E0-6987-F2E5-A90833C76DE8}"/>
              </a:ext>
            </a:extLst>
          </p:cNvPr>
          <p:cNvSpPr txBox="1"/>
          <p:nvPr/>
        </p:nvSpPr>
        <p:spPr>
          <a:xfrm>
            <a:off x="361784" y="235200"/>
            <a:ext cx="3097033" cy="734859"/>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sz="3600" b="1" dirty="0">
                <a:solidFill>
                  <a:srgbClr val="53A946"/>
                </a:solidFill>
                <a:latin typeface="Arial Black" panose="020B0604020202020204" pitchFamily="34" charset="0"/>
                <a:cs typeface="Arial Black" panose="020B0604020202020204" pitchFamily="34" charset="0"/>
              </a:rPr>
              <a:t>Objectives</a:t>
            </a:r>
            <a:endParaRPr sz="3600" b="1" u="none" strike="noStrike" cap="none" dirty="0">
              <a:solidFill>
                <a:srgbClr val="53A946"/>
              </a:solidFill>
              <a:latin typeface="Arial Black" panose="020B0604020202020204" pitchFamily="34" charset="0"/>
              <a:cs typeface="Arial Black" panose="020B0604020202020204" pitchFamily="34" charset="0"/>
              <a:sym typeface="Arial"/>
            </a:endParaRPr>
          </a:p>
          <a:p>
            <a:pPr marL="571500" marR="0" lvl="1" rtl="0">
              <a:lnSpc>
                <a:spcPct val="115000"/>
              </a:lnSpc>
              <a:spcBef>
                <a:spcPts val="0"/>
              </a:spcBef>
              <a:spcAft>
                <a:spcPts val="0"/>
              </a:spcAft>
              <a:buClr>
                <a:srgbClr val="223D97"/>
              </a:buClr>
              <a:buSzPct val="120000"/>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spTree>
    <p:extLst>
      <p:ext uri="{BB962C8B-B14F-4D97-AF65-F5344CB8AC3E}">
        <p14:creationId xmlns:p14="http://schemas.microsoft.com/office/powerpoint/2010/main" val="31974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a:extLst>
            <a:ext uri="{FF2B5EF4-FFF2-40B4-BE49-F238E27FC236}">
              <a16:creationId xmlns:a16="http://schemas.microsoft.com/office/drawing/2014/main" id="{C7CDF445-CAEF-1E9D-A6DF-07AF846F735E}"/>
            </a:ext>
          </a:extLst>
        </p:cNvPr>
        <p:cNvGrpSpPr/>
        <p:nvPr/>
      </p:nvGrpSpPr>
      <p:grpSpPr>
        <a:xfrm>
          <a:off x="0" y="0"/>
          <a:ext cx="0" cy="0"/>
          <a:chOff x="0" y="0"/>
          <a:chExt cx="0" cy="0"/>
        </a:xfrm>
      </p:grpSpPr>
      <p:pic>
        <p:nvPicPr>
          <p:cNvPr id="3" name="Picture 2" descr="A blue and green rectangle with white text&#10;&#10;Description automatically generated">
            <a:extLst>
              <a:ext uri="{FF2B5EF4-FFF2-40B4-BE49-F238E27FC236}">
                <a16:creationId xmlns:a16="http://schemas.microsoft.com/office/drawing/2014/main" id="{C3A5AF0C-1BAD-E600-3820-924C6B028493}"/>
              </a:ext>
            </a:extLst>
          </p:cNvPr>
          <p:cNvPicPr>
            <a:picLocks noChangeAspect="1"/>
          </p:cNvPicPr>
          <p:nvPr/>
        </p:nvPicPr>
        <p:blipFill>
          <a:blip r:embed="rId3"/>
          <a:stretch>
            <a:fillRect/>
          </a:stretch>
        </p:blipFill>
        <p:spPr>
          <a:xfrm>
            <a:off x="0" y="0"/>
            <a:ext cx="9144000" cy="5143500"/>
          </a:xfrm>
          <a:prstGeom prst="rect">
            <a:avLst/>
          </a:prstGeom>
        </p:spPr>
      </p:pic>
      <p:sp>
        <p:nvSpPr>
          <p:cNvPr id="59" name="Google Shape;59;g26e086f46ac_0_0">
            <a:extLst>
              <a:ext uri="{FF2B5EF4-FFF2-40B4-BE49-F238E27FC236}">
                <a16:creationId xmlns:a16="http://schemas.microsoft.com/office/drawing/2014/main" id="{7D36C4E9-8D1A-66D3-8F74-02337F0A3C96}"/>
              </a:ext>
            </a:extLst>
          </p:cNvPr>
          <p:cNvSpPr txBox="1"/>
          <p:nvPr/>
        </p:nvSpPr>
        <p:spPr>
          <a:xfrm>
            <a:off x="1423282" y="386275"/>
            <a:ext cx="7203817" cy="3778800"/>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sz="3600" b="1" u="none" strike="noStrike" cap="none" dirty="0">
                <a:solidFill>
                  <a:srgbClr val="53A946"/>
                </a:solidFill>
                <a:latin typeface="Arial Black" panose="020B0604020202020204" pitchFamily="34" charset="0"/>
                <a:cs typeface="Arial Black" panose="020B0604020202020204" pitchFamily="34" charset="0"/>
                <a:sym typeface="Arial"/>
              </a:rPr>
              <a:t> </a:t>
            </a:r>
            <a:endParaRPr sz="3600" b="1" u="none" strike="noStrike" cap="none" dirty="0">
              <a:solidFill>
                <a:srgbClr val="53A946"/>
              </a:solidFill>
              <a:latin typeface="Arial Black" panose="020B0604020202020204" pitchFamily="34" charset="0"/>
              <a:cs typeface="Arial Black" panose="020B0604020202020204" pitchFamily="34" charset="0"/>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b="0" i="0" u="none" strike="noStrike" cap="none" dirty="0">
                <a:solidFill>
                  <a:srgbClr val="223D97"/>
                </a:solidFill>
                <a:latin typeface="Arial"/>
                <a:ea typeface="Arial"/>
                <a:cs typeface="Arial"/>
                <a:sym typeface="Arial"/>
              </a:rPr>
              <a:t>Be fully present.</a:t>
            </a: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b="0" i="0" u="none" strike="noStrike" cap="none" dirty="0">
                <a:solidFill>
                  <a:srgbClr val="223D97"/>
                </a:solidFill>
                <a:latin typeface="Arial"/>
                <a:ea typeface="Arial"/>
                <a:cs typeface="Arial"/>
                <a:sym typeface="Arial"/>
              </a:rPr>
              <a:t>Have an open mind and heart.</a:t>
            </a: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b="0" i="0" u="none" strike="noStrike" cap="none" dirty="0">
                <a:solidFill>
                  <a:srgbClr val="223D97"/>
                </a:solidFill>
                <a:latin typeface="Arial"/>
                <a:ea typeface="Arial"/>
                <a:cs typeface="Arial"/>
                <a:sym typeface="Arial"/>
              </a:rPr>
              <a:t>Speak from the ‘I’ perspective. Talk about your own experiences.</a:t>
            </a: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b="0" i="0" u="none" strike="noStrike" cap="none" dirty="0">
                <a:solidFill>
                  <a:srgbClr val="223D97"/>
                </a:solidFill>
                <a:latin typeface="Arial"/>
                <a:ea typeface="Arial"/>
                <a:cs typeface="Arial"/>
                <a:sym typeface="Arial"/>
              </a:rPr>
              <a:t>The learning leaves but the stories stay.</a:t>
            </a: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b="0" i="0" u="none" strike="noStrike" cap="none" dirty="0">
                <a:solidFill>
                  <a:srgbClr val="223D97"/>
                </a:solidFill>
                <a:latin typeface="Arial"/>
                <a:ea typeface="Arial"/>
                <a:cs typeface="Arial"/>
                <a:sym typeface="Arial"/>
              </a:rPr>
              <a:t>Listen actively and respectfully.</a:t>
            </a: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r>
              <a:rPr lang="en-US" sz="1800" b="0" i="0" u="none" strike="noStrike" cap="none" dirty="0">
                <a:solidFill>
                  <a:srgbClr val="223D97"/>
                </a:solidFill>
                <a:latin typeface="Arial"/>
                <a:ea typeface="Arial"/>
                <a:cs typeface="Arial"/>
                <a:sym typeface="Arial"/>
              </a:rPr>
              <a:t>Question or critique the idea, but not the person.</a:t>
            </a: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sp>
        <p:nvSpPr>
          <p:cNvPr id="2" name="Google Shape;59;g26e086f46ac_0_0">
            <a:extLst>
              <a:ext uri="{FF2B5EF4-FFF2-40B4-BE49-F238E27FC236}">
                <a16:creationId xmlns:a16="http://schemas.microsoft.com/office/drawing/2014/main" id="{6835CF21-697E-2F17-30E3-0709E6F8C922}"/>
              </a:ext>
            </a:extLst>
          </p:cNvPr>
          <p:cNvSpPr txBox="1"/>
          <p:nvPr/>
        </p:nvSpPr>
        <p:spPr>
          <a:xfrm>
            <a:off x="361784" y="235200"/>
            <a:ext cx="7024978" cy="734859"/>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sz="3600" b="1" dirty="0">
                <a:solidFill>
                  <a:srgbClr val="53A946"/>
                </a:solidFill>
                <a:latin typeface="Arial Black" panose="020B0604020202020204" pitchFamily="34" charset="0"/>
                <a:cs typeface="Arial Black" panose="020B0604020202020204" pitchFamily="34" charset="0"/>
              </a:rPr>
              <a:t>Discussion Agreements</a:t>
            </a:r>
            <a:endParaRPr sz="3600" b="1" u="none" strike="noStrike" cap="none" dirty="0">
              <a:solidFill>
                <a:srgbClr val="53A946"/>
              </a:solidFill>
              <a:latin typeface="Arial Black" panose="020B0604020202020204" pitchFamily="34" charset="0"/>
              <a:cs typeface="Arial Black" panose="020B0604020202020204" pitchFamily="34" charset="0"/>
              <a:sym typeface="Arial"/>
            </a:endParaRPr>
          </a:p>
          <a:p>
            <a:pPr marL="571500" marR="0" lvl="1" rtl="0">
              <a:lnSpc>
                <a:spcPct val="115000"/>
              </a:lnSpc>
              <a:spcBef>
                <a:spcPts val="0"/>
              </a:spcBef>
              <a:spcAft>
                <a:spcPts val="0"/>
              </a:spcAft>
              <a:buClr>
                <a:srgbClr val="223D97"/>
              </a:buClr>
              <a:buSzPct val="120000"/>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spTree>
    <p:extLst>
      <p:ext uri="{BB962C8B-B14F-4D97-AF65-F5344CB8AC3E}">
        <p14:creationId xmlns:p14="http://schemas.microsoft.com/office/powerpoint/2010/main" val="179868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
          <a:extLst>
            <a:ext uri="{FF2B5EF4-FFF2-40B4-BE49-F238E27FC236}">
              <a16:creationId xmlns:a16="http://schemas.microsoft.com/office/drawing/2014/main" id="{A8E1C805-9FE8-7B73-B92C-F048050B0B24}"/>
            </a:ext>
          </a:extLst>
        </p:cNvPr>
        <p:cNvGrpSpPr/>
        <p:nvPr/>
      </p:nvGrpSpPr>
      <p:grpSpPr>
        <a:xfrm>
          <a:off x="0" y="0"/>
          <a:ext cx="0" cy="0"/>
          <a:chOff x="0" y="0"/>
          <a:chExt cx="0" cy="0"/>
        </a:xfrm>
      </p:grpSpPr>
      <p:pic>
        <p:nvPicPr>
          <p:cNvPr id="3" name="Picture 2" descr="A blue and green rectangle with white text&#10;&#10;Description automatically generated">
            <a:extLst>
              <a:ext uri="{FF2B5EF4-FFF2-40B4-BE49-F238E27FC236}">
                <a16:creationId xmlns:a16="http://schemas.microsoft.com/office/drawing/2014/main" id="{10A503AF-004A-0B06-4529-99020AF6D7D1}"/>
              </a:ext>
            </a:extLst>
          </p:cNvPr>
          <p:cNvPicPr>
            <a:picLocks noChangeAspect="1"/>
          </p:cNvPicPr>
          <p:nvPr/>
        </p:nvPicPr>
        <p:blipFill>
          <a:blip r:embed="rId3"/>
          <a:stretch>
            <a:fillRect/>
          </a:stretch>
        </p:blipFill>
        <p:spPr>
          <a:xfrm>
            <a:off x="0" y="0"/>
            <a:ext cx="9144000" cy="5143500"/>
          </a:xfrm>
          <a:prstGeom prst="rect">
            <a:avLst/>
          </a:prstGeom>
        </p:spPr>
      </p:pic>
      <p:pic>
        <p:nvPicPr>
          <p:cNvPr id="4" name="Google Shape;79;g99699e08ee_1_16">
            <a:extLst>
              <a:ext uri="{FF2B5EF4-FFF2-40B4-BE49-F238E27FC236}">
                <a16:creationId xmlns:a16="http://schemas.microsoft.com/office/drawing/2014/main" id="{8726AA6C-0EA5-1933-6213-007EC6C5D2AD}"/>
              </a:ext>
            </a:extLst>
          </p:cNvPr>
          <p:cNvPicPr preferRelativeResize="0"/>
          <p:nvPr/>
        </p:nvPicPr>
        <p:blipFill>
          <a:blip r:embed="rId4">
            <a:alphaModFix/>
          </a:blip>
          <a:stretch>
            <a:fillRect/>
          </a:stretch>
        </p:blipFill>
        <p:spPr>
          <a:xfrm>
            <a:off x="4810287" y="1209087"/>
            <a:ext cx="4095425" cy="2725325"/>
          </a:xfrm>
          <a:prstGeom prst="rect">
            <a:avLst/>
          </a:prstGeom>
          <a:noFill/>
          <a:ln>
            <a:noFill/>
          </a:ln>
        </p:spPr>
      </p:pic>
      <p:sp>
        <p:nvSpPr>
          <p:cNvPr id="5" name="Google Shape;80;g99699e08ee_1_16">
            <a:extLst>
              <a:ext uri="{FF2B5EF4-FFF2-40B4-BE49-F238E27FC236}">
                <a16:creationId xmlns:a16="http://schemas.microsoft.com/office/drawing/2014/main" id="{5929DB10-9AEB-052B-9980-77CC0EBD51AA}"/>
              </a:ext>
            </a:extLst>
          </p:cNvPr>
          <p:cNvSpPr/>
          <p:nvPr/>
        </p:nvSpPr>
        <p:spPr>
          <a:xfrm flipH="1">
            <a:off x="790476" y="119270"/>
            <a:ext cx="4405869" cy="2903742"/>
          </a:xfrm>
          <a:prstGeom prst="wedgeEllipseCallout">
            <a:avLst>
              <a:gd name="adj1" fmla="val -50324"/>
              <a:gd name="adj2" fmla="val 43406"/>
            </a:avLst>
          </a:prstGeom>
          <a:solidFill>
            <a:srgbClr val="53A946"/>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solidFill>
                  <a:schemeClr val="bg1"/>
                </a:solidFill>
              </a:rPr>
              <a:t>“Race was never just a matter of how you look, it’s about how people assign meaning to how you look”</a:t>
            </a:r>
            <a:endParaRPr sz="2400" b="1" dirty="0">
              <a:solidFill>
                <a:schemeClr val="bg1"/>
              </a:solidFill>
            </a:endParaRPr>
          </a:p>
        </p:txBody>
      </p:sp>
      <p:sp>
        <p:nvSpPr>
          <p:cNvPr id="6" name="Google Shape;81;g99699e08ee_1_16">
            <a:extLst>
              <a:ext uri="{FF2B5EF4-FFF2-40B4-BE49-F238E27FC236}">
                <a16:creationId xmlns:a16="http://schemas.microsoft.com/office/drawing/2014/main" id="{C40A4EF2-8218-89DE-4FEF-E11F20BF12B2}"/>
              </a:ext>
            </a:extLst>
          </p:cNvPr>
          <p:cNvSpPr txBox="1"/>
          <p:nvPr/>
        </p:nvSpPr>
        <p:spPr>
          <a:xfrm>
            <a:off x="1414821" y="3142282"/>
            <a:ext cx="3284400" cy="911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800" b="1" dirty="0">
                <a:solidFill>
                  <a:srgbClr val="223D97"/>
                </a:solidFill>
              </a:rPr>
              <a:t>Quote by Historian </a:t>
            </a:r>
          </a:p>
          <a:p>
            <a:pPr marL="0" lvl="0" indent="0" algn="r" rtl="0">
              <a:spcBef>
                <a:spcPts val="0"/>
              </a:spcBef>
              <a:spcAft>
                <a:spcPts val="0"/>
              </a:spcAft>
              <a:buNone/>
            </a:pPr>
            <a:r>
              <a:rPr lang="en-US" sz="1800" b="1" dirty="0">
                <a:solidFill>
                  <a:srgbClr val="223D97"/>
                </a:solidFill>
              </a:rPr>
              <a:t>Robin D.G. Kelley</a:t>
            </a:r>
            <a:endParaRPr sz="1800" b="1" dirty="0">
              <a:solidFill>
                <a:srgbClr val="223D97"/>
              </a:solidFill>
            </a:endParaRPr>
          </a:p>
        </p:txBody>
      </p:sp>
    </p:spTree>
    <p:extLst>
      <p:ext uri="{BB962C8B-B14F-4D97-AF65-F5344CB8AC3E}">
        <p14:creationId xmlns:p14="http://schemas.microsoft.com/office/powerpoint/2010/main" val="148928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
          <a:extLst>
            <a:ext uri="{FF2B5EF4-FFF2-40B4-BE49-F238E27FC236}">
              <a16:creationId xmlns:a16="http://schemas.microsoft.com/office/drawing/2014/main" id="{26A4CBB4-08D2-497B-026A-571A6A5BD334}"/>
            </a:ext>
          </a:extLst>
        </p:cNvPr>
        <p:cNvGrpSpPr/>
        <p:nvPr/>
      </p:nvGrpSpPr>
      <p:grpSpPr>
        <a:xfrm>
          <a:off x="0" y="0"/>
          <a:ext cx="0" cy="0"/>
          <a:chOff x="0" y="0"/>
          <a:chExt cx="0" cy="0"/>
        </a:xfrm>
      </p:grpSpPr>
      <p:pic>
        <p:nvPicPr>
          <p:cNvPr id="3" name="Picture 2" descr="A blue and green rectangle with white text&#10;&#10;Description automatically generated">
            <a:extLst>
              <a:ext uri="{FF2B5EF4-FFF2-40B4-BE49-F238E27FC236}">
                <a16:creationId xmlns:a16="http://schemas.microsoft.com/office/drawing/2014/main" id="{EFCE02F0-6A17-08F0-00C9-5DF5739DC20B}"/>
              </a:ext>
            </a:extLst>
          </p:cNvPr>
          <p:cNvPicPr>
            <a:picLocks noChangeAspect="1"/>
          </p:cNvPicPr>
          <p:nvPr/>
        </p:nvPicPr>
        <p:blipFill>
          <a:blip r:embed="rId3"/>
          <a:stretch>
            <a:fillRect/>
          </a:stretch>
        </p:blipFill>
        <p:spPr>
          <a:xfrm>
            <a:off x="0" y="0"/>
            <a:ext cx="9144000" cy="5143500"/>
          </a:xfrm>
          <a:prstGeom prst="rect">
            <a:avLst/>
          </a:prstGeom>
        </p:spPr>
      </p:pic>
      <p:sp>
        <p:nvSpPr>
          <p:cNvPr id="4" name="Google Shape;59;g26e086f46ac_0_0">
            <a:extLst>
              <a:ext uri="{FF2B5EF4-FFF2-40B4-BE49-F238E27FC236}">
                <a16:creationId xmlns:a16="http://schemas.microsoft.com/office/drawing/2014/main" id="{080F6A80-C7E4-F95C-341A-6C36421C858E}"/>
              </a:ext>
            </a:extLst>
          </p:cNvPr>
          <p:cNvSpPr txBox="1"/>
          <p:nvPr/>
        </p:nvSpPr>
        <p:spPr>
          <a:xfrm>
            <a:off x="361784" y="235200"/>
            <a:ext cx="7203817" cy="734859"/>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sz="3600" b="1" dirty="0">
                <a:solidFill>
                  <a:srgbClr val="53A946"/>
                </a:solidFill>
                <a:latin typeface="Arial Black" panose="020B0604020202020204" pitchFamily="34" charset="0"/>
                <a:cs typeface="Arial Black" panose="020B0604020202020204" pitchFamily="34" charset="0"/>
              </a:rPr>
              <a:t>Race is…</a:t>
            </a:r>
            <a:endParaRPr sz="3600" b="1" u="none" strike="noStrike" cap="none" dirty="0">
              <a:solidFill>
                <a:srgbClr val="53A946"/>
              </a:solidFill>
              <a:latin typeface="Arial Black" panose="020B0604020202020204" pitchFamily="34" charset="0"/>
              <a:cs typeface="Arial Black" panose="020B0604020202020204" pitchFamily="34" charset="0"/>
              <a:sym typeface="Arial"/>
            </a:endParaRPr>
          </a:p>
          <a:p>
            <a:pPr marL="571500" marR="0" lvl="1" rtl="0">
              <a:lnSpc>
                <a:spcPct val="115000"/>
              </a:lnSpc>
              <a:spcBef>
                <a:spcPts val="0"/>
              </a:spcBef>
              <a:spcAft>
                <a:spcPts val="0"/>
              </a:spcAft>
              <a:buClr>
                <a:srgbClr val="223D97"/>
              </a:buClr>
              <a:buSzPct val="120000"/>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sp>
        <p:nvSpPr>
          <p:cNvPr id="6" name="TextBox 5">
            <a:extLst>
              <a:ext uri="{FF2B5EF4-FFF2-40B4-BE49-F238E27FC236}">
                <a16:creationId xmlns:a16="http://schemas.microsoft.com/office/drawing/2014/main" id="{9D7377FD-8E6D-F60B-2326-A45C852A94AE}"/>
              </a:ext>
            </a:extLst>
          </p:cNvPr>
          <p:cNvSpPr txBox="1"/>
          <p:nvPr/>
        </p:nvSpPr>
        <p:spPr>
          <a:xfrm>
            <a:off x="1518698" y="1125003"/>
            <a:ext cx="6973294" cy="3424464"/>
          </a:xfrm>
          <a:prstGeom prst="rect">
            <a:avLst/>
          </a:prstGeom>
          <a:noFill/>
        </p:spPr>
        <p:txBody>
          <a:bodyPr wrap="square">
            <a:spAutoFit/>
          </a:bodyPr>
          <a:lstStyle/>
          <a:p>
            <a:pPr marL="285750" lvl="0" indent="-285750" rtl="0">
              <a:lnSpc>
                <a:spcPct val="115000"/>
              </a:lnSpc>
              <a:spcBef>
                <a:spcPts val="1500"/>
              </a:spcBef>
              <a:spcAft>
                <a:spcPts val="0"/>
              </a:spcAft>
              <a:buClr>
                <a:srgbClr val="223D97"/>
              </a:buClr>
              <a:buSzPct val="120000"/>
              <a:buFont typeface="Arial" panose="020B0604020202020204" pitchFamily="34" charset="0"/>
              <a:buChar char="•"/>
            </a:pPr>
            <a:r>
              <a:rPr lang="en-US" sz="1600" dirty="0">
                <a:solidFill>
                  <a:srgbClr val="223D97"/>
                </a:solidFill>
                <a:latin typeface="Arial" panose="020B0604020202020204" pitchFamily="34" charset="0"/>
                <a:ea typeface="Roboto"/>
                <a:cs typeface="Arial" panose="020B0604020202020204" pitchFamily="34" charset="0"/>
                <a:sym typeface="Roboto"/>
              </a:rPr>
              <a:t>Refers to groupings of people who share physical characteristics and a common origin or ancestry. </a:t>
            </a:r>
          </a:p>
          <a:p>
            <a:pPr marL="285750" lvl="0" indent="-285750" rtl="0">
              <a:lnSpc>
                <a:spcPct val="115000"/>
              </a:lnSpc>
              <a:spcBef>
                <a:spcPts val="1500"/>
              </a:spcBef>
              <a:spcAft>
                <a:spcPts val="0"/>
              </a:spcAft>
              <a:buClr>
                <a:srgbClr val="223D97"/>
              </a:buClr>
              <a:buSzPct val="120000"/>
              <a:buFont typeface="Arial" panose="020B0604020202020204" pitchFamily="34" charset="0"/>
              <a:buChar char="•"/>
            </a:pPr>
            <a:r>
              <a:rPr lang="en-US" sz="1600" dirty="0">
                <a:solidFill>
                  <a:srgbClr val="223D97"/>
                </a:solidFill>
                <a:latin typeface="Arial" panose="020B0604020202020204" pitchFamily="34" charset="0"/>
                <a:ea typeface="Roboto"/>
                <a:cs typeface="Arial" panose="020B0604020202020204" pitchFamily="34" charset="0"/>
                <a:sym typeface="Roboto"/>
              </a:rPr>
              <a:t>Race is about what people see when they look at you and/or when they look at your family tree.</a:t>
            </a:r>
          </a:p>
          <a:p>
            <a:pPr marL="285750" lvl="0" indent="-285750" rtl="0">
              <a:lnSpc>
                <a:spcPct val="115000"/>
              </a:lnSpc>
              <a:spcBef>
                <a:spcPts val="1500"/>
              </a:spcBef>
              <a:spcAft>
                <a:spcPts val="0"/>
              </a:spcAft>
              <a:buClr>
                <a:srgbClr val="223D97"/>
              </a:buClr>
              <a:buSzPct val="120000"/>
              <a:buFont typeface="Arial" panose="020B0604020202020204" pitchFamily="34" charset="0"/>
              <a:buChar char="•"/>
            </a:pPr>
            <a:r>
              <a:rPr lang="en-US" sz="1600" dirty="0">
                <a:solidFill>
                  <a:srgbClr val="223D97"/>
                </a:solidFill>
                <a:latin typeface="Arial" panose="020B0604020202020204" pitchFamily="34" charset="0"/>
                <a:ea typeface="Roboto"/>
                <a:cs typeface="Arial" panose="020B0604020202020204" pitchFamily="34" charset="0"/>
                <a:sym typeface="Roboto"/>
              </a:rPr>
              <a:t>Race is a social construct, not an accurate representation of human genetic variation. Humans are remarkably genetically similar, sharing approximately 99.9% of their genetic code with one another.</a:t>
            </a:r>
          </a:p>
          <a:p>
            <a:pPr marL="0" lvl="0" indent="0" rtl="0">
              <a:lnSpc>
                <a:spcPct val="115000"/>
              </a:lnSpc>
              <a:spcBef>
                <a:spcPts val="1500"/>
              </a:spcBef>
              <a:spcAft>
                <a:spcPts val="0"/>
              </a:spcAft>
              <a:buClr>
                <a:schemeClr val="dk1"/>
              </a:buClr>
              <a:buSzPts val="1100"/>
              <a:buFont typeface="Arial"/>
              <a:buNone/>
            </a:pPr>
            <a:endParaRPr lang="en-US" sz="2000" dirty="0">
              <a:solidFill>
                <a:srgbClr val="223D97"/>
              </a:solidFill>
              <a:latin typeface="Arial" panose="020B0604020202020204" pitchFamily="34" charset="0"/>
              <a:ea typeface="Roboto"/>
              <a:cs typeface="Arial" panose="020B0604020202020204" pitchFamily="34" charset="0"/>
              <a:sym typeface="Roboto"/>
            </a:endParaRPr>
          </a:p>
          <a:p>
            <a:pPr marL="0" lvl="0" indent="0" rtl="0">
              <a:lnSpc>
                <a:spcPct val="115000"/>
              </a:lnSpc>
              <a:spcBef>
                <a:spcPts val="1500"/>
              </a:spcBef>
              <a:spcAft>
                <a:spcPts val="0"/>
              </a:spcAft>
              <a:buClr>
                <a:schemeClr val="dk1"/>
              </a:buClr>
              <a:buSzPts val="1100"/>
              <a:buFont typeface="Arial"/>
              <a:buNone/>
            </a:pPr>
            <a:endParaRPr lang="en-US" b="1" dirty="0">
              <a:solidFill>
                <a:srgbClr val="223D97"/>
              </a:solidFill>
              <a:latin typeface="Arial" panose="020B0604020202020204" pitchFamily="34" charset="0"/>
              <a:ea typeface="Roboto"/>
              <a:cs typeface="Arial" panose="020B0604020202020204" pitchFamily="34" charset="0"/>
              <a:sym typeface="Roboto"/>
            </a:endParaRPr>
          </a:p>
        </p:txBody>
      </p:sp>
    </p:spTree>
    <p:extLst>
      <p:ext uri="{BB962C8B-B14F-4D97-AF65-F5344CB8AC3E}">
        <p14:creationId xmlns:p14="http://schemas.microsoft.com/office/powerpoint/2010/main" val="255263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
          <a:extLst>
            <a:ext uri="{FF2B5EF4-FFF2-40B4-BE49-F238E27FC236}">
              <a16:creationId xmlns:a16="http://schemas.microsoft.com/office/drawing/2014/main" id="{1DEA9053-B6DE-119B-5745-7755F379A7FA}"/>
            </a:ext>
          </a:extLst>
        </p:cNvPr>
        <p:cNvGrpSpPr/>
        <p:nvPr/>
      </p:nvGrpSpPr>
      <p:grpSpPr>
        <a:xfrm>
          <a:off x="0" y="0"/>
          <a:ext cx="0" cy="0"/>
          <a:chOff x="0" y="0"/>
          <a:chExt cx="0" cy="0"/>
        </a:xfrm>
      </p:grpSpPr>
      <p:pic>
        <p:nvPicPr>
          <p:cNvPr id="3" name="Picture 2" descr="A blue and green rectangle with white text&#10;&#10;Description automatically generated">
            <a:extLst>
              <a:ext uri="{FF2B5EF4-FFF2-40B4-BE49-F238E27FC236}">
                <a16:creationId xmlns:a16="http://schemas.microsoft.com/office/drawing/2014/main" id="{06B900CC-7EE5-43C0-A173-B0FBFAAFF792}"/>
              </a:ext>
            </a:extLst>
          </p:cNvPr>
          <p:cNvPicPr>
            <a:picLocks noChangeAspect="1"/>
          </p:cNvPicPr>
          <p:nvPr/>
        </p:nvPicPr>
        <p:blipFill>
          <a:blip r:embed="rId3"/>
          <a:stretch>
            <a:fillRect/>
          </a:stretch>
        </p:blipFill>
        <p:spPr>
          <a:xfrm>
            <a:off x="0" y="0"/>
            <a:ext cx="9144000" cy="5143500"/>
          </a:xfrm>
          <a:prstGeom prst="rect">
            <a:avLst/>
          </a:prstGeom>
        </p:spPr>
      </p:pic>
      <p:sp>
        <p:nvSpPr>
          <p:cNvPr id="4" name="Google Shape;59;g26e086f46ac_0_0">
            <a:extLst>
              <a:ext uri="{FF2B5EF4-FFF2-40B4-BE49-F238E27FC236}">
                <a16:creationId xmlns:a16="http://schemas.microsoft.com/office/drawing/2014/main" id="{3748D74B-91F8-1345-D1AA-F930CC1A09D1}"/>
              </a:ext>
            </a:extLst>
          </p:cNvPr>
          <p:cNvSpPr txBox="1"/>
          <p:nvPr/>
        </p:nvSpPr>
        <p:spPr>
          <a:xfrm>
            <a:off x="361784" y="235200"/>
            <a:ext cx="7203817" cy="734859"/>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sz="3600" b="1" dirty="0">
                <a:solidFill>
                  <a:srgbClr val="53A946"/>
                </a:solidFill>
                <a:latin typeface="Arial Black" panose="020B0604020202020204" pitchFamily="34" charset="0"/>
                <a:cs typeface="Arial Black" panose="020B0604020202020204" pitchFamily="34" charset="0"/>
              </a:rPr>
              <a:t>Ethnicity is…</a:t>
            </a:r>
            <a:endParaRPr sz="3600" b="1" u="none" strike="noStrike" cap="none" dirty="0">
              <a:solidFill>
                <a:srgbClr val="53A946"/>
              </a:solidFill>
              <a:latin typeface="Arial Black" panose="020B0604020202020204" pitchFamily="34" charset="0"/>
              <a:cs typeface="Arial Black" panose="020B0604020202020204" pitchFamily="34" charset="0"/>
              <a:sym typeface="Arial"/>
            </a:endParaRPr>
          </a:p>
          <a:p>
            <a:pPr marL="571500" marR="0" lvl="1" rtl="0">
              <a:lnSpc>
                <a:spcPct val="115000"/>
              </a:lnSpc>
              <a:spcBef>
                <a:spcPts val="0"/>
              </a:spcBef>
              <a:spcAft>
                <a:spcPts val="0"/>
              </a:spcAft>
              <a:buClr>
                <a:srgbClr val="223D97"/>
              </a:buClr>
              <a:buSzPct val="120000"/>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sp>
        <p:nvSpPr>
          <p:cNvPr id="6" name="TextBox 5">
            <a:extLst>
              <a:ext uri="{FF2B5EF4-FFF2-40B4-BE49-F238E27FC236}">
                <a16:creationId xmlns:a16="http://schemas.microsoft.com/office/drawing/2014/main" id="{B3EC077D-7204-7936-1C7A-E3F02CE0B913}"/>
              </a:ext>
            </a:extLst>
          </p:cNvPr>
          <p:cNvSpPr txBox="1"/>
          <p:nvPr/>
        </p:nvSpPr>
        <p:spPr>
          <a:xfrm>
            <a:off x="1518698" y="1125003"/>
            <a:ext cx="6726805" cy="4183133"/>
          </a:xfrm>
          <a:prstGeom prst="rect">
            <a:avLst/>
          </a:prstGeom>
          <a:noFill/>
        </p:spPr>
        <p:txBody>
          <a:bodyPr wrap="square">
            <a:spAutoFit/>
          </a:bodyPr>
          <a:lstStyle/>
          <a:p>
            <a:pPr marL="285750" lvl="0" indent="-285750" rtl="0">
              <a:lnSpc>
                <a:spcPct val="115000"/>
              </a:lnSpc>
              <a:spcBef>
                <a:spcPts val="1500"/>
              </a:spcBef>
              <a:spcAft>
                <a:spcPts val="0"/>
              </a:spcAft>
              <a:buClr>
                <a:srgbClr val="223D97"/>
              </a:buClr>
              <a:buSzPct val="120000"/>
              <a:buFont typeface="Arial" panose="020B0604020202020204" pitchFamily="34" charset="0"/>
              <a:buChar char="•"/>
            </a:pPr>
            <a:r>
              <a:rPr lang="en-US" sz="1600" dirty="0">
                <a:solidFill>
                  <a:srgbClr val="223D97"/>
                </a:solidFill>
                <a:latin typeface="Arial" panose="020B0604020202020204" pitchFamily="34" charset="0"/>
                <a:ea typeface="Roboto"/>
                <a:cs typeface="Arial" panose="020B0604020202020204" pitchFamily="34" charset="0"/>
                <a:sym typeface="Roboto"/>
              </a:rPr>
              <a:t>Groups that share a common identity, based on ancestry, language, or culture. </a:t>
            </a:r>
          </a:p>
          <a:p>
            <a:pPr marL="285750" lvl="0" indent="-285750" rtl="0">
              <a:lnSpc>
                <a:spcPct val="115000"/>
              </a:lnSpc>
              <a:spcBef>
                <a:spcPts val="1500"/>
              </a:spcBef>
              <a:spcAft>
                <a:spcPts val="0"/>
              </a:spcAft>
              <a:buClr>
                <a:srgbClr val="223D97"/>
              </a:buClr>
              <a:buSzPct val="120000"/>
              <a:buFont typeface="Arial" panose="020B0604020202020204" pitchFamily="34" charset="0"/>
              <a:buChar char="•"/>
            </a:pPr>
            <a:r>
              <a:rPr lang="en-US" sz="1600" dirty="0">
                <a:solidFill>
                  <a:srgbClr val="223D97"/>
                </a:solidFill>
                <a:latin typeface="Arial" panose="020B0604020202020204" pitchFamily="34" charset="0"/>
                <a:ea typeface="Roboto"/>
                <a:cs typeface="Arial" panose="020B0604020202020204" pitchFamily="34" charset="0"/>
                <a:sym typeface="Roboto"/>
              </a:rPr>
              <a:t>It is often based on religion, beliefs, and customs as well as memories of migration or colonization.</a:t>
            </a:r>
          </a:p>
          <a:p>
            <a:pPr marL="285750" lvl="0" indent="-285750" rtl="0">
              <a:lnSpc>
                <a:spcPct val="115000"/>
              </a:lnSpc>
              <a:spcBef>
                <a:spcPts val="1500"/>
              </a:spcBef>
              <a:spcAft>
                <a:spcPts val="0"/>
              </a:spcAft>
              <a:buClr>
                <a:srgbClr val="223D97"/>
              </a:buClr>
              <a:buSzPct val="120000"/>
              <a:buFont typeface="Arial" panose="020B0604020202020204" pitchFamily="34" charset="0"/>
              <a:buChar char="•"/>
            </a:pPr>
            <a:r>
              <a:rPr lang="en-US" sz="1600" dirty="0">
                <a:solidFill>
                  <a:srgbClr val="223D97"/>
                </a:solidFill>
                <a:latin typeface="Arial" panose="020B0604020202020204" pitchFamily="34" charset="0"/>
                <a:ea typeface="Roboto"/>
                <a:cs typeface="Arial" panose="020B0604020202020204" pitchFamily="34" charset="0"/>
                <a:sym typeface="Roboto"/>
              </a:rPr>
              <a:t>Ethnicity is about which social groups you belong to.</a:t>
            </a:r>
            <a:br>
              <a:rPr lang="en-US" sz="1600" dirty="0">
                <a:solidFill>
                  <a:srgbClr val="223D97"/>
                </a:solidFill>
                <a:latin typeface="Arial" panose="020B0604020202020204" pitchFamily="34" charset="0"/>
                <a:ea typeface="Roboto"/>
                <a:cs typeface="Arial" panose="020B0604020202020204" pitchFamily="34" charset="0"/>
                <a:sym typeface="Roboto"/>
              </a:rPr>
            </a:br>
            <a:br>
              <a:rPr lang="en-US" sz="1600" dirty="0">
                <a:solidFill>
                  <a:srgbClr val="223D97"/>
                </a:solidFill>
                <a:latin typeface="Arial" panose="020B0604020202020204" pitchFamily="34" charset="0"/>
                <a:ea typeface="Roboto"/>
                <a:cs typeface="Arial" panose="020B0604020202020204" pitchFamily="34" charset="0"/>
                <a:sym typeface="Roboto"/>
              </a:rPr>
            </a:br>
            <a:r>
              <a:rPr lang="en-US" sz="1600" i="1" dirty="0">
                <a:solidFill>
                  <a:srgbClr val="223D97"/>
                </a:solidFill>
                <a:latin typeface="Arial" panose="020B0604020202020204" pitchFamily="34" charset="0"/>
                <a:ea typeface="Roboto"/>
                <a:cs typeface="Arial" panose="020B0604020202020204" pitchFamily="34" charset="0"/>
                <a:sym typeface="Roboto"/>
              </a:rPr>
              <a:t>Examples: </a:t>
            </a:r>
            <a:r>
              <a:rPr lang="en-US" sz="1600" dirty="0">
                <a:solidFill>
                  <a:srgbClr val="223D97"/>
                </a:solidFill>
                <a:latin typeface="Arial" panose="020B0604020202020204" pitchFamily="34" charset="0"/>
                <a:ea typeface="Roboto"/>
                <a:cs typeface="Arial" panose="020B0604020202020204" pitchFamily="34" charset="0"/>
                <a:sym typeface="Roboto"/>
              </a:rPr>
              <a:t>Irish, Chinese, Puerto Rican, Italian, Mohawk, Jewish, Guatemalan, Lebanese, European-American</a:t>
            </a:r>
          </a:p>
          <a:p>
            <a:pPr marL="285750" lvl="0" indent="-285750" rtl="0">
              <a:lnSpc>
                <a:spcPct val="115000"/>
              </a:lnSpc>
              <a:spcBef>
                <a:spcPts val="1500"/>
              </a:spcBef>
              <a:spcAft>
                <a:spcPts val="0"/>
              </a:spcAft>
              <a:buClr>
                <a:srgbClr val="223D97"/>
              </a:buClr>
              <a:buSzPct val="120000"/>
              <a:buFont typeface="Arial" panose="020B0604020202020204" pitchFamily="34" charset="0"/>
              <a:buChar char="•"/>
            </a:pPr>
            <a:endParaRPr lang="en-US" sz="1600" dirty="0">
              <a:solidFill>
                <a:srgbClr val="223D97"/>
              </a:solidFill>
              <a:latin typeface="Arial" panose="020B0604020202020204" pitchFamily="34" charset="0"/>
              <a:ea typeface="Roboto"/>
              <a:cs typeface="Arial" panose="020B0604020202020204" pitchFamily="34" charset="0"/>
              <a:sym typeface="Roboto"/>
            </a:endParaRPr>
          </a:p>
          <a:p>
            <a:pPr marL="0" lvl="0" indent="0" rtl="0">
              <a:lnSpc>
                <a:spcPct val="115000"/>
              </a:lnSpc>
              <a:spcBef>
                <a:spcPts val="1500"/>
              </a:spcBef>
              <a:spcAft>
                <a:spcPts val="0"/>
              </a:spcAft>
              <a:buClr>
                <a:schemeClr val="dk1"/>
              </a:buClr>
              <a:buSzPts val="1100"/>
              <a:buFont typeface="Arial"/>
              <a:buNone/>
            </a:pPr>
            <a:endParaRPr lang="en-US" sz="2000" dirty="0">
              <a:solidFill>
                <a:srgbClr val="223D97"/>
              </a:solidFill>
              <a:latin typeface="Arial" panose="020B0604020202020204" pitchFamily="34" charset="0"/>
              <a:ea typeface="Roboto"/>
              <a:cs typeface="Arial" panose="020B0604020202020204" pitchFamily="34" charset="0"/>
              <a:sym typeface="Roboto"/>
            </a:endParaRPr>
          </a:p>
          <a:p>
            <a:pPr marL="0" lvl="0" indent="0" rtl="0">
              <a:lnSpc>
                <a:spcPct val="115000"/>
              </a:lnSpc>
              <a:spcBef>
                <a:spcPts val="1500"/>
              </a:spcBef>
              <a:spcAft>
                <a:spcPts val="0"/>
              </a:spcAft>
              <a:buClr>
                <a:schemeClr val="dk1"/>
              </a:buClr>
              <a:buSzPts val="1100"/>
              <a:buFont typeface="Arial"/>
              <a:buNone/>
            </a:pPr>
            <a:endParaRPr lang="en-US" b="1" dirty="0">
              <a:solidFill>
                <a:srgbClr val="223D97"/>
              </a:solidFill>
              <a:latin typeface="Arial" panose="020B0604020202020204" pitchFamily="34" charset="0"/>
              <a:ea typeface="Roboto"/>
              <a:cs typeface="Arial" panose="020B0604020202020204" pitchFamily="34" charset="0"/>
              <a:sym typeface="Roboto"/>
            </a:endParaRPr>
          </a:p>
        </p:txBody>
      </p:sp>
    </p:spTree>
    <p:extLst>
      <p:ext uri="{BB962C8B-B14F-4D97-AF65-F5344CB8AC3E}">
        <p14:creationId xmlns:p14="http://schemas.microsoft.com/office/powerpoint/2010/main" val="404681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
          <a:extLst>
            <a:ext uri="{FF2B5EF4-FFF2-40B4-BE49-F238E27FC236}">
              <a16:creationId xmlns:a16="http://schemas.microsoft.com/office/drawing/2014/main" id="{2333F944-032A-A1C7-0231-963136C9A2B8}"/>
            </a:ext>
          </a:extLst>
        </p:cNvPr>
        <p:cNvGrpSpPr/>
        <p:nvPr/>
      </p:nvGrpSpPr>
      <p:grpSpPr>
        <a:xfrm>
          <a:off x="0" y="0"/>
          <a:ext cx="0" cy="0"/>
          <a:chOff x="0" y="0"/>
          <a:chExt cx="0" cy="0"/>
        </a:xfrm>
      </p:grpSpPr>
      <p:pic>
        <p:nvPicPr>
          <p:cNvPr id="3" name="Picture 2" descr="A blue and green rectangle with white text&#10;&#10;Description automatically generated">
            <a:extLst>
              <a:ext uri="{FF2B5EF4-FFF2-40B4-BE49-F238E27FC236}">
                <a16:creationId xmlns:a16="http://schemas.microsoft.com/office/drawing/2014/main" id="{7C851097-A487-B3A4-9340-E1EB6658300D}"/>
              </a:ext>
            </a:extLst>
          </p:cNvPr>
          <p:cNvPicPr>
            <a:picLocks noChangeAspect="1"/>
          </p:cNvPicPr>
          <p:nvPr/>
        </p:nvPicPr>
        <p:blipFill>
          <a:blip r:embed="rId3"/>
          <a:stretch>
            <a:fillRect/>
          </a:stretch>
        </p:blipFill>
        <p:spPr>
          <a:xfrm>
            <a:off x="0" y="0"/>
            <a:ext cx="9144000" cy="5143500"/>
          </a:xfrm>
          <a:prstGeom prst="rect">
            <a:avLst/>
          </a:prstGeom>
        </p:spPr>
      </p:pic>
      <p:sp>
        <p:nvSpPr>
          <p:cNvPr id="4" name="Google Shape;59;g26e086f46ac_0_0">
            <a:extLst>
              <a:ext uri="{FF2B5EF4-FFF2-40B4-BE49-F238E27FC236}">
                <a16:creationId xmlns:a16="http://schemas.microsoft.com/office/drawing/2014/main" id="{DB245B7E-15D1-6BC5-EFDF-B916317DF6E0}"/>
              </a:ext>
            </a:extLst>
          </p:cNvPr>
          <p:cNvSpPr txBox="1"/>
          <p:nvPr/>
        </p:nvSpPr>
        <p:spPr>
          <a:xfrm>
            <a:off x="361784" y="235200"/>
            <a:ext cx="7203817" cy="734859"/>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sz="3600" b="1" dirty="0">
                <a:solidFill>
                  <a:srgbClr val="53A946"/>
                </a:solidFill>
                <a:latin typeface="Arial Black" panose="020B0604020202020204" pitchFamily="34" charset="0"/>
                <a:cs typeface="Arial Black" panose="020B0604020202020204" pitchFamily="34" charset="0"/>
              </a:rPr>
              <a:t>Culture is…</a:t>
            </a:r>
            <a:endParaRPr sz="3600" b="1" u="none" strike="noStrike" cap="none" dirty="0">
              <a:solidFill>
                <a:srgbClr val="53A946"/>
              </a:solidFill>
              <a:latin typeface="Arial Black" panose="020B0604020202020204" pitchFamily="34" charset="0"/>
              <a:cs typeface="Arial Black" panose="020B0604020202020204" pitchFamily="34" charset="0"/>
              <a:sym typeface="Arial"/>
            </a:endParaRPr>
          </a:p>
          <a:p>
            <a:pPr marL="571500" marR="0" lvl="1" rtl="0">
              <a:lnSpc>
                <a:spcPct val="115000"/>
              </a:lnSpc>
              <a:spcBef>
                <a:spcPts val="0"/>
              </a:spcBef>
              <a:spcAft>
                <a:spcPts val="0"/>
              </a:spcAft>
              <a:buClr>
                <a:srgbClr val="223D97"/>
              </a:buClr>
              <a:buSzPct val="120000"/>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sp>
        <p:nvSpPr>
          <p:cNvPr id="6" name="TextBox 5">
            <a:extLst>
              <a:ext uri="{FF2B5EF4-FFF2-40B4-BE49-F238E27FC236}">
                <a16:creationId xmlns:a16="http://schemas.microsoft.com/office/drawing/2014/main" id="{789C1FF1-2909-DBFF-6461-9F15C3F19BF6}"/>
              </a:ext>
            </a:extLst>
          </p:cNvPr>
          <p:cNvSpPr txBox="1"/>
          <p:nvPr/>
        </p:nvSpPr>
        <p:spPr>
          <a:xfrm>
            <a:off x="4086968" y="590594"/>
            <a:ext cx="4850297" cy="4273927"/>
          </a:xfrm>
          <a:prstGeom prst="rect">
            <a:avLst/>
          </a:prstGeom>
          <a:noFill/>
        </p:spPr>
        <p:txBody>
          <a:bodyPr wrap="square">
            <a:spAutoFit/>
          </a:bodyPr>
          <a:lstStyle/>
          <a:p>
            <a:pPr marL="285750" lvl="0" indent="-285750" rtl="0">
              <a:lnSpc>
                <a:spcPct val="115000"/>
              </a:lnSpc>
              <a:spcBef>
                <a:spcPts val="1500"/>
              </a:spcBef>
              <a:spcAft>
                <a:spcPts val="0"/>
              </a:spcAft>
              <a:buClr>
                <a:srgbClr val="223D97"/>
              </a:buClr>
              <a:buSzPct val="120000"/>
              <a:buFont typeface="Arial" panose="020B0604020202020204" pitchFamily="34" charset="0"/>
              <a:buChar char="•"/>
            </a:pPr>
            <a:r>
              <a:rPr lang="en-US" sz="1600" dirty="0">
                <a:solidFill>
                  <a:srgbClr val="223D97"/>
                </a:solidFill>
                <a:latin typeface="Arial" panose="020B0604020202020204" pitchFamily="34" charset="0"/>
                <a:ea typeface="Roboto"/>
                <a:cs typeface="Arial" panose="020B0604020202020204" pitchFamily="34" charset="0"/>
                <a:sym typeface="Roboto"/>
              </a:rPr>
              <a:t>The beliefs, shared attitudes, values, and practices of a particular nation, people, or other social group. </a:t>
            </a:r>
          </a:p>
          <a:p>
            <a:pPr marL="285750" lvl="1" indent="-285750">
              <a:lnSpc>
                <a:spcPct val="115000"/>
              </a:lnSpc>
              <a:spcBef>
                <a:spcPts val="1500"/>
              </a:spcBef>
              <a:buClr>
                <a:srgbClr val="223D97"/>
              </a:buClr>
              <a:buSzPct val="120000"/>
              <a:buFont typeface="Arial" panose="020B0604020202020204" pitchFamily="34" charset="0"/>
              <a:buChar char="•"/>
            </a:pPr>
            <a:r>
              <a:rPr lang="en-US" sz="1600" dirty="0">
                <a:solidFill>
                  <a:srgbClr val="223D97"/>
                </a:solidFill>
                <a:latin typeface="Arial" panose="020B0604020202020204" pitchFamily="34" charset="0"/>
                <a:ea typeface="Roboto"/>
                <a:cs typeface="Arial" panose="020B0604020202020204" pitchFamily="34" charset="0"/>
                <a:sym typeface="Roboto"/>
              </a:rPr>
              <a:t>Culture is about what you do, and with whom you tend to do it with.</a:t>
            </a:r>
            <a:br>
              <a:rPr lang="en-US" sz="1600" dirty="0">
                <a:solidFill>
                  <a:srgbClr val="223D97"/>
                </a:solidFill>
                <a:latin typeface="Arial" panose="020B0604020202020204" pitchFamily="34" charset="0"/>
                <a:ea typeface="Roboto"/>
                <a:cs typeface="Arial" panose="020B0604020202020204" pitchFamily="34" charset="0"/>
                <a:sym typeface="Roboto"/>
              </a:rPr>
            </a:br>
            <a:br>
              <a:rPr lang="en-US" sz="1600" dirty="0">
                <a:solidFill>
                  <a:srgbClr val="223D97"/>
                </a:solidFill>
                <a:latin typeface="Arial" panose="020B0604020202020204" pitchFamily="34" charset="0"/>
                <a:ea typeface="Roboto"/>
                <a:cs typeface="Arial" panose="020B0604020202020204" pitchFamily="34" charset="0"/>
                <a:sym typeface="Roboto"/>
              </a:rPr>
            </a:br>
            <a:r>
              <a:rPr lang="en-US" sz="1600" i="1" dirty="0">
                <a:solidFill>
                  <a:srgbClr val="223D97"/>
                </a:solidFill>
                <a:latin typeface="Arial" panose="020B0604020202020204" pitchFamily="34" charset="0"/>
                <a:ea typeface="Roboto"/>
                <a:cs typeface="Arial" panose="020B0604020202020204" pitchFamily="34" charset="0"/>
                <a:sym typeface="Roboto"/>
              </a:rPr>
              <a:t>Examples: </a:t>
            </a:r>
            <a:r>
              <a:rPr lang="en-US" sz="1600" dirty="0">
                <a:solidFill>
                  <a:srgbClr val="223D97"/>
                </a:solidFill>
                <a:latin typeface="Arial" panose="020B0604020202020204" pitchFamily="34" charset="0"/>
                <a:ea typeface="Roboto"/>
                <a:cs typeface="Arial" panose="020B0604020202020204" pitchFamily="34" charset="0"/>
                <a:sym typeface="Roboto"/>
              </a:rPr>
              <a:t>music, food, sports, fashion, holidays, dances, family structures, greetings, manners, religious practices.</a:t>
            </a:r>
          </a:p>
          <a:p>
            <a:pPr lvl="0" rtl="0">
              <a:lnSpc>
                <a:spcPct val="115000"/>
              </a:lnSpc>
              <a:spcBef>
                <a:spcPts val="1500"/>
              </a:spcBef>
              <a:spcAft>
                <a:spcPts val="0"/>
              </a:spcAft>
              <a:buClr>
                <a:srgbClr val="223D97"/>
              </a:buClr>
              <a:buSzPct val="120000"/>
            </a:pPr>
            <a:endParaRPr lang="en-US" sz="1600" dirty="0">
              <a:solidFill>
                <a:srgbClr val="223D97"/>
              </a:solidFill>
              <a:latin typeface="Arial" panose="020B0604020202020204" pitchFamily="34" charset="0"/>
              <a:ea typeface="Roboto"/>
              <a:cs typeface="Arial" panose="020B0604020202020204" pitchFamily="34" charset="0"/>
              <a:sym typeface="Roboto"/>
            </a:endParaRPr>
          </a:p>
          <a:p>
            <a:pPr marL="0" lvl="0" indent="0" rtl="0">
              <a:lnSpc>
                <a:spcPct val="115000"/>
              </a:lnSpc>
              <a:spcBef>
                <a:spcPts val="1500"/>
              </a:spcBef>
              <a:spcAft>
                <a:spcPts val="0"/>
              </a:spcAft>
              <a:buClr>
                <a:schemeClr val="dk1"/>
              </a:buClr>
              <a:buSzPts val="1100"/>
              <a:buFont typeface="Arial"/>
              <a:buNone/>
            </a:pPr>
            <a:endParaRPr lang="en-US" sz="2000" dirty="0">
              <a:solidFill>
                <a:srgbClr val="223D97"/>
              </a:solidFill>
              <a:latin typeface="Arial" panose="020B0604020202020204" pitchFamily="34" charset="0"/>
              <a:ea typeface="Roboto"/>
              <a:cs typeface="Arial" panose="020B0604020202020204" pitchFamily="34" charset="0"/>
              <a:sym typeface="Roboto"/>
            </a:endParaRPr>
          </a:p>
          <a:p>
            <a:pPr marL="0" lvl="0" indent="0" rtl="0">
              <a:lnSpc>
                <a:spcPct val="115000"/>
              </a:lnSpc>
              <a:spcBef>
                <a:spcPts val="1500"/>
              </a:spcBef>
              <a:spcAft>
                <a:spcPts val="0"/>
              </a:spcAft>
              <a:buClr>
                <a:schemeClr val="dk1"/>
              </a:buClr>
              <a:buSzPts val="1100"/>
              <a:buFont typeface="Arial"/>
              <a:buNone/>
            </a:pPr>
            <a:endParaRPr lang="en-US" b="1" dirty="0">
              <a:solidFill>
                <a:srgbClr val="223D97"/>
              </a:solidFill>
              <a:latin typeface="Arial" panose="020B0604020202020204" pitchFamily="34" charset="0"/>
              <a:ea typeface="Roboto"/>
              <a:cs typeface="Arial" panose="020B0604020202020204" pitchFamily="34" charset="0"/>
              <a:sym typeface="Roboto"/>
            </a:endParaRPr>
          </a:p>
        </p:txBody>
      </p:sp>
      <p:sp>
        <p:nvSpPr>
          <p:cNvPr id="7" name="Google Shape;103;g2917c5f412d_0_11">
            <a:extLst>
              <a:ext uri="{FF2B5EF4-FFF2-40B4-BE49-F238E27FC236}">
                <a16:creationId xmlns:a16="http://schemas.microsoft.com/office/drawing/2014/main" id="{4C87C7C2-74D0-C197-8B87-27978CF13E9B}"/>
              </a:ext>
            </a:extLst>
          </p:cNvPr>
          <p:cNvSpPr/>
          <p:nvPr/>
        </p:nvSpPr>
        <p:spPr>
          <a:xfrm rot="21143183">
            <a:off x="924208" y="976947"/>
            <a:ext cx="3410645" cy="2794743"/>
          </a:xfrm>
          <a:prstGeom prst="star12">
            <a:avLst>
              <a:gd name="adj" fmla="val 37500"/>
            </a:avLst>
          </a:prstGeom>
          <a:solidFill>
            <a:srgbClr val="53A946"/>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800" b="1" dirty="0">
                <a:solidFill>
                  <a:schemeClr val="bg1"/>
                </a:solidFill>
              </a:rPr>
              <a:t>Turn and Talk</a:t>
            </a:r>
            <a:endParaRPr sz="1800" b="1" dirty="0">
              <a:solidFill>
                <a:schemeClr val="bg1"/>
              </a:solidFill>
            </a:endParaRPr>
          </a:p>
          <a:p>
            <a:pPr marL="0" lvl="0" indent="0" algn="ctr" rtl="0">
              <a:spcBef>
                <a:spcPts val="0"/>
              </a:spcBef>
              <a:spcAft>
                <a:spcPts val="0"/>
              </a:spcAft>
              <a:buClr>
                <a:schemeClr val="dk1"/>
              </a:buClr>
              <a:buSzPts val="1100"/>
              <a:buFont typeface="Arial"/>
              <a:buNone/>
            </a:pPr>
            <a:endParaRPr lang="en-US" dirty="0">
              <a:solidFill>
                <a:schemeClr val="bg1"/>
              </a:solidFill>
            </a:endParaRPr>
          </a:p>
          <a:p>
            <a:pPr marL="0" lvl="0" indent="0" algn="ctr" rtl="0">
              <a:spcBef>
                <a:spcPts val="0"/>
              </a:spcBef>
              <a:spcAft>
                <a:spcPts val="0"/>
              </a:spcAft>
              <a:buClr>
                <a:schemeClr val="dk1"/>
              </a:buClr>
              <a:buSzPts val="1100"/>
              <a:buFont typeface="Arial"/>
              <a:buNone/>
            </a:pPr>
            <a:r>
              <a:rPr lang="en-US" dirty="0">
                <a:solidFill>
                  <a:schemeClr val="bg1"/>
                </a:solidFill>
              </a:rPr>
              <a:t>Share one aspect of your culture with a partner.</a:t>
            </a:r>
            <a:endParaRPr dirty="0">
              <a:solidFill>
                <a:schemeClr val="bg1"/>
              </a:solidFill>
            </a:endParaRPr>
          </a:p>
        </p:txBody>
      </p:sp>
    </p:spTree>
    <p:extLst>
      <p:ext uri="{BB962C8B-B14F-4D97-AF65-F5344CB8AC3E}">
        <p14:creationId xmlns:p14="http://schemas.microsoft.com/office/powerpoint/2010/main" val="236940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
          <a:extLst>
            <a:ext uri="{FF2B5EF4-FFF2-40B4-BE49-F238E27FC236}">
              <a16:creationId xmlns:a16="http://schemas.microsoft.com/office/drawing/2014/main" id="{F23151D9-8D34-39B6-D4B5-B475E56F4D76}"/>
            </a:ext>
          </a:extLst>
        </p:cNvPr>
        <p:cNvGrpSpPr/>
        <p:nvPr/>
      </p:nvGrpSpPr>
      <p:grpSpPr>
        <a:xfrm>
          <a:off x="0" y="0"/>
          <a:ext cx="0" cy="0"/>
          <a:chOff x="0" y="0"/>
          <a:chExt cx="0" cy="0"/>
        </a:xfrm>
      </p:grpSpPr>
      <p:pic>
        <p:nvPicPr>
          <p:cNvPr id="3" name="Picture 2" descr="A blue and green rectangle with white text&#10;&#10;Description automatically generated">
            <a:extLst>
              <a:ext uri="{FF2B5EF4-FFF2-40B4-BE49-F238E27FC236}">
                <a16:creationId xmlns:a16="http://schemas.microsoft.com/office/drawing/2014/main" id="{C407EECD-5762-3656-8369-7AE748FF903F}"/>
              </a:ext>
            </a:extLst>
          </p:cNvPr>
          <p:cNvPicPr>
            <a:picLocks noChangeAspect="1"/>
          </p:cNvPicPr>
          <p:nvPr/>
        </p:nvPicPr>
        <p:blipFill>
          <a:blip r:embed="rId3"/>
          <a:stretch>
            <a:fill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AF88BF33-1ED9-213A-45FC-CD5158C19F96}"/>
              </a:ext>
            </a:extLst>
          </p:cNvPr>
          <p:cNvSpPr/>
          <p:nvPr/>
        </p:nvSpPr>
        <p:spPr>
          <a:xfrm>
            <a:off x="345882" y="309464"/>
            <a:ext cx="3570135" cy="2871057"/>
          </a:xfrm>
          <a:prstGeom prst="rect">
            <a:avLst/>
          </a:prstGeom>
          <a:solidFill>
            <a:srgbClr val="223D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59;g26e086f46ac_0_0">
            <a:extLst>
              <a:ext uri="{FF2B5EF4-FFF2-40B4-BE49-F238E27FC236}">
                <a16:creationId xmlns:a16="http://schemas.microsoft.com/office/drawing/2014/main" id="{0E98F549-B13B-224C-F9E3-1F6E978FE7EB}"/>
              </a:ext>
            </a:extLst>
          </p:cNvPr>
          <p:cNvSpPr txBox="1"/>
          <p:nvPr/>
        </p:nvSpPr>
        <p:spPr>
          <a:xfrm>
            <a:off x="494500" y="400558"/>
            <a:ext cx="3338029" cy="2171192"/>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Clr>
                <a:srgbClr val="000000"/>
              </a:buClr>
              <a:buSzPts val="2400"/>
              <a:buFont typeface="Arial"/>
              <a:buNone/>
            </a:pPr>
            <a:r>
              <a:rPr lang="en-US" sz="3600" b="1" dirty="0">
                <a:solidFill>
                  <a:schemeClr val="bg1"/>
                </a:solidFill>
                <a:latin typeface="Arial Black" panose="020B0604020202020204" pitchFamily="34" charset="0"/>
                <a:cs typeface="Arial Black" panose="020B0604020202020204" pitchFamily="34" charset="0"/>
              </a:rPr>
              <a:t>Activity 1:</a:t>
            </a:r>
            <a:br>
              <a:rPr lang="en-US" sz="3600" b="1" dirty="0">
                <a:solidFill>
                  <a:schemeClr val="bg1"/>
                </a:solidFill>
                <a:latin typeface="Arial Black" panose="020B0604020202020204" pitchFamily="34" charset="0"/>
                <a:cs typeface="Arial Black" panose="020B0604020202020204" pitchFamily="34" charset="0"/>
              </a:rPr>
            </a:br>
            <a:r>
              <a:rPr lang="en-US" sz="3600" b="1" dirty="0">
                <a:solidFill>
                  <a:schemeClr val="bg1"/>
                </a:solidFill>
                <a:latin typeface="Arial Black" panose="020B0604020202020204" pitchFamily="34" charset="0"/>
                <a:cs typeface="Arial Black" panose="020B0604020202020204" pitchFamily="34" charset="0"/>
              </a:rPr>
              <a:t>Social Identity Profiles</a:t>
            </a:r>
            <a:endParaRPr sz="3600" b="1" u="none" strike="noStrike" cap="none" dirty="0">
              <a:solidFill>
                <a:schemeClr val="bg1"/>
              </a:solidFill>
              <a:latin typeface="Arial Black" panose="020B0604020202020204" pitchFamily="34" charset="0"/>
              <a:cs typeface="Arial Black" panose="020B0604020202020204" pitchFamily="34" charset="0"/>
              <a:sym typeface="Arial"/>
            </a:endParaRPr>
          </a:p>
          <a:p>
            <a:pPr marL="571500" marR="0" lvl="1" rtl="0">
              <a:lnSpc>
                <a:spcPct val="115000"/>
              </a:lnSpc>
              <a:spcBef>
                <a:spcPts val="0"/>
              </a:spcBef>
              <a:spcAft>
                <a:spcPts val="0"/>
              </a:spcAft>
              <a:buClr>
                <a:srgbClr val="223D97"/>
              </a:buClr>
              <a:buSzPct val="120000"/>
            </a:pPr>
            <a:endParaRPr lang="en-US" sz="1800" b="0" i="0" u="none" strike="noStrike" cap="none" dirty="0">
              <a:solidFill>
                <a:srgbClr val="223D97"/>
              </a:solidFill>
              <a:latin typeface="Arial"/>
              <a:ea typeface="Arial"/>
              <a:cs typeface="Arial"/>
              <a:sym typeface="Arial"/>
            </a:endParaRPr>
          </a:p>
          <a:p>
            <a:pPr marL="857250" marR="0" lvl="1" indent="-285750" rtl="0">
              <a:lnSpc>
                <a:spcPct val="115000"/>
              </a:lnSpc>
              <a:spcBef>
                <a:spcPts val="0"/>
              </a:spcBef>
              <a:spcAft>
                <a:spcPts val="0"/>
              </a:spcAft>
              <a:buClr>
                <a:srgbClr val="223D97"/>
              </a:buClr>
              <a:buSzPct val="120000"/>
              <a:buFont typeface="Arial" panose="020B0604020202020204" pitchFamily="34" charset="0"/>
              <a:buChar char="•"/>
            </a:pPr>
            <a:endParaRPr lang="en-US" sz="1800" b="0" i="0" u="none" strike="noStrike" cap="none" dirty="0">
              <a:solidFill>
                <a:srgbClr val="223D97"/>
              </a:solidFill>
              <a:latin typeface="Arial"/>
              <a:ea typeface="Arial"/>
              <a:cs typeface="Arial"/>
              <a:sym typeface="Arial"/>
            </a:endParaRPr>
          </a:p>
          <a:p>
            <a:pPr marL="914400" marR="0" lvl="0" indent="0" rtl="0">
              <a:lnSpc>
                <a:spcPct val="115000"/>
              </a:lnSpc>
              <a:spcBef>
                <a:spcPts val="0"/>
              </a:spcBef>
              <a:spcAft>
                <a:spcPts val="0"/>
              </a:spcAft>
              <a:buClr>
                <a:srgbClr val="000000"/>
              </a:buClr>
              <a:buSzPts val="1800"/>
              <a:buFont typeface="Arial"/>
              <a:buNone/>
            </a:pPr>
            <a:endParaRPr sz="1800" b="0" i="0" u="none" strike="noStrike" cap="none" dirty="0">
              <a:solidFill>
                <a:srgbClr val="16478E"/>
              </a:solidFill>
              <a:latin typeface="Arial"/>
              <a:ea typeface="Arial"/>
              <a:cs typeface="Arial"/>
              <a:sym typeface="Arial"/>
            </a:endParaRPr>
          </a:p>
          <a:p>
            <a:pPr marL="45720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700"/>
              <a:buFont typeface="Arial"/>
              <a:buNone/>
            </a:pP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br>
              <a:rPr lang="en-US" sz="1700" b="1" i="0" u="none" strike="noStrike" cap="none" dirty="0">
                <a:solidFill>
                  <a:srgbClr val="16478E"/>
                </a:solidFill>
                <a:latin typeface="Arial"/>
                <a:ea typeface="Arial"/>
                <a:cs typeface="Arial"/>
                <a:sym typeface="Arial"/>
              </a:rPr>
            </a:br>
            <a:endParaRPr sz="17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a:p>
            <a:pPr marL="0" marR="0" lvl="0" indent="0" rtl="0">
              <a:lnSpc>
                <a:spcPct val="100000"/>
              </a:lnSpc>
              <a:spcBef>
                <a:spcPts val="0"/>
              </a:spcBef>
              <a:spcAft>
                <a:spcPts val="0"/>
              </a:spcAft>
              <a:buClr>
                <a:srgbClr val="000000"/>
              </a:buClr>
              <a:buSzPts val="1800"/>
              <a:buFont typeface="Arial"/>
              <a:buNone/>
            </a:pPr>
            <a:endParaRPr sz="1800" b="1" i="0" u="none" strike="noStrike" cap="none" dirty="0">
              <a:solidFill>
                <a:srgbClr val="16478E"/>
              </a:solidFill>
              <a:latin typeface="Arial"/>
              <a:ea typeface="Arial"/>
              <a:cs typeface="Arial"/>
              <a:sym typeface="Arial"/>
            </a:endParaRPr>
          </a:p>
        </p:txBody>
      </p:sp>
      <p:sp>
        <p:nvSpPr>
          <p:cNvPr id="5" name="TextBox 4">
            <a:extLst>
              <a:ext uri="{FF2B5EF4-FFF2-40B4-BE49-F238E27FC236}">
                <a16:creationId xmlns:a16="http://schemas.microsoft.com/office/drawing/2014/main" id="{F5E14F99-8D04-28FB-05EC-E8CB467B83F7}"/>
              </a:ext>
            </a:extLst>
          </p:cNvPr>
          <p:cNvSpPr txBox="1"/>
          <p:nvPr/>
        </p:nvSpPr>
        <p:spPr>
          <a:xfrm>
            <a:off x="4064635" y="309464"/>
            <a:ext cx="4850297" cy="5295745"/>
          </a:xfrm>
          <a:prstGeom prst="rect">
            <a:avLst/>
          </a:prstGeom>
          <a:noFill/>
        </p:spPr>
        <p:txBody>
          <a:bodyPr wrap="square">
            <a:spAutoFit/>
          </a:bodyPr>
          <a:lstStyle/>
          <a:p>
            <a:pPr lvl="0" rtl="0">
              <a:lnSpc>
                <a:spcPct val="115000"/>
              </a:lnSpc>
              <a:spcBef>
                <a:spcPts val="1500"/>
              </a:spcBef>
              <a:spcAft>
                <a:spcPts val="0"/>
              </a:spcAft>
              <a:buClr>
                <a:srgbClr val="223D97"/>
              </a:buClr>
              <a:buSzPct val="120000"/>
            </a:pPr>
            <a:r>
              <a:rPr lang="en-US" sz="2000" b="1" dirty="0">
                <a:solidFill>
                  <a:srgbClr val="53A946"/>
                </a:solidFill>
                <a:latin typeface="Arial" panose="020B0604020202020204" pitchFamily="34" charset="0"/>
                <a:ea typeface="Roboto"/>
                <a:cs typeface="Arial" panose="020B0604020202020204" pitchFamily="34" charset="0"/>
                <a:sym typeface="Roboto"/>
              </a:rPr>
              <a:t>Discussion:</a:t>
            </a:r>
          </a:p>
          <a:p>
            <a:pPr marL="285750" lvl="0" indent="-285750" rtl="0">
              <a:lnSpc>
                <a:spcPct val="115000"/>
              </a:lnSpc>
              <a:spcBef>
                <a:spcPts val="600"/>
              </a:spcBef>
              <a:spcAft>
                <a:spcPts val="0"/>
              </a:spcAft>
              <a:buClr>
                <a:srgbClr val="223D97"/>
              </a:buClr>
              <a:buSzPct val="120000"/>
              <a:buFont typeface="Arial" panose="020B0604020202020204" pitchFamily="34" charset="0"/>
              <a:buChar char="•"/>
            </a:pPr>
            <a:r>
              <a:rPr lang="en-US" sz="1600" dirty="0">
                <a:solidFill>
                  <a:srgbClr val="223D97"/>
                </a:solidFill>
                <a:latin typeface="Arial" panose="020B0604020202020204" pitchFamily="34" charset="0"/>
                <a:ea typeface="Roboto"/>
                <a:cs typeface="Arial" panose="020B0604020202020204" pitchFamily="34" charset="0"/>
                <a:sym typeface="Roboto"/>
              </a:rPr>
              <a:t>Which categories were easier to complete? Why?</a:t>
            </a:r>
          </a:p>
          <a:p>
            <a:pPr marL="285750" lvl="0" indent="-285750" rtl="0">
              <a:lnSpc>
                <a:spcPct val="115000"/>
              </a:lnSpc>
              <a:spcBef>
                <a:spcPts val="600"/>
              </a:spcBef>
              <a:spcAft>
                <a:spcPts val="0"/>
              </a:spcAft>
              <a:buClr>
                <a:srgbClr val="223D97"/>
              </a:buClr>
              <a:buSzPct val="120000"/>
              <a:buFont typeface="Arial" panose="020B0604020202020204" pitchFamily="34" charset="0"/>
              <a:buChar char="•"/>
            </a:pPr>
            <a:r>
              <a:rPr lang="en-US" sz="1600" dirty="0">
                <a:solidFill>
                  <a:srgbClr val="223D97"/>
                </a:solidFill>
                <a:latin typeface="Arial" panose="020B0604020202020204" pitchFamily="34" charset="0"/>
                <a:ea typeface="Roboto"/>
                <a:cs typeface="Arial" panose="020B0604020202020204" pitchFamily="34" charset="0"/>
                <a:sym typeface="Roboto"/>
              </a:rPr>
              <a:t>Which were difficult? Why?</a:t>
            </a:r>
          </a:p>
          <a:p>
            <a:pPr marL="285750" lvl="0" indent="-285750" rtl="0">
              <a:lnSpc>
                <a:spcPct val="115000"/>
              </a:lnSpc>
              <a:spcBef>
                <a:spcPts val="600"/>
              </a:spcBef>
              <a:spcAft>
                <a:spcPts val="0"/>
              </a:spcAft>
              <a:buClr>
                <a:srgbClr val="223D97"/>
              </a:buClr>
              <a:buSzPct val="120000"/>
              <a:buFont typeface="Arial" panose="020B0604020202020204" pitchFamily="34" charset="0"/>
              <a:buChar char="•"/>
            </a:pPr>
            <a:r>
              <a:rPr lang="en-US" sz="1600" dirty="0">
                <a:solidFill>
                  <a:srgbClr val="223D97"/>
                </a:solidFill>
                <a:latin typeface="Arial" panose="020B0604020202020204" pitchFamily="34" charset="0"/>
                <a:ea typeface="Roboto"/>
                <a:cs typeface="Arial" panose="020B0604020202020204" pitchFamily="34" charset="0"/>
                <a:sym typeface="Roboto"/>
              </a:rPr>
              <a:t>Which social identity categories do you feel most aware of?</a:t>
            </a:r>
          </a:p>
          <a:p>
            <a:pPr marL="285750" lvl="0" indent="-285750" rtl="0">
              <a:lnSpc>
                <a:spcPct val="115000"/>
              </a:lnSpc>
              <a:spcBef>
                <a:spcPts val="600"/>
              </a:spcBef>
              <a:spcAft>
                <a:spcPts val="0"/>
              </a:spcAft>
              <a:buClr>
                <a:srgbClr val="223D97"/>
              </a:buClr>
              <a:buSzPct val="120000"/>
              <a:buFont typeface="Arial" panose="020B0604020202020204" pitchFamily="34" charset="0"/>
              <a:buChar char="•"/>
            </a:pPr>
            <a:r>
              <a:rPr lang="en-US" sz="1600" dirty="0">
                <a:solidFill>
                  <a:srgbClr val="223D97"/>
                </a:solidFill>
                <a:latin typeface="Arial" panose="020B0604020202020204" pitchFamily="34" charset="0"/>
                <a:ea typeface="Roboto"/>
                <a:cs typeface="Arial" panose="020B0604020202020204" pitchFamily="34" charset="0"/>
                <a:sym typeface="Roboto"/>
              </a:rPr>
              <a:t>Which social identity categories do you feel least aware of?</a:t>
            </a:r>
          </a:p>
          <a:p>
            <a:pPr marL="285750" lvl="0" indent="-285750" rtl="0">
              <a:lnSpc>
                <a:spcPct val="115000"/>
              </a:lnSpc>
              <a:spcBef>
                <a:spcPts val="600"/>
              </a:spcBef>
              <a:spcAft>
                <a:spcPts val="0"/>
              </a:spcAft>
              <a:buClr>
                <a:srgbClr val="223D97"/>
              </a:buClr>
              <a:buSzPct val="120000"/>
              <a:buFont typeface="Arial" panose="020B0604020202020204" pitchFamily="34" charset="0"/>
              <a:buChar char="•"/>
            </a:pPr>
            <a:r>
              <a:rPr lang="en-US" sz="1600" dirty="0">
                <a:solidFill>
                  <a:srgbClr val="223D97"/>
                </a:solidFill>
                <a:latin typeface="Arial" panose="020B0604020202020204" pitchFamily="34" charset="0"/>
                <a:ea typeface="Roboto"/>
                <a:cs typeface="Arial" panose="020B0604020202020204" pitchFamily="34" charset="0"/>
                <a:sym typeface="Roboto"/>
              </a:rPr>
              <a:t>What is a category you would like to be more aware of? Why?</a:t>
            </a:r>
          </a:p>
          <a:p>
            <a:pPr marL="285750" lvl="0" indent="-285750" rtl="0">
              <a:lnSpc>
                <a:spcPct val="115000"/>
              </a:lnSpc>
              <a:spcBef>
                <a:spcPts val="1500"/>
              </a:spcBef>
              <a:spcAft>
                <a:spcPts val="0"/>
              </a:spcAft>
              <a:buClr>
                <a:srgbClr val="223D97"/>
              </a:buClr>
              <a:buSzPct val="120000"/>
              <a:buFont typeface="Arial" panose="020B0604020202020204" pitchFamily="34" charset="0"/>
              <a:buChar char="•"/>
            </a:pPr>
            <a:endParaRPr lang="en-US" sz="1600" dirty="0">
              <a:solidFill>
                <a:srgbClr val="223D97"/>
              </a:solidFill>
              <a:latin typeface="Arial" panose="020B0604020202020204" pitchFamily="34" charset="0"/>
              <a:ea typeface="Roboto"/>
              <a:cs typeface="Arial" panose="020B0604020202020204" pitchFamily="34" charset="0"/>
              <a:sym typeface="Roboto"/>
            </a:endParaRPr>
          </a:p>
          <a:p>
            <a:pPr lvl="0" rtl="0">
              <a:lnSpc>
                <a:spcPct val="115000"/>
              </a:lnSpc>
              <a:spcBef>
                <a:spcPts val="1500"/>
              </a:spcBef>
              <a:spcAft>
                <a:spcPts val="0"/>
              </a:spcAft>
              <a:buClr>
                <a:srgbClr val="223D97"/>
              </a:buClr>
              <a:buSzPct val="120000"/>
            </a:pPr>
            <a:endParaRPr lang="en-US" sz="1600" dirty="0">
              <a:solidFill>
                <a:srgbClr val="223D97"/>
              </a:solidFill>
              <a:latin typeface="Arial" panose="020B0604020202020204" pitchFamily="34" charset="0"/>
              <a:ea typeface="Roboto"/>
              <a:cs typeface="Arial" panose="020B0604020202020204" pitchFamily="34" charset="0"/>
              <a:sym typeface="Roboto"/>
            </a:endParaRPr>
          </a:p>
          <a:p>
            <a:pPr marL="0" lvl="0" indent="0" rtl="0">
              <a:lnSpc>
                <a:spcPct val="115000"/>
              </a:lnSpc>
              <a:spcBef>
                <a:spcPts val="1500"/>
              </a:spcBef>
              <a:spcAft>
                <a:spcPts val="0"/>
              </a:spcAft>
              <a:buClr>
                <a:schemeClr val="dk1"/>
              </a:buClr>
              <a:buSzPts val="1100"/>
              <a:buFont typeface="Arial"/>
              <a:buNone/>
            </a:pPr>
            <a:endParaRPr lang="en-US" sz="2000" dirty="0">
              <a:solidFill>
                <a:srgbClr val="223D97"/>
              </a:solidFill>
              <a:latin typeface="Arial" panose="020B0604020202020204" pitchFamily="34" charset="0"/>
              <a:ea typeface="Roboto"/>
              <a:cs typeface="Arial" panose="020B0604020202020204" pitchFamily="34" charset="0"/>
              <a:sym typeface="Roboto"/>
            </a:endParaRPr>
          </a:p>
          <a:p>
            <a:pPr marL="0" lvl="0" indent="0" rtl="0">
              <a:lnSpc>
                <a:spcPct val="115000"/>
              </a:lnSpc>
              <a:spcBef>
                <a:spcPts val="1500"/>
              </a:spcBef>
              <a:spcAft>
                <a:spcPts val="0"/>
              </a:spcAft>
              <a:buClr>
                <a:schemeClr val="dk1"/>
              </a:buClr>
              <a:buSzPts val="1100"/>
              <a:buFont typeface="Arial"/>
              <a:buNone/>
            </a:pPr>
            <a:endParaRPr lang="en-US" b="1" dirty="0">
              <a:solidFill>
                <a:srgbClr val="223D97"/>
              </a:solidFill>
              <a:latin typeface="Arial" panose="020B0604020202020204" pitchFamily="34" charset="0"/>
              <a:ea typeface="Roboto"/>
              <a:cs typeface="Arial" panose="020B0604020202020204" pitchFamily="34" charset="0"/>
              <a:sym typeface="Roboto"/>
            </a:endParaRPr>
          </a:p>
        </p:txBody>
      </p:sp>
    </p:spTree>
    <p:extLst>
      <p:ext uri="{BB962C8B-B14F-4D97-AF65-F5344CB8AC3E}">
        <p14:creationId xmlns:p14="http://schemas.microsoft.com/office/powerpoint/2010/main" val="310579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2683</Words>
  <Application>Microsoft Macintosh PowerPoint</Application>
  <PresentationFormat>On-screen Show (16:9)</PresentationFormat>
  <Paragraphs>312</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Roboto</vt:lpstr>
      <vt:lpstr>Roboto Mono</vt:lpstr>
      <vt:lpstr>Arial Black</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Ryan Ewers</dc:creator>
  <cp:lastModifiedBy>Casper Caldarola</cp:lastModifiedBy>
  <cp:revision>8</cp:revision>
  <dcterms:modified xsi:type="dcterms:W3CDTF">2025-01-04T20:02:58Z</dcterms:modified>
</cp:coreProperties>
</file>