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82" r:id="rId2"/>
    <p:sldId id="283" r:id="rId3"/>
    <p:sldId id="284" r:id="rId4"/>
    <p:sldId id="285" r:id="rId5"/>
    <p:sldId id="286" r:id="rId6"/>
    <p:sldId id="287" r:id="rId7"/>
    <p:sldId id="288" r:id="rId8"/>
    <p:sldId id="289" r:id="rId9"/>
    <p:sldId id="290" r:id="rId10"/>
    <p:sldId id="291" r:id="rId11"/>
    <p:sldId id="292" r:id="rId12"/>
    <p:sldId id="294" r:id="rId13"/>
    <p:sldId id="296" r:id="rId14"/>
    <p:sldId id="295"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273" r:id="rId28"/>
  </p:sldIdLst>
  <p:sldSz cx="9144000" cy="5143500" type="screen16x9"/>
  <p:notesSz cx="6858000" cy="9144000"/>
  <p:embeddedFontLst>
    <p:embeddedFont>
      <p:font typeface="Arial Black" panose="020B0604020202020204" pitchFamily="34" charset="0"/>
      <p:bold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D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094"/>
    <p:restoredTop sz="94640"/>
  </p:normalViewPr>
  <p:slideViewPr>
    <p:cSldViewPr snapToGrid="0">
      <p:cViewPr varScale="1">
        <p:scale>
          <a:sx n="48" d="100"/>
          <a:sy n="48" d="100"/>
        </p:scale>
        <p:origin x="192" y="16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954F400-4300-76DD-CAC7-DA1EEE8DB9CB}"/>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E47CFF7A-30E3-6AA0-25A3-63FE6E3A94A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So now we are going to watch a series of short films produced by the New York Times. Each film focuses on the experiences of a different racial group. We will watch two films and then have a short discussion on them. Then we will watch another two films, followed by discussion. Afterwards, we will watch one more film and close with one final discussion. As you watch each film, please consider which film or films serve as a mirror for your own experiences with racial and which film or films serve as a window into the experiences of others who have different racial identities than your own.</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1B24A74E-56A5-E424-8158-4546AB0DAB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987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6823E5F-0AD5-C2E9-DD60-07D6C960E252}"/>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B0201D45-BEAF-9026-AF73-B46BE8CCCCF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BBDEEFE7-C8F1-E198-6995-BF4C31E5FC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658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2EF74909-E68C-8714-8BC9-87D25EF582D1}"/>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BBEC59FC-3B90-1089-7313-72DC32C57A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193A5554-F658-BDBE-D9F5-0A389054BF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7914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BA2D4AB8-E3A8-E536-5335-F4363914918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F2CC306E-1002-2205-5706-4ACD7214C78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Now that we have watched two clips, I am going to ask you to turn to a neighbor or two and discuss these questions.</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E30D953B-D871-5CD4-1554-0225660377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55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315C1D66-C07F-6A18-B3D4-59C7946D50C6}"/>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99DE6123-5695-EAF6-49C2-646B6DBC67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Now that we have watched two clips, I am going to ask you to turn to a neighbor or two and discuss these questions.</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28F257DE-A85E-35F8-8343-1EB6E89164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8428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467F38B-2EB0-B8CF-71FB-31C49763632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571ACCF7-6F58-529E-798E-E7587C9B694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576C77AF-10C1-A6BA-9C0B-C5A69C5157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074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4EF7F97C-CFA2-178D-58C5-5DD98B799B1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8595D37B-17B5-EE0C-79F6-2852ABA51C4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3B14198C-689F-3968-DBC9-115FECD74C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1563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7F6015F1-6533-EECF-F23E-14B0B825C5CD}"/>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A21E2D11-08E9-800F-CD84-3C89740A475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6B760832-278A-6C55-5EC8-0378A7571F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7148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E7CD9CA-8305-0A2E-1613-B9BA124AD79B}"/>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48C25570-D2E5-A300-9F54-64728583CD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67EE0402-8103-C5CA-7E9C-E9CA9158FF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777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A6E7BA54-2695-47F7-561D-562152D42A24}"/>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9B1143C3-456E-6DFA-8D06-3BAD60BA4DC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AE82E482-17B9-F212-FE91-F9B973AB76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6357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Invite students to wiggle their bodies into a comfortable position and then lead them through a simple breathing or mindfulness exercise.</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Examples: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1-minute of mindful breathing</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(fake) Yawn &amp; 10 second stretch - notice and “greet” any tension or tightness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Self-Love Hug w/ 3 deep breaths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Hand stroke - with eyes cast or closed, using index finger of one hand, gently trace the outside of all fingers on the opposite hand, then switch hands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full body scan - noticing any tension, sensations, or emotions in different parts of the body</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Remind students that slowing down to breath in this ways helps us to stay calm and focused.</a:t>
            </a:r>
          </a:p>
          <a:p>
            <a:pPr marL="457200" lvl="0" indent="0" algn="l" rtl="0">
              <a:lnSpc>
                <a:spcPct val="100000"/>
              </a:lnSpc>
              <a:spcBef>
                <a:spcPts val="0"/>
              </a:spcBef>
              <a:spcAft>
                <a:spcPts val="0"/>
              </a:spcAft>
              <a:buSzPts val="1100"/>
              <a:buNone/>
            </a:pPr>
            <a:endParaRPr dirty="0"/>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4F5899EF-40EE-F984-BB01-B827509D8F0D}"/>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4E901163-7659-8A31-B16B-A9FCEEB863F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BB807961-765A-0EA8-22FE-8868F65B30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727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B373BF55-1BD3-466A-EA8F-09AEF4B957A2}"/>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6CE47910-A758-E34B-BF43-E54A38D33B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634F8A2C-E221-55AB-D7A5-0FC6814001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1559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7C9B538-8191-8EF0-2F0A-2A7C747A57BD}"/>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B3E7C8E6-C4AE-10B2-7AE3-B20B1185C88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Now that we have moved through this conversation. I’d like to give you an opportunity to journal in response to the prompt on the screen.</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Explain the prompt.</a:t>
            </a:r>
            <a:endParaRPr lang="en-US" b="0" dirty="0">
              <a:effectLst/>
            </a:endParaRPr>
          </a:p>
          <a:p>
            <a:pPr rtl="0">
              <a:spcAft>
                <a:spcPts val="1000"/>
              </a:spcAft>
            </a:pPr>
            <a:r>
              <a:rPr lang="en-US" sz="1800" b="0" i="1" u="none" strike="noStrike" dirty="0">
                <a:solidFill>
                  <a:srgbClr val="000000"/>
                </a:solidFill>
                <a:effectLst/>
                <a:latin typeface="Arial" panose="020B0604020202020204" pitchFamily="34" charset="0"/>
              </a:rPr>
              <a:t>Provide time for students to write and then to share some thoughts out loud before closing class.</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B2878A80-1DD9-89C4-C6FB-4B7E98AE6F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3604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517B3489-38A1-E97F-D3CC-E640568F900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8AD3A52A-C66F-9126-280D-F91FBD8FA2B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sz="1800" b="0" i="0" u="none" strike="noStrike" dirty="0">
                <a:solidFill>
                  <a:srgbClr val="000000"/>
                </a:solidFill>
                <a:effectLst/>
                <a:latin typeface="Arial" panose="020B0604020202020204" pitchFamily="34" charset="0"/>
              </a:rPr>
              <a:t>Thank you so much for participating so fully in our session today. Through several exercises and dialogue, we explored a mirrors and windows approach to sharing our stories of race and identity and to developing a sense of empathy across lines of racial difference. The more self-aware we become about the power of race in our world, the more self-aware we become about how race has impacted us, giving some of us advantages and others of us disadvantages, the more we can work across racial lines to change things for the better. </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We can commit to speaking out when we hear racist comments. We can commit to challenged racist ideas and beliefs. We can commit to having hard conversations with friends and families. We can be more sensitive with our own language, more inclusive and just with our own actions. And we can commit to ongoing learning.</a:t>
            </a:r>
            <a:endParaRPr lang="en-US" b="0" dirty="0">
              <a:effectLst/>
            </a:endParaRPr>
          </a:p>
          <a:p>
            <a:pPr rtl="0"/>
            <a:br>
              <a:rPr lang="en-US" b="0" dirty="0">
                <a:effectLst/>
              </a:rPr>
            </a:br>
            <a:r>
              <a:rPr lang="en-US" sz="1800" b="0" i="0" u="none" strike="noStrike" dirty="0">
                <a:solidFill>
                  <a:srgbClr val="000000"/>
                </a:solidFill>
                <a:effectLst/>
                <a:latin typeface="Arial" panose="020B0604020202020204" pitchFamily="34" charset="0"/>
              </a:rPr>
              <a:t>Would someone like to read this quotation to close class?</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A2ABC282-818D-77D0-1EAF-B3B1259885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6840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6A260780-0A1A-8A77-E725-ADE4F1C3D00E}"/>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C06875D9-7566-8234-EE6F-AAF807B6A2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265301A7-C8CE-9C61-1244-6C34762457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772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AE1B50E1-1642-C58E-34D4-D58E47EAE533}"/>
            </a:ext>
          </a:extLst>
        </p:cNvPr>
        <p:cNvGrpSpPr/>
        <p:nvPr/>
      </p:nvGrpSpPr>
      <p:grpSpPr>
        <a:xfrm>
          <a:off x="0" y="0"/>
          <a:ext cx="0" cy="0"/>
          <a:chOff x="0" y="0"/>
          <a:chExt cx="0" cy="0"/>
        </a:xfrm>
      </p:grpSpPr>
      <p:sp>
        <p:nvSpPr>
          <p:cNvPr id="160" name="Google Shape;160;g286d81a6184_0_31:notes">
            <a:extLst>
              <a:ext uri="{FF2B5EF4-FFF2-40B4-BE49-F238E27FC236}">
                <a16:creationId xmlns:a16="http://schemas.microsoft.com/office/drawing/2014/main" id="{D3E8002E-C222-C594-80B3-E41E9C77D8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1500"/>
              </a:spcAft>
              <a:buSzPts val="1100"/>
              <a:buNone/>
            </a:pPr>
            <a:endParaRPr/>
          </a:p>
        </p:txBody>
      </p:sp>
      <p:sp>
        <p:nvSpPr>
          <p:cNvPr id="161" name="Google Shape;161;g286d81a6184_0_31:notes">
            <a:extLst>
              <a:ext uri="{FF2B5EF4-FFF2-40B4-BE49-F238E27FC236}">
                <a16:creationId xmlns:a16="http://schemas.microsoft.com/office/drawing/2014/main" id="{568AD42E-C848-80F7-ED67-1B9A5A693E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063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FDF2785-11EE-7999-F146-295BC21D7F2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8688029-6C35-F2A3-5261-5322D45742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E5CD9964-0BD7-EF75-9364-EC0BD7884F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1164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44612217-0930-2594-4A39-17304F94302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FA600BA-9245-EB31-19A8-9F0FE932653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Earlier this year we watched Chimamanda Adichie’s TED talk, the Danger of a Single Story.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Here is a quotation by her. Would someone like to read it?</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What do we think Adichie means?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Every human society tells stories about different groups of people. Sometimes those stories are ungenerous and harmful. And when they are, people are treated poorly and suffer. However, we can all learn to tell better stories about people and learn to treat them better.</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We can begin by listening to people’s stories about themselves and their experiences and about how they want to be treated.</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705E87B8-6C45-5748-4432-E51AE1B8EB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25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2CB4FBD6-1188-3278-E6E2-844723D0CE2D}"/>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1C379D17-C154-8CB2-23CD-8761B2AABE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Let’s read an excerpt from Jewell’s “This Book is Anti-Racist.”</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30BE5C6D-FF85-FFCE-79CA-590A52345A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452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084048C-D4BC-1E86-1DE4-A356165F8CA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E2E7F258-40BE-3BCD-D395-08408ED098F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29D7303B-7F88-C2F0-3961-4BC6B57E6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6204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36B81CFA-5F2E-B69A-0234-AD1D5F5E209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55779537-A98A-51F3-2ECD-C2D3277085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25383875-5F1C-A685-1301-36E9224071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429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D3A9803F-A068-2A97-5B36-01F410C8CD18}"/>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1387F1EA-4AE6-0DF1-DF84-9C9C9070560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How does Adichie’s thinking connect with what we just read from Jewell’s work?</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I am going to ask you to free-write a few thoughts in response.</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Now I am going to ask you to talk with a neighbor about the ideas you wrote about.</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I would love to hear a few people share with the large group what they wrote about or what came up in their conversations.</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0DF5E478-259C-D242-7B5A-44CAAD7D4D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033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F575E3FF-839A-BF93-54D6-8FADAD083EE6}"/>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FDE36381-69D6-C959-AB86-4F832D5F0E6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Let’s go back to Jewell’s book where she defines racism.</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Would anyone like to read two circles on the screen?</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Bad stories about people on the basis of race creates mistreatment of those people. That is true historically – and it is true of how people have been treated even today.</a:t>
            </a:r>
            <a:endParaRPr lang="en-US" b="0" dirty="0">
              <a:effectLst/>
            </a:endParaRPr>
          </a:p>
          <a:p>
            <a:endParaRPr dirty="0"/>
          </a:p>
        </p:txBody>
      </p:sp>
      <p:sp>
        <p:nvSpPr>
          <p:cNvPr id="56" name="Google Shape;56;g26e086f46ac_0_0:notes">
            <a:extLst>
              <a:ext uri="{FF2B5EF4-FFF2-40B4-BE49-F238E27FC236}">
                <a16:creationId xmlns:a16="http://schemas.microsoft.com/office/drawing/2014/main" id="{BB33CA36-718B-3DEE-F675-6C640D50E0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663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www.youtube.com/watch?v=rSAw51caEe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youtube.com/watch?v=tLLCHbCgJbM" TargetMode="External"/><Relationship Id="rId5" Type="http://schemas.openxmlformats.org/officeDocument/2006/relationships/image" Target="../media/image11.jpg"/><Relationship Id="rId4" Type="http://schemas.openxmlformats.org/officeDocument/2006/relationships/hyperlink" Target="http://www.youtube.com/watch?v=rSAw51caEe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hyperlink" Target="http://www.youtube.com/watch?v=siMal6QVblE" TargetMode="External"/><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youtube.com/watch?v=tLLCHbCgJbM" TargetMode="External"/><Relationship Id="rId5" Type="http://schemas.openxmlformats.org/officeDocument/2006/relationships/image" Target="../media/image11.jpg"/><Relationship Id="rId4" Type="http://schemas.openxmlformats.org/officeDocument/2006/relationships/hyperlink" Target="http://www.youtube.com/watch?v=rSAw51caEeg" TargetMode="External"/><Relationship Id="rId9"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hyperlink" Target="http://www.youtube.com/watch?v=siMal6QVblE" TargetMode="External"/><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youtube.com/watch?v=tLLCHbCgJbM" TargetMode="External"/><Relationship Id="rId11" Type="http://schemas.openxmlformats.org/officeDocument/2006/relationships/image" Target="../media/image16.jpg"/><Relationship Id="rId5" Type="http://schemas.openxmlformats.org/officeDocument/2006/relationships/image" Target="../media/image11.jpg"/><Relationship Id="rId10" Type="http://schemas.openxmlformats.org/officeDocument/2006/relationships/hyperlink" Target="http://www.youtube.com/watch?v=xXow7olFyIM" TargetMode="External"/><Relationship Id="rId4" Type="http://schemas.openxmlformats.org/officeDocument/2006/relationships/hyperlink" Target="http://www.youtube.com/watch?v=rSAw51caEeg" TargetMode="External"/><Relationship Id="rId9"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unsplash.com/photos/and-breathe-neon-sign-on-tre-buymYm3RQ3U?utm_content=creditCopyText&amp;utm_medium=referral&amp;utm_source=unsplash" TargetMode="External"/><Relationship Id="rId5" Type="http://schemas.openxmlformats.org/officeDocument/2006/relationships/hyperlink" Target="https://unsplash.com/@maxvdo?utm_content=creditCopyText&amp;utm_medium=referral&amp;utm_source=unsplash"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527CB10-31DE-3F4D-C33A-7405C7306CE6}"/>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6BFF4C8-6BF2-0B0C-21E6-9D88E247D071}"/>
              </a:ext>
            </a:extLst>
          </p:cNvPr>
          <p:cNvSpPr txBox="1"/>
          <p:nvPr/>
        </p:nvSpPr>
        <p:spPr>
          <a:xfrm>
            <a:off x="421418" y="1788400"/>
            <a:ext cx="6615485" cy="1518814"/>
          </a:xfrm>
          <a:prstGeom prst="rect">
            <a:avLst/>
          </a:prstGeom>
          <a:noFill/>
        </p:spPr>
        <p:txBody>
          <a:bodyPr wrap="square" rtlCol="0">
            <a:spAutoFit/>
          </a:bodyPr>
          <a:lstStyle/>
          <a:p>
            <a:pPr marL="0" marR="0" lvl="0" indent="0" rtl="0">
              <a:lnSpc>
                <a:spcPts val="3720"/>
              </a:lnSpc>
              <a:spcBef>
                <a:spcPts val="0"/>
              </a:spcBef>
              <a:spcAft>
                <a:spcPts val="0"/>
              </a:spcAft>
              <a:buClr>
                <a:schemeClr val="dk1"/>
              </a:buClr>
              <a:buSzPts val="1100"/>
              <a:buFont typeface="Arial"/>
              <a:buNone/>
            </a:pPr>
            <a:r>
              <a:rPr lang="en-US" sz="3600" b="1" dirty="0">
                <a:solidFill>
                  <a:schemeClr val="lt1"/>
                </a:solidFill>
                <a:latin typeface="Arial Black" panose="020B0604020202020204" pitchFamily="34" charset="0"/>
                <a:cs typeface="Arial Black" panose="020B0604020202020204" pitchFamily="34" charset="0"/>
              </a:rPr>
              <a:t>Voices from Today––Speaking Out Against </a:t>
            </a:r>
          </a:p>
          <a:p>
            <a:pPr marL="0" marR="0" lvl="0" indent="0" rtl="0">
              <a:lnSpc>
                <a:spcPts val="3720"/>
              </a:lnSpc>
              <a:spcBef>
                <a:spcPts val="0"/>
              </a:spcBef>
              <a:spcAft>
                <a:spcPts val="0"/>
              </a:spcAft>
              <a:buClr>
                <a:schemeClr val="dk1"/>
              </a:buClr>
              <a:buSzPts val="1100"/>
              <a:buFont typeface="Arial"/>
              <a:buNone/>
            </a:pPr>
            <a:r>
              <a:rPr lang="en-US" sz="3600" b="1" dirty="0">
                <a:solidFill>
                  <a:schemeClr val="lt1"/>
                </a:solidFill>
                <a:latin typeface="Arial Black" panose="020B0604020202020204" pitchFamily="34" charset="0"/>
                <a:cs typeface="Arial Black" panose="020B0604020202020204" pitchFamily="34" charset="0"/>
              </a:rPr>
              <a:t>the Single Story</a:t>
            </a:r>
            <a:endParaRPr lang="en-US" b="1" dirty="0">
              <a:latin typeface="Arial Black" panose="020B0604020202020204" pitchFamily="34"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E53939B6-79CA-C36D-1468-3D567F565D29}"/>
              </a:ext>
            </a:extLst>
          </p:cNvPr>
          <p:cNvCxnSpPr>
            <a:cxnSpLocks/>
          </p:cNvCxnSpPr>
          <p:nvPr/>
        </p:nvCxnSpPr>
        <p:spPr>
          <a:xfrm>
            <a:off x="341906" y="1856509"/>
            <a:ext cx="0" cy="2078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23ABFF-8FB8-180D-8252-CFACB8B18EB9}"/>
              </a:ext>
            </a:extLst>
          </p:cNvPr>
          <p:cNvSpPr txBox="1"/>
          <p:nvPr/>
        </p:nvSpPr>
        <p:spPr>
          <a:xfrm>
            <a:off x="421418" y="3260488"/>
            <a:ext cx="4572000" cy="782202"/>
          </a:xfrm>
          <a:prstGeom prst="rect">
            <a:avLst/>
          </a:prstGeom>
          <a:noFill/>
        </p:spPr>
        <p:txBody>
          <a:bodyPr wrap="square">
            <a:spAutoFit/>
          </a:bodyPr>
          <a:lstStyle/>
          <a:p>
            <a:pPr marL="0" marR="0" lvl="0" indent="0" rtl="0">
              <a:lnSpc>
                <a:spcPct val="100000"/>
              </a:lnSpc>
              <a:spcBef>
                <a:spcPts val="0"/>
              </a:spcBef>
              <a:spcAft>
                <a:spcPts val="0"/>
              </a:spcAft>
              <a:buClr>
                <a:schemeClr val="dk1"/>
              </a:buClr>
              <a:buSzPts val="1100"/>
              <a:buFont typeface="Arial"/>
              <a:buNone/>
            </a:pPr>
            <a:r>
              <a:rPr lang="en-US" sz="1400" b="1" i="0" u="none" strike="noStrike" cap="none" dirty="0">
                <a:solidFill>
                  <a:srgbClr val="53A946"/>
                </a:solidFill>
              </a:rPr>
              <a:t>G</a:t>
            </a:r>
            <a:r>
              <a:rPr lang="en-US" sz="1400" b="1" i="0" u="none" strike="noStrike" cap="none" dirty="0">
                <a:solidFill>
                  <a:srgbClr val="53A946"/>
                </a:solidFill>
                <a:latin typeface="Arial"/>
                <a:ea typeface="Arial"/>
                <a:cs typeface="Arial"/>
                <a:sym typeface="Arial"/>
              </a:rPr>
              <a:t>rade 6 / Lesson 9</a:t>
            </a:r>
          </a:p>
          <a:p>
            <a:pPr marL="0" marR="0" lvl="0" indent="0" rtl="0">
              <a:lnSpc>
                <a:spcPct val="115000"/>
              </a:lnSpc>
              <a:spcBef>
                <a:spcPts val="0"/>
              </a:spcBef>
              <a:spcAft>
                <a:spcPts val="0"/>
              </a:spcAft>
              <a:buClr>
                <a:schemeClr val="dk1"/>
              </a:buClr>
              <a:buSzPts val="1100"/>
              <a:buFont typeface="Arial"/>
              <a:buNone/>
            </a:pPr>
            <a:r>
              <a:rPr lang="en-US" sz="1400" b="1" i="0" u="none" strike="noStrike" cap="none" dirty="0">
                <a:solidFill>
                  <a:schemeClr val="lt1"/>
                </a:solidFill>
                <a:latin typeface="Arial"/>
                <a:ea typeface="Arial"/>
                <a:cs typeface="Arial"/>
                <a:sym typeface="Arial"/>
              </a:rPr>
              <a:t>UNIT: The Historical Construction of Race and Current Racial Identities Throughout U.S. Society</a:t>
            </a:r>
            <a:endParaRPr lang="en-US" sz="1400" b="1"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10D8A0E-9BC4-E186-D392-426404AAEDC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A3A108C-6F5A-BCBD-E689-5CF5E172A575}"/>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3;p22">
            <a:extLst>
              <a:ext uri="{FF2B5EF4-FFF2-40B4-BE49-F238E27FC236}">
                <a16:creationId xmlns:a16="http://schemas.microsoft.com/office/drawing/2014/main" id="{EB308116-5E1F-316E-AC21-1DB029FE739F}"/>
              </a:ext>
            </a:extLst>
          </p:cNvPr>
          <p:cNvPicPr preferRelativeResize="0"/>
          <p:nvPr/>
        </p:nvPicPr>
        <p:blipFill>
          <a:blip r:embed="rId4">
            <a:alphaModFix/>
          </a:blip>
          <a:stretch>
            <a:fillRect/>
          </a:stretch>
        </p:blipFill>
        <p:spPr>
          <a:xfrm>
            <a:off x="3025581" y="0"/>
            <a:ext cx="6118420" cy="4160520"/>
          </a:xfrm>
          <a:prstGeom prst="rect">
            <a:avLst/>
          </a:prstGeom>
          <a:noFill/>
          <a:ln>
            <a:noFill/>
          </a:ln>
        </p:spPr>
      </p:pic>
    </p:spTree>
    <p:extLst>
      <p:ext uri="{BB962C8B-B14F-4D97-AF65-F5344CB8AC3E}">
        <p14:creationId xmlns:p14="http://schemas.microsoft.com/office/powerpoint/2010/main" val="361923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9C4E4F34-3402-C767-3D84-2A424EA773B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31A53CB-D372-AF4F-D22F-BFE12BB48F16}"/>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9;p23" descr="In this short documentary, young black men explain the particular challenges they face growing up in America.&#10;&#10;Produced by: Joe Brewster and Perri Peltz&#10;&#10;Read the story here: http://nyti.ms/1bBlzAB&#10;&#10;Subscribe on YouTube: http://bit.ly/U8Ys7n&#10;&#10;Watch more videos at: http://nytimes.com/video&#10;&#10;---------------------------------------------------------------&#10;&#10;Want more from The New York Times?&#10;&#10;Twitter: https://twitter.com/nytvideo&#10;&#10;Instagram: http://instagram.com/nytvideo&#10;&#10;Facebook: https://www.facebook.com/nytimes&#10;&#10;Google+: https://plus.google.com/+nytimes&#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About Growing Up Black | Op-Docs | The New York Times&#10;http://www.youtube.com/user/TheNewYorkTimes" title="A Conversation About Growing Up Black | Op-Docs | The New York Times">
            <a:hlinkClick r:id="rId4"/>
            <a:extLst>
              <a:ext uri="{FF2B5EF4-FFF2-40B4-BE49-F238E27FC236}">
                <a16:creationId xmlns:a16="http://schemas.microsoft.com/office/drawing/2014/main" id="{3D762ABD-8328-5FC4-212E-0653F2A92CD4}"/>
              </a:ext>
            </a:extLst>
          </p:cNvPr>
          <p:cNvPicPr preferRelativeResize="0"/>
          <p:nvPr/>
        </p:nvPicPr>
        <p:blipFill>
          <a:blip r:embed="rId5">
            <a:alphaModFix/>
          </a:blip>
          <a:stretch>
            <a:fillRect/>
          </a:stretch>
        </p:blipFill>
        <p:spPr>
          <a:xfrm>
            <a:off x="3920792" y="230115"/>
            <a:ext cx="5016250" cy="3762194"/>
          </a:xfrm>
          <a:prstGeom prst="rect">
            <a:avLst/>
          </a:prstGeom>
          <a:noFill/>
          <a:ln>
            <a:noFill/>
          </a:ln>
        </p:spPr>
      </p:pic>
      <p:sp>
        <p:nvSpPr>
          <p:cNvPr id="4" name="Google Shape;120;p23">
            <a:extLst>
              <a:ext uri="{FF2B5EF4-FFF2-40B4-BE49-F238E27FC236}">
                <a16:creationId xmlns:a16="http://schemas.microsoft.com/office/drawing/2014/main" id="{5173159E-4B0D-A4DC-915F-47604DD97F89}"/>
              </a:ext>
            </a:extLst>
          </p:cNvPr>
          <p:cNvSpPr txBox="1"/>
          <p:nvPr/>
        </p:nvSpPr>
        <p:spPr>
          <a:xfrm>
            <a:off x="466344" y="373888"/>
            <a:ext cx="3247490" cy="144576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dirty="0">
                <a:solidFill>
                  <a:srgbClr val="223D97"/>
                </a:solidFill>
              </a:rPr>
              <a:t>A Conversation with Black People on Being Black</a:t>
            </a:r>
            <a:endParaRPr sz="1800" b="1" dirty="0">
              <a:solidFill>
                <a:srgbClr val="223D97"/>
              </a:solidFill>
            </a:endParaRPr>
          </a:p>
        </p:txBody>
      </p:sp>
    </p:spTree>
    <p:extLst>
      <p:ext uri="{BB962C8B-B14F-4D97-AF65-F5344CB8AC3E}">
        <p14:creationId xmlns:p14="http://schemas.microsoft.com/office/powerpoint/2010/main" val="73695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18EC1A8-7403-C39E-73F8-4AC3F5031AB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F5B156F6-CBBB-9DC3-FB60-65FCDDC204FB}"/>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9;p23" descr="In this short documentary, young black men explain the particular challenges they face growing up in America.&#10;&#10;Produced by: Joe Brewster and Perri Peltz&#10;&#10;Read the story here: http://nyti.ms/1bBlzAB&#10;&#10;Subscribe on YouTube: http://bit.ly/U8Ys7n&#10;&#10;Watch more videos at: http://nytimes.com/video&#10;&#10;---------------------------------------------------------------&#10;&#10;Want more from The New York Times?&#10;&#10;Twitter: https://twitter.com/nytvideo&#10;&#10;Instagram: http://instagram.com/nytvideo&#10;&#10;Facebook: https://www.facebook.com/nytimes&#10;&#10;Google+: https://plus.google.com/+nytimes&#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About Growing Up Black | Op-Docs | The New York Times&#10;http://www.youtube.com/user/TheNewYorkTimes" title="A Conversation About Growing Up Black | Op-Docs | The New York Times">
            <a:hlinkClick r:id="rId4"/>
            <a:extLst>
              <a:ext uri="{FF2B5EF4-FFF2-40B4-BE49-F238E27FC236}">
                <a16:creationId xmlns:a16="http://schemas.microsoft.com/office/drawing/2014/main" id="{4D5B6067-5011-5D5A-C849-97F01321439B}"/>
              </a:ext>
            </a:extLst>
          </p:cNvPr>
          <p:cNvPicPr preferRelativeResize="0"/>
          <p:nvPr/>
        </p:nvPicPr>
        <p:blipFill>
          <a:blip r:embed="rId5">
            <a:alphaModFix/>
          </a:blip>
          <a:stretch>
            <a:fillRect/>
          </a:stretch>
        </p:blipFill>
        <p:spPr>
          <a:xfrm>
            <a:off x="3920792" y="230115"/>
            <a:ext cx="5016250" cy="3762194"/>
          </a:xfrm>
          <a:prstGeom prst="rect">
            <a:avLst/>
          </a:prstGeom>
          <a:noFill/>
          <a:ln>
            <a:noFill/>
          </a:ln>
        </p:spPr>
      </p:pic>
      <p:sp>
        <p:nvSpPr>
          <p:cNvPr id="4" name="Google Shape;120;p23">
            <a:extLst>
              <a:ext uri="{FF2B5EF4-FFF2-40B4-BE49-F238E27FC236}">
                <a16:creationId xmlns:a16="http://schemas.microsoft.com/office/drawing/2014/main" id="{3139FA18-9FAB-15EA-47A9-32FA9DB89169}"/>
              </a:ext>
            </a:extLst>
          </p:cNvPr>
          <p:cNvSpPr txBox="1"/>
          <p:nvPr/>
        </p:nvSpPr>
        <p:spPr>
          <a:xfrm>
            <a:off x="466344" y="373888"/>
            <a:ext cx="3247490" cy="144576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dirty="0">
                <a:solidFill>
                  <a:srgbClr val="223D97"/>
                </a:solidFill>
              </a:rPr>
              <a:t>A Conversation With Latinos on Being Latino/a/e</a:t>
            </a:r>
          </a:p>
          <a:p>
            <a:pPr marL="0" lvl="0" indent="0" rtl="0">
              <a:spcBef>
                <a:spcPts val="0"/>
              </a:spcBef>
              <a:spcAft>
                <a:spcPts val="0"/>
              </a:spcAft>
              <a:buNone/>
            </a:pPr>
            <a:endParaRPr lang="en-US" sz="1800" b="1" dirty="0">
              <a:solidFill>
                <a:srgbClr val="223D97"/>
              </a:solidFill>
            </a:endParaRPr>
          </a:p>
        </p:txBody>
      </p:sp>
      <p:pic>
        <p:nvPicPr>
          <p:cNvPr id="5" name="Google Shape;126;p24" descr="In this short documentary, Latinos grapple with defining their ethnic and racial identities.&#10;&#10;Subscribe on YouTube: http://bit.ly/U8Ys7n&#10;&#10;While talking with Latino people we find out the understanding of their personal identity as well as what they deal with in their every day lives.&#10;&#10;Read the story here: http://nyti.ms/1UzNpR3&#10;&#10;---------------------------------------------------------------&#10;&#10;Want more from The New York Times?&#10;&#10;Watch more videos at: http://nytimes.com/video&#10;&#10;Facebook: https://www.facebook.com/nytvideo&#10;&#10;Twitter: https://twitter.com/nytvideo&#10;&#10;Instagram: http://instagram.com/nytvideo&#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With Latinos on Race | Op-Docs | The New York Times&#10;http://www.youtube.com/user/TheNewYor..." title="A Conversation With Latinos on Race | Op-Docs">
            <a:hlinkClick r:id="rId6"/>
            <a:extLst>
              <a:ext uri="{FF2B5EF4-FFF2-40B4-BE49-F238E27FC236}">
                <a16:creationId xmlns:a16="http://schemas.microsoft.com/office/drawing/2014/main" id="{287B0032-03A2-5FB6-7870-6037A71E8B12}"/>
              </a:ext>
            </a:extLst>
          </p:cNvPr>
          <p:cNvPicPr preferRelativeResize="0"/>
          <p:nvPr/>
        </p:nvPicPr>
        <p:blipFill>
          <a:blip r:embed="rId7">
            <a:alphaModFix/>
          </a:blip>
          <a:stretch>
            <a:fillRect/>
          </a:stretch>
        </p:blipFill>
        <p:spPr>
          <a:xfrm>
            <a:off x="3920790" y="230116"/>
            <a:ext cx="5016251" cy="3762200"/>
          </a:xfrm>
          <a:prstGeom prst="rect">
            <a:avLst/>
          </a:prstGeom>
          <a:noFill/>
          <a:ln>
            <a:noFill/>
          </a:ln>
        </p:spPr>
      </p:pic>
    </p:spTree>
    <p:extLst>
      <p:ext uri="{BB962C8B-B14F-4D97-AF65-F5344CB8AC3E}">
        <p14:creationId xmlns:p14="http://schemas.microsoft.com/office/powerpoint/2010/main" val="200471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FFEE9265-A0CC-FF69-077C-DCB364FBB6A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6D164888-F48A-CB01-3F74-8EEDF4C82A23}"/>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17DB44B7-6DBA-F1BC-E9C4-6D3D7ABA0CFB}"/>
              </a:ext>
            </a:extLst>
          </p:cNvPr>
          <p:cNvSpPr/>
          <p:nvPr/>
        </p:nvSpPr>
        <p:spPr>
          <a:xfrm>
            <a:off x="362056" y="282827"/>
            <a:ext cx="8480191" cy="161912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B6376DB7-F90E-46CA-6158-51DA5366ED76}"/>
              </a:ext>
            </a:extLst>
          </p:cNvPr>
          <p:cNvSpPr txBox="1"/>
          <p:nvPr/>
        </p:nvSpPr>
        <p:spPr>
          <a:xfrm>
            <a:off x="362056" y="282827"/>
            <a:ext cx="8480191" cy="161912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Let’s Discuss!</a:t>
            </a:r>
            <a:endParaRPr sz="1800" b="1" i="0" u="none" strike="noStrike" cap="none" dirty="0">
              <a:solidFill>
                <a:srgbClr val="16478E"/>
              </a:solidFill>
              <a:latin typeface="Arial"/>
              <a:ea typeface="Arial"/>
              <a:cs typeface="Arial"/>
              <a:sym typeface="Arial"/>
            </a:endParaRPr>
          </a:p>
        </p:txBody>
      </p:sp>
      <p:sp>
        <p:nvSpPr>
          <p:cNvPr id="5" name="TextBox 4">
            <a:extLst>
              <a:ext uri="{FF2B5EF4-FFF2-40B4-BE49-F238E27FC236}">
                <a16:creationId xmlns:a16="http://schemas.microsoft.com/office/drawing/2014/main" id="{6BD00AA8-90E3-D0DE-2B0E-9D3B8D174CFF}"/>
              </a:ext>
            </a:extLst>
          </p:cNvPr>
          <p:cNvSpPr txBox="1"/>
          <p:nvPr/>
        </p:nvSpPr>
        <p:spPr>
          <a:xfrm>
            <a:off x="1353312" y="2349371"/>
            <a:ext cx="7488935" cy="1354217"/>
          </a:xfrm>
          <a:prstGeom prst="rect">
            <a:avLst/>
          </a:prstGeom>
          <a:noFill/>
        </p:spPr>
        <p:txBody>
          <a:bodyPr wrap="square">
            <a:spAutoFit/>
          </a:bodyPr>
          <a:lstStyle/>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In what way did this film serve as a mirror for you? In what way did this film serve as a window for you?</a:t>
            </a:r>
          </a:p>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What stood out to you? What surprised you? What didn’t?</a:t>
            </a:r>
          </a:p>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How would you compare and contrast the films?</a:t>
            </a:r>
          </a:p>
        </p:txBody>
      </p:sp>
    </p:spTree>
    <p:extLst>
      <p:ext uri="{BB962C8B-B14F-4D97-AF65-F5344CB8AC3E}">
        <p14:creationId xmlns:p14="http://schemas.microsoft.com/office/powerpoint/2010/main" val="704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ABBD544-0F8B-2C0D-C4BA-25E620DE346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8CBC0BF6-A9B1-C81C-F6FB-79B2A3D77594}"/>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EBF15F2A-8931-01CF-5DE6-9AC4E0D1D013}"/>
              </a:ext>
            </a:extLst>
          </p:cNvPr>
          <p:cNvSpPr/>
          <p:nvPr/>
        </p:nvSpPr>
        <p:spPr>
          <a:xfrm>
            <a:off x="362056" y="282827"/>
            <a:ext cx="8480191" cy="161912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01AD80-B40C-4583-F6B6-57A1DB420FDF}"/>
              </a:ext>
            </a:extLst>
          </p:cNvPr>
          <p:cNvSpPr txBox="1"/>
          <p:nvPr/>
        </p:nvSpPr>
        <p:spPr>
          <a:xfrm>
            <a:off x="1755648" y="2951901"/>
            <a:ext cx="7488935" cy="1000274"/>
          </a:xfrm>
          <a:prstGeom prst="rect">
            <a:avLst/>
          </a:prstGeom>
          <a:noFill/>
        </p:spPr>
        <p:txBody>
          <a:bodyPr wrap="square">
            <a:spAutoFit/>
          </a:bodyPr>
          <a:lstStyle/>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Would you share a point or two that came up in your discussion? </a:t>
            </a:r>
          </a:p>
          <a:p>
            <a:pPr marL="387350" lvl="0" indent="-285750" algn="l" rtl="0">
              <a:spcBef>
                <a:spcPts val="0"/>
              </a:spcBef>
              <a:spcAft>
                <a:spcPts val="600"/>
              </a:spcAft>
              <a:buClr>
                <a:srgbClr val="223D97"/>
              </a:buClr>
              <a:buSzPts val="2000"/>
              <a:buFont typeface="Arial" panose="020B0604020202020204" pitchFamily="34" charset="0"/>
              <a:buChar char="•"/>
            </a:pPr>
            <a:endParaRPr lang="en-US" sz="1800" b="1" dirty="0">
              <a:solidFill>
                <a:srgbClr val="223D97"/>
              </a:solidFill>
              <a:latin typeface="Arial" panose="020B0604020202020204" pitchFamily="34" charset="0"/>
              <a:ea typeface="Calibri"/>
              <a:cs typeface="Arial" panose="020B0604020202020204" pitchFamily="34" charset="0"/>
              <a:sym typeface="Calibri"/>
            </a:endParaRPr>
          </a:p>
        </p:txBody>
      </p:sp>
      <p:pic>
        <p:nvPicPr>
          <p:cNvPr id="7" name="Google Shape;140;p26">
            <a:extLst>
              <a:ext uri="{FF2B5EF4-FFF2-40B4-BE49-F238E27FC236}">
                <a16:creationId xmlns:a16="http://schemas.microsoft.com/office/drawing/2014/main" id="{4EA8433B-4740-1F90-D72F-B3E6298686AA}"/>
              </a:ext>
            </a:extLst>
          </p:cNvPr>
          <p:cNvPicPr preferRelativeResize="0"/>
          <p:nvPr/>
        </p:nvPicPr>
        <p:blipFill>
          <a:blip r:embed="rId4">
            <a:alphaModFix/>
          </a:blip>
          <a:stretch>
            <a:fillRect/>
          </a:stretch>
        </p:blipFill>
        <p:spPr>
          <a:xfrm>
            <a:off x="4572000" y="563880"/>
            <a:ext cx="4101173" cy="2196971"/>
          </a:xfrm>
          <a:prstGeom prst="rect">
            <a:avLst/>
          </a:prstGeom>
          <a:noFill/>
          <a:ln>
            <a:noFill/>
          </a:ln>
        </p:spPr>
      </p:pic>
    </p:spTree>
    <p:extLst>
      <p:ext uri="{BB962C8B-B14F-4D97-AF65-F5344CB8AC3E}">
        <p14:creationId xmlns:p14="http://schemas.microsoft.com/office/powerpoint/2010/main" val="10048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FC2435EC-0FF3-17FA-BD3B-CEAC25C6E6A5}"/>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3487367F-EA9C-01D7-DB19-81BAB86FA086}"/>
              </a:ext>
            </a:extLst>
          </p:cNvPr>
          <p:cNvPicPr>
            <a:picLocks noChangeAspect="1"/>
          </p:cNvPicPr>
          <p:nvPr/>
        </p:nvPicPr>
        <p:blipFill>
          <a:blip r:embed="rId3"/>
          <a:stretch>
            <a:fillRect/>
          </a:stretch>
        </p:blipFill>
        <p:spPr>
          <a:xfrm>
            <a:off x="0" y="0"/>
            <a:ext cx="9144000" cy="5143500"/>
          </a:xfrm>
          <a:prstGeom prst="rect">
            <a:avLst/>
          </a:prstGeom>
        </p:spPr>
      </p:pic>
      <p:sp>
        <p:nvSpPr>
          <p:cNvPr id="4" name="Google Shape;120;p23">
            <a:extLst>
              <a:ext uri="{FF2B5EF4-FFF2-40B4-BE49-F238E27FC236}">
                <a16:creationId xmlns:a16="http://schemas.microsoft.com/office/drawing/2014/main" id="{9DFB31D3-B14A-13B8-B9B7-EE3830E0BAC1}"/>
              </a:ext>
            </a:extLst>
          </p:cNvPr>
          <p:cNvSpPr txBox="1"/>
          <p:nvPr/>
        </p:nvSpPr>
        <p:spPr>
          <a:xfrm>
            <a:off x="466344" y="373888"/>
            <a:ext cx="3247490" cy="144576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dirty="0">
                <a:solidFill>
                  <a:srgbClr val="223D97"/>
                </a:solidFill>
              </a:rPr>
              <a:t>A Conversation With Asian Americans About Race</a:t>
            </a:r>
          </a:p>
          <a:p>
            <a:pPr marL="0" lvl="0" indent="0" rtl="0">
              <a:spcBef>
                <a:spcPts val="0"/>
              </a:spcBef>
              <a:spcAft>
                <a:spcPts val="0"/>
              </a:spcAft>
              <a:buNone/>
            </a:pPr>
            <a:endParaRPr lang="en-US" sz="1800" b="1" dirty="0">
              <a:solidFill>
                <a:srgbClr val="223D97"/>
              </a:solidFill>
            </a:endParaRPr>
          </a:p>
        </p:txBody>
      </p:sp>
      <p:pic>
        <p:nvPicPr>
          <p:cNvPr id="5" name="Google Shape;148;p27">
            <a:extLst>
              <a:ext uri="{FF2B5EF4-FFF2-40B4-BE49-F238E27FC236}">
                <a16:creationId xmlns:a16="http://schemas.microsoft.com/office/drawing/2014/main" id="{70F14A00-13F7-3EBB-E664-0EAF0F30F622}"/>
              </a:ext>
            </a:extLst>
          </p:cNvPr>
          <p:cNvPicPr preferRelativeResize="0"/>
          <p:nvPr/>
        </p:nvPicPr>
        <p:blipFill>
          <a:blip r:embed="rId4">
            <a:alphaModFix/>
          </a:blip>
          <a:stretch>
            <a:fillRect/>
          </a:stretch>
        </p:blipFill>
        <p:spPr>
          <a:xfrm>
            <a:off x="4180178" y="143558"/>
            <a:ext cx="4819581" cy="3887501"/>
          </a:xfrm>
          <a:prstGeom prst="rect">
            <a:avLst/>
          </a:prstGeom>
          <a:noFill/>
          <a:ln>
            <a:noFill/>
          </a:ln>
        </p:spPr>
      </p:pic>
    </p:spTree>
    <p:extLst>
      <p:ext uri="{BB962C8B-B14F-4D97-AF65-F5344CB8AC3E}">
        <p14:creationId xmlns:p14="http://schemas.microsoft.com/office/powerpoint/2010/main" val="262198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25905116-8BAB-BAC1-D420-9CF2CEF045E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E0920EC5-795C-0091-82A9-66675B127398}"/>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9;p23" descr="In this short documentary, young black men explain the particular challenges they face growing up in America.&#10;&#10;Produced by: Joe Brewster and Perri Peltz&#10;&#10;Read the story here: http://nyti.ms/1bBlzAB&#10;&#10;Subscribe on YouTube: http://bit.ly/U8Ys7n&#10;&#10;Watch more videos at: http://nytimes.com/video&#10;&#10;---------------------------------------------------------------&#10;&#10;Want more from The New York Times?&#10;&#10;Twitter: https://twitter.com/nytvideo&#10;&#10;Instagram: http://instagram.com/nytvideo&#10;&#10;Facebook: https://www.facebook.com/nytimes&#10;&#10;Google+: https://plus.google.com/+nytimes&#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About Growing Up Black | Op-Docs | The New York Times&#10;http://www.youtube.com/user/TheNewYorkTimes" title="A Conversation About Growing Up Black | Op-Docs | The New York Times">
            <a:hlinkClick r:id="rId4"/>
            <a:extLst>
              <a:ext uri="{FF2B5EF4-FFF2-40B4-BE49-F238E27FC236}">
                <a16:creationId xmlns:a16="http://schemas.microsoft.com/office/drawing/2014/main" id="{9342B247-EBEE-F8E0-B809-D15515F866F7}"/>
              </a:ext>
            </a:extLst>
          </p:cNvPr>
          <p:cNvPicPr preferRelativeResize="0"/>
          <p:nvPr/>
        </p:nvPicPr>
        <p:blipFill>
          <a:blip r:embed="rId5">
            <a:alphaModFix/>
          </a:blip>
          <a:stretch>
            <a:fillRect/>
          </a:stretch>
        </p:blipFill>
        <p:spPr>
          <a:xfrm>
            <a:off x="3920792" y="230115"/>
            <a:ext cx="5016250" cy="3762194"/>
          </a:xfrm>
          <a:prstGeom prst="rect">
            <a:avLst/>
          </a:prstGeom>
          <a:noFill/>
          <a:ln>
            <a:noFill/>
          </a:ln>
        </p:spPr>
      </p:pic>
      <p:sp>
        <p:nvSpPr>
          <p:cNvPr id="4" name="Google Shape;120;p23">
            <a:extLst>
              <a:ext uri="{FF2B5EF4-FFF2-40B4-BE49-F238E27FC236}">
                <a16:creationId xmlns:a16="http://schemas.microsoft.com/office/drawing/2014/main" id="{5ACD5563-3143-FC04-2383-4827578EA4B2}"/>
              </a:ext>
            </a:extLst>
          </p:cNvPr>
          <p:cNvSpPr txBox="1"/>
          <p:nvPr/>
        </p:nvSpPr>
        <p:spPr>
          <a:xfrm>
            <a:off x="466344" y="373888"/>
            <a:ext cx="3247490" cy="144576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dirty="0">
                <a:solidFill>
                  <a:srgbClr val="223D97"/>
                </a:solidFill>
              </a:rPr>
              <a:t>A Conversation With Native People on Being Native</a:t>
            </a:r>
          </a:p>
          <a:p>
            <a:pPr marL="0" lvl="0" indent="0" rtl="0">
              <a:spcBef>
                <a:spcPts val="0"/>
              </a:spcBef>
              <a:spcAft>
                <a:spcPts val="0"/>
              </a:spcAft>
              <a:buNone/>
            </a:pPr>
            <a:endParaRPr lang="en-US" sz="1800" b="1" dirty="0">
              <a:solidFill>
                <a:srgbClr val="223D97"/>
              </a:solidFill>
            </a:endParaRPr>
          </a:p>
          <a:p>
            <a:pPr marL="0" lvl="0" indent="0" rtl="0">
              <a:spcBef>
                <a:spcPts val="0"/>
              </a:spcBef>
              <a:spcAft>
                <a:spcPts val="0"/>
              </a:spcAft>
              <a:buNone/>
            </a:pPr>
            <a:endParaRPr lang="en-US" sz="1800" b="1" dirty="0">
              <a:solidFill>
                <a:srgbClr val="223D97"/>
              </a:solidFill>
            </a:endParaRPr>
          </a:p>
        </p:txBody>
      </p:sp>
      <p:pic>
        <p:nvPicPr>
          <p:cNvPr id="5" name="Google Shape;126;p24" descr="In this short documentary, Latinos grapple with defining their ethnic and racial identities.&#10;&#10;Subscribe on YouTube: http://bit.ly/U8Ys7n&#10;&#10;While talking with Latino people we find out the understanding of their personal identity as well as what they deal with in their every day lives.&#10;&#10;Read the story here: http://nyti.ms/1UzNpR3&#10;&#10;---------------------------------------------------------------&#10;&#10;Want more from The New York Times?&#10;&#10;Watch more videos at: http://nytimes.com/video&#10;&#10;Facebook: https://www.facebook.com/nytvideo&#10;&#10;Twitter: https://twitter.com/nytvideo&#10;&#10;Instagram: http://instagram.com/nytvideo&#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With Latinos on Race | Op-Docs | The New York Times&#10;http://www.youtube.com/user/TheNewYor..." title="A Conversation With Latinos on Race | Op-Docs">
            <a:hlinkClick r:id="rId6"/>
            <a:extLst>
              <a:ext uri="{FF2B5EF4-FFF2-40B4-BE49-F238E27FC236}">
                <a16:creationId xmlns:a16="http://schemas.microsoft.com/office/drawing/2014/main" id="{98EDC31D-F07A-E399-B882-39BB1D0ADB26}"/>
              </a:ext>
            </a:extLst>
          </p:cNvPr>
          <p:cNvPicPr preferRelativeResize="0"/>
          <p:nvPr/>
        </p:nvPicPr>
        <p:blipFill>
          <a:blip r:embed="rId7">
            <a:alphaModFix/>
          </a:blip>
          <a:stretch>
            <a:fillRect/>
          </a:stretch>
        </p:blipFill>
        <p:spPr>
          <a:xfrm>
            <a:off x="3920790" y="230116"/>
            <a:ext cx="5016251" cy="3762200"/>
          </a:xfrm>
          <a:prstGeom prst="rect">
            <a:avLst/>
          </a:prstGeom>
          <a:noFill/>
          <a:ln>
            <a:noFill/>
          </a:ln>
        </p:spPr>
      </p:pic>
      <p:pic>
        <p:nvPicPr>
          <p:cNvPr id="6" name="Google Shape;154;p28" descr="This week we bring you “A Conversation With Native Americans on Race,” the latest installment in our wide-ranging “Conversation on Race” series. Directed by Michèle Stephenson and Brian Young, the film grapples with the racist contradictions of a country that, many feel, would prefer it if Native Americans didn’t exist.&#10;&#10;More from The New York Times Video: &#10;Subscribe: http://bit.ly/U8Ys7n&#10;Watch all of our videos here: http://nytimes.com/video&#10;Facebook: https://www.facebook.com/nytvideo&#10;Twitter: https://twitter.com/nytvideo&#10;&#10;----------&#10;&#10;Whether it's reporting on conflicts abroad and political divisions at home, or covering the latest style trends and scientific developments, New York Times video journalists provide a revealing and unforgettable view of the world. It's all the news that's fit to watch." title="A Conversation With Native Americans on Race | Op-Docs">
            <a:hlinkClick r:id="rId8"/>
            <a:extLst>
              <a:ext uri="{FF2B5EF4-FFF2-40B4-BE49-F238E27FC236}">
                <a16:creationId xmlns:a16="http://schemas.microsoft.com/office/drawing/2014/main" id="{97AB119C-854F-E9CA-2E6B-A1C29A593282}"/>
              </a:ext>
            </a:extLst>
          </p:cNvPr>
          <p:cNvPicPr preferRelativeResize="0"/>
          <p:nvPr/>
        </p:nvPicPr>
        <p:blipFill>
          <a:blip r:embed="rId9">
            <a:alphaModFix/>
          </a:blip>
          <a:stretch>
            <a:fillRect/>
          </a:stretch>
        </p:blipFill>
        <p:spPr>
          <a:xfrm>
            <a:off x="3911841" y="230115"/>
            <a:ext cx="5025200" cy="3768900"/>
          </a:xfrm>
          <a:prstGeom prst="rect">
            <a:avLst/>
          </a:prstGeom>
          <a:noFill/>
          <a:ln>
            <a:noFill/>
          </a:ln>
        </p:spPr>
      </p:pic>
    </p:spTree>
    <p:extLst>
      <p:ext uri="{BB962C8B-B14F-4D97-AF65-F5344CB8AC3E}">
        <p14:creationId xmlns:p14="http://schemas.microsoft.com/office/powerpoint/2010/main" val="146870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73DAFF89-240A-5115-DD06-19D4B0193DCD}"/>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B43CA3EA-27FB-EBC1-7428-A4B34D217CEA}"/>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90BC5079-B9AC-830E-B98F-25640BF2E27A}"/>
              </a:ext>
            </a:extLst>
          </p:cNvPr>
          <p:cNvSpPr/>
          <p:nvPr/>
        </p:nvSpPr>
        <p:spPr>
          <a:xfrm>
            <a:off x="362056" y="282827"/>
            <a:ext cx="8480191" cy="161912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09CA34F9-9ADA-8CCB-4878-0E04A85EEC1C}"/>
              </a:ext>
            </a:extLst>
          </p:cNvPr>
          <p:cNvSpPr txBox="1"/>
          <p:nvPr/>
        </p:nvSpPr>
        <p:spPr>
          <a:xfrm>
            <a:off x="362056" y="282827"/>
            <a:ext cx="8480191" cy="161912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Let’s Discuss!</a:t>
            </a:r>
            <a:endParaRPr sz="1800" b="1" i="0" u="none" strike="noStrike" cap="none" dirty="0">
              <a:solidFill>
                <a:srgbClr val="16478E"/>
              </a:solidFill>
              <a:latin typeface="Arial"/>
              <a:ea typeface="Arial"/>
              <a:cs typeface="Arial"/>
              <a:sym typeface="Arial"/>
            </a:endParaRPr>
          </a:p>
        </p:txBody>
      </p:sp>
      <p:sp>
        <p:nvSpPr>
          <p:cNvPr id="5" name="TextBox 4">
            <a:extLst>
              <a:ext uri="{FF2B5EF4-FFF2-40B4-BE49-F238E27FC236}">
                <a16:creationId xmlns:a16="http://schemas.microsoft.com/office/drawing/2014/main" id="{21DEE830-2897-9DD1-601B-4E4A55ABAF7C}"/>
              </a:ext>
            </a:extLst>
          </p:cNvPr>
          <p:cNvSpPr txBox="1"/>
          <p:nvPr/>
        </p:nvSpPr>
        <p:spPr>
          <a:xfrm>
            <a:off x="1353312" y="2349371"/>
            <a:ext cx="7488935" cy="1354217"/>
          </a:xfrm>
          <a:prstGeom prst="rect">
            <a:avLst/>
          </a:prstGeom>
          <a:noFill/>
        </p:spPr>
        <p:txBody>
          <a:bodyPr wrap="square">
            <a:spAutoFit/>
          </a:bodyPr>
          <a:lstStyle/>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In what way did this film serve as a mirror for you? In what way did this film serve as a window for you?</a:t>
            </a:r>
          </a:p>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What stood out to you? What surprised you? What didn’t?</a:t>
            </a:r>
          </a:p>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How would you compare and contrast the films?</a:t>
            </a:r>
          </a:p>
        </p:txBody>
      </p:sp>
    </p:spTree>
    <p:extLst>
      <p:ext uri="{BB962C8B-B14F-4D97-AF65-F5344CB8AC3E}">
        <p14:creationId xmlns:p14="http://schemas.microsoft.com/office/powerpoint/2010/main" val="4839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A7F005DA-3DF8-FB57-E909-8DD0322C3EEB}"/>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F667A7FE-7D73-332F-6E6A-22F5BB4B5666}"/>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D54E16A-55A6-8869-BABF-39E6A86AA4AC}"/>
              </a:ext>
            </a:extLst>
          </p:cNvPr>
          <p:cNvSpPr/>
          <p:nvPr/>
        </p:nvSpPr>
        <p:spPr>
          <a:xfrm>
            <a:off x="362056" y="282827"/>
            <a:ext cx="8480191" cy="161912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58E9AD-7A69-FC02-3E74-C1060DDEB3BC}"/>
              </a:ext>
            </a:extLst>
          </p:cNvPr>
          <p:cNvSpPr txBox="1"/>
          <p:nvPr/>
        </p:nvSpPr>
        <p:spPr>
          <a:xfrm>
            <a:off x="1755648" y="2951901"/>
            <a:ext cx="7488935" cy="1000274"/>
          </a:xfrm>
          <a:prstGeom prst="rect">
            <a:avLst/>
          </a:prstGeom>
          <a:noFill/>
        </p:spPr>
        <p:txBody>
          <a:bodyPr wrap="square">
            <a:spAutoFit/>
          </a:bodyPr>
          <a:lstStyle/>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Would you share a point or two that came up in your discussion? </a:t>
            </a:r>
          </a:p>
          <a:p>
            <a:pPr marL="387350" lvl="0" indent="-285750" algn="l" rtl="0">
              <a:spcBef>
                <a:spcPts val="0"/>
              </a:spcBef>
              <a:spcAft>
                <a:spcPts val="600"/>
              </a:spcAft>
              <a:buClr>
                <a:srgbClr val="223D97"/>
              </a:buClr>
              <a:buSzPts val="2000"/>
              <a:buFont typeface="Arial" panose="020B0604020202020204" pitchFamily="34" charset="0"/>
              <a:buChar char="•"/>
            </a:pPr>
            <a:endParaRPr lang="en-US" sz="1800" b="1" dirty="0">
              <a:solidFill>
                <a:srgbClr val="223D97"/>
              </a:solidFill>
              <a:latin typeface="Arial" panose="020B0604020202020204" pitchFamily="34" charset="0"/>
              <a:ea typeface="Calibri"/>
              <a:cs typeface="Arial" panose="020B0604020202020204" pitchFamily="34" charset="0"/>
              <a:sym typeface="Calibri"/>
            </a:endParaRPr>
          </a:p>
        </p:txBody>
      </p:sp>
      <p:pic>
        <p:nvPicPr>
          <p:cNvPr id="7" name="Google Shape;140;p26">
            <a:extLst>
              <a:ext uri="{FF2B5EF4-FFF2-40B4-BE49-F238E27FC236}">
                <a16:creationId xmlns:a16="http://schemas.microsoft.com/office/drawing/2014/main" id="{B4008A8A-D101-930D-61B3-71CA0CA555DA}"/>
              </a:ext>
            </a:extLst>
          </p:cNvPr>
          <p:cNvPicPr preferRelativeResize="0"/>
          <p:nvPr/>
        </p:nvPicPr>
        <p:blipFill>
          <a:blip r:embed="rId4">
            <a:alphaModFix/>
          </a:blip>
          <a:stretch>
            <a:fillRect/>
          </a:stretch>
        </p:blipFill>
        <p:spPr>
          <a:xfrm>
            <a:off x="4572000" y="563880"/>
            <a:ext cx="4101173" cy="2196971"/>
          </a:xfrm>
          <a:prstGeom prst="rect">
            <a:avLst/>
          </a:prstGeom>
          <a:noFill/>
          <a:ln>
            <a:noFill/>
          </a:ln>
        </p:spPr>
      </p:pic>
    </p:spTree>
    <p:extLst>
      <p:ext uri="{BB962C8B-B14F-4D97-AF65-F5344CB8AC3E}">
        <p14:creationId xmlns:p14="http://schemas.microsoft.com/office/powerpoint/2010/main" val="168827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23400D57-6E3E-D921-9751-75FD5DA2F0DD}"/>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30AD666-887A-51AF-B487-D8B428BC6C13}"/>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9;p23" descr="In this short documentary, young black men explain the particular challenges they face growing up in America.&#10;&#10;Produced by: Joe Brewster and Perri Peltz&#10;&#10;Read the story here: http://nyti.ms/1bBlzAB&#10;&#10;Subscribe on YouTube: http://bit.ly/U8Ys7n&#10;&#10;Watch more videos at: http://nytimes.com/video&#10;&#10;---------------------------------------------------------------&#10;&#10;Want more from The New York Times?&#10;&#10;Twitter: https://twitter.com/nytvideo&#10;&#10;Instagram: http://instagram.com/nytvideo&#10;&#10;Facebook: https://www.facebook.com/nytimes&#10;&#10;Google+: https://plus.google.com/+nytimes&#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About Growing Up Black | Op-Docs | The New York Times&#10;http://www.youtube.com/user/TheNewYorkTimes" title="A Conversation About Growing Up Black | Op-Docs | The New York Times">
            <a:hlinkClick r:id="rId4"/>
            <a:extLst>
              <a:ext uri="{FF2B5EF4-FFF2-40B4-BE49-F238E27FC236}">
                <a16:creationId xmlns:a16="http://schemas.microsoft.com/office/drawing/2014/main" id="{6CC18727-AA08-3C38-B497-85488A174147}"/>
              </a:ext>
            </a:extLst>
          </p:cNvPr>
          <p:cNvPicPr preferRelativeResize="0"/>
          <p:nvPr/>
        </p:nvPicPr>
        <p:blipFill>
          <a:blip r:embed="rId5">
            <a:alphaModFix/>
          </a:blip>
          <a:stretch>
            <a:fillRect/>
          </a:stretch>
        </p:blipFill>
        <p:spPr>
          <a:xfrm>
            <a:off x="3920792" y="230115"/>
            <a:ext cx="5016250" cy="3762194"/>
          </a:xfrm>
          <a:prstGeom prst="rect">
            <a:avLst/>
          </a:prstGeom>
          <a:noFill/>
          <a:ln>
            <a:noFill/>
          </a:ln>
        </p:spPr>
      </p:pic>
      <p:sp>
        <p:nvSpPr>
          <p:cNvPr id="4" name="Google Shape;120;p23">
            <a:extLst>
              <a:ext uri="{FF2B5EF4-FFF2-40B4-BE49-F238E27FC236}">
                <a16:creationId xmlns:a16="http://schemas.microsoft.com/office/drawing/2014/main" id="{2D89F99B-165F-7F28-EDB3-48841DC8BD14}"/>
              </a:ext>
            </a:extLst>
          </p:cNvPr>
          <p:cNvSpPr txBox="1"/>
          <p:nvPr/>
        </p:nvSpPr>
        <p:spPr>
          <a:xfrm>
            <a:off x="466344" y="373888"/>
            <a:ext cx="3247490" cy="144576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dirty="0">
                <a:solidFill>
                  <a:srgbClr val="223D97"/>
                </a:solidFill>
              </a:rPr>
              <a:t>A Conversation With White People on Race</a:t>
            </a:r>
          </a:p>
          <a:p>
            <a:pPr marL="0" lvl="0" indent="0" rtl="0">
              <a:spcBef>
                <a:spcPts val="0"/>
              </a:spcBef>
              <a:spcAft>
                <a:spcPts val="0"/>
              </a:spcAft>
              <a:buNone/>
            </a:pPr>
            <a:endParaRPr lang="en-US" sz="1800" b="1" dirty="0">
              <a:solidFill>
                <a:srgbClr val="223D97"/>
              </a:solidFill>
            </a:endParaRPr>
          </a:p>
          <a:p>
            <a:pPr marL="0" lvl="0" indent="0" rtl="0">
              <a:spcBef>
                <a:spcPts val="0"/>
              </a:spcBef>
              <a:spcAft>
                <a:spcPts val="0"/>
              </a:spcAft>
              <a:buNone/>
            </a:pPr>
            <a:endParaRPr lang="en-US" sz="1800" b="1" dirty="0">
              <a:solidFill>
                <a:srgbClr val="223D97"/>
              </a:solidFill>
            </a:endParaRPr>
          </a:p>
          <a:p>
            <a:pPr marL="0" lvl="0" indent="0" rtl="0">
              <a:spcBef>
                <a:spcPts val="0"/>
              </a:spcBef>
              <a:spcAft>
                <a:spcPts val="0"/>
              </a:spcAft>
              <a:buNone/>
            </a:pPr>
            <a:endParaRPr lang="en-US" sz="1800" b="1" dirty="0">
              <a:solidFill>
                <a:srgbClr val="223D97"/>
              </a:solidFill>
            </a:endParaRPr>
          </a:p>
        </p:txBody>
      </p:sp>
      <p:pic>
        <p:nvPicPr>
          <p:cNvPr id="5" name="Google Shape;126;p24" descr="In this short documentary, Latinos grapple with defining their ethnic and racial identities.&#10;&#10;Subscribe on YouTube: http://bit.ly/U8Ys7n&#10;&#10;While talking with Latino people we find out the understanding of their personal identity as well as what they deal with in their every day lives.&#10;&#10;Read the story here: http://nyti.ms/1UzNpR3&#10;&#10;---------------------------------------------------------------&#10;&#10;Want more from The New York Times?&#10;&#10;Watch more videos at: http://nytimes.com/video&#10;&#10;Facebook: https://www.facebook.com/nytvideo&#10;&#10;Twitter: https://twitter.com/nytvideo&#10;&#10;Instagram: http://instagram.com/nytvideo&#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With Latinos on Race | Op-Docs | The New York Times&#10;http://www.youtube.com/user/TheNewYor..." title="A Conversation With Latinos on Race | Op-Docs">
            <a:hlinkClick r:id="rId6"/>
            <a:extLst>
              <a:ext uri="{FF2B5EF4-FFF2-40B4-BE49-F238E27FC236}">
                <a16:creationId xmlns:a16="http://schemas.microsoft.com/office/drawing/2014/main" id="{CAAC7A3A-6FC6-F67D-46B6-F40A78131C84}"/>
              </a:ext>
            </a:extLst>
          </p:cNvPr>
          <p:cNvPicPr preferRelativeResize="0"/>
          <p:nvPr/>
        </p:nvPicPr>
        <p:blipFill>
          <a:blip r:embed="rId7">
            <a:alphaModFix/>
          </a:blip>
          <a:stretch>
            <a:fillRect/>
          </a:stretch>
        </p:blipFill>
        <p:spPr>
          <a:xfrm>
            <a:off x="3920790" y="230116"/>
            <a:ext cx="5016251" cy="3762200"/>
          </a:xfrm>
          <a:prstGeom prst="rect">
            <a:avLst/>
          </a:prstGeom>
          <a:noFill/>
          <a:ln>
            <a:noFill/>
          </a:ln>
        </p:spPr>
      </p:pic>
      <p:pic>
        <p:nvPicPr>
          <p:cNvPr id="6" name="Google Shape;154;p28" descr="This week we bring you “A Conversation With Native Americans on Race,” the latest installment in our wide-ranging “Conversation on Race” series. Directed by Michèle Stephenson and Brian Young, the film grapples with the racist contradictions of a country that, many feel, would prefer it if Native Americans didn’t exist.&#10;&#10;More from The New York Times Video: &#10;Subscribe: http://bit.ly/U8Ys7n&#10;Watch all of our videos here: http://nytimes.com/video&#10;Facebook: https://www.facebook.com/nytvideo&#10;Twitter: https://twitter.com/nytvideo&#10;&#10;----------&#10;&#10;Whether it's reporting on conflicts abroad and political divisions at home, or covering the latest style trends and scientific developments, New York Times video journalists provide a revealing and unforgettable view of the world. It's all the news that's fit to watch." title="A Conversation With Native Americans on Race | Op-Docs">
            <a:hlinkClick r:id="rId8"/>
            <a:extLst>
              <a:ext uri="{FF2B5EF4-FFF2-40B4-BE49-F238E27FC236}">
                <a16:creationId xmlns:a16="http://schemas.microsoft.com/office/drawing/2014/main" id="{295B15E1-A920-CAFC-E354-365A8086EFDC}"/>
              </a:ext>
            </a:extLst>
          </p:cNvPr>
          <p:cNvPicPr preferRelativeResize="0"/>
          <p:nvPr/>
        </p:nvPicPr>
        <p:blipFill>
          <a:blip r:embed="rId9">
            <a:alphaModFix/>
          </a:blip>
          <a:stretch>
            <a:fillRect/>
          </a:stretch>
        </p:blipFill>
        <p:spPr>
          <a:xfrm>
            <a:off x="3911841" y="230115"/>
            <a:ext cx="5025200" cy="3768900"/>
          </a:xfrm>
          <a:prstGeom prst="rect">
            <a:avLst/>
          </a:prstGeom>
          <a:noFill/>
          <a:ln>
            <a:noFill/>
          </a:ln>
        </p:spPr>
      </p:pic>
      <p:pic>
        <p:nvPicPr>
          <p:cNvPr id="7" name="Google Shape;175;p31" descr="This short documentary features interviews with white people on the challenges of talking about race.&#10;&#10;Produced by: Michèle Stephenson and Blair Foster&#10;&#10;Read the story here: http://nyti.ms/1R5rf9u&#10;&#10;Subscribe to the Times Video newsletter for free and get a handpicked selection of the best videos from The New York Times every week: http://bit.ly/timesvideonewsletter&#10;&#10;Subscribe on YouTube: http://bit.ly/U8Ys7n&#10;&#10;Watch more videos at: http://nytimes.com/video&#10;&#10;---------------------------------------------------------------&#10;&#10;Want more from The New York Times?&#10;&#10;Twitter: https://twitter.com/nytvideo&#10;&#10;Instagram: http://instagram.com/nytvideo&#10;&#10;Facebook: https://www.facebook.com/nytimes&#10;&#10;Google+: https://plus.google.com/+nytimes&#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With White People On Race | Op-Docs | The New York Times&#10;http://www.youtube.com/user/TheNewYorkTimes" title="A Conversation With White People On Race | Op-Docs | The New York Times">
            <a:hlinkClick r:id="rId10"/>
            <a:extLst>
              <a:ext uri="{FF2B5EF4-FFF2-40B4-BE49-F238E27FC236}">
                <a16:creationId xmlns:a16="http://schemas.microsoft.com/office/drawing/2014/main" id="{05C298FE-14DB-24CD-D612-741392A17B35}"/>
              </a:ext>
            </a:extLst>
          </p:cNvPr>
          <p:cNvPicPr preferRelativeResize="0"/>
          <p:nvPr/>
        </p:nvPicPr>
        <p:blipFill>
          <a:blip r:embed="rId11">
            <a:alphaModFix/>
          </a:blip>
          <a:stretch>
            <a:fillRect/>
          </a:stretch>
        </p:blipFill>
        <p:spPr>
          <a:xfrm>
            <a:off x="3920765" y="230116"/>
            <a:ext cx="5016275" cy="3762194"/>
          </a:xfrm>
          <a:prstGeom prst="rect">
            <a:avLst/>
          </a:prstGeom>
          <a:noFill/>
          <a:ln>
            <a:noFill/>
          </a:ln>
        </p:spPr>
      </p:pic>
    </p:spTree>
    <p:extLst>
      <p:ext uri="{BB962C8B-B14F-4D97-AF65-F5344CB8AC3E}">
        <p14:creationId xmlns:p14="http://schemas.microsoft.com/office/powerpoint/2010/main" val="80724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63;p14">
            <a:extLst>
              <a:ext uri="{FF2B5EF4-FFF2-40B4-BE49-F238E27FC236}">
                <a16:creationId xmlns:a16="http://schemas.microsoft.com/office/drawing/2014/main" id="{A3519CD5-6470-03A5-648A-12F211501962}"/>
              </a:ext>
            </a:extLst>
          </p:cNvPr>
          <p:cNvPicPr preferRelativeResize="0"/>
          <p:nvPr/>
        </p:nvPicPr>
        <p:blipFill>
          <a:blip r:embed="rId4">
            <a:alphaModFix/>
          </a:blip>
          <a:stretch>
            <a:fillRect/>
          </a:stretch>
        </p:blipFill>
        <p:spPr>
          <a:xfrm>
            <a:off x="2862470" y="0"/>
            <a:ext cx="6281530" cy="4165506"/>
          </a:xfrm>
          <a:prstGeom prst="rect">
            <a:avLst/>
          </a:prstGeom>
          <a:noFill/>
          <a:ln>
            <a:noFill/>
          </a:ln>
        </p:spPr>
      </p:pic>
      <p:sp>
        <p:nvSpPr>
          <p:cNvPr id="5" name="Google Shape;64;p14">
            <a:extLst>
              <a:ext uri="{FF2B5EF4-FFF2-40B4-BE49-F238E27FC236}">
                <a16:creationId xmlns:a16="http://schemas.microsoft.com/office/drawing/2014/main" id="{87F78BE5-6D89-C501-FCE9-3D6094646702}"/>
              </a:ext>
            </a:extLst>
          </p:cNvPr>
          <p:cNvSpPr txBox="1"/>
          <p:nvPr/>
        </p:nvSpPr>
        <p:spPr>
          <a:xfrm>
            <a:off x="1159849" y="93950"/>
            <a:ext cx="1702621"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223D97"/>
                </a:solidFill>
              </a:rPr>
              <a:t>Photo by</a:t>
            </a:r>
            <a:r>
              <a:rPr lang="en" sz="1100" dirty="0">
                <a:solidFill>
                  <a:srgbClr val="223D97"/>
                </a:solidFill>
                <a:uFill>
                  <a:noFill/>
                </a:uFill>
                <a:hlinkClick r:id="rId5">
                  <a:extLst>
                    <a:ext uri="{A12FA001-AC4F-418D-AE19-62706E023703}">
                      <ahyp:hlinkClr xmlns:ahyp="http://schemas.microsoft.com/office/drawing/2018/hyperlinkcolor" val="tx"/>
                    </a:ext>
                  </a:extLst>
                </a:hlinkClick>
              </a:rPr>
              <a:t> </a:t>
            </a:r>
            <a:r>
              <a:rPr lang="en" sz="1100" u="sng" dirty="0">
                <a:solidFill>
                  <a:srgbClr val="223D97"/>
                </a:solidFill>
                <a:hlinkClick r:id="rId5">
                  <a:extLst>
                    <a:ext uri="{A12FA001-AC4F-418D-AE19-62706E023703}">
                      <ahyp:hlinkClr xmlns:ahyp="http://schemas.microsoft.com/office/drawing/2018/hyperlinkcolor" val="tx"/>
                    </a:ext>
                  </a:extLst>
                </a:hlinkClick>
              </a:rPr>
              <a:t>Max van den Oetelaar</a:t>
            </a:r>
            <a:r>
              <a:rPr lang="en" sz="1100" dirty="0">
                <a:solidFill>
                  <a:srgbClr val="223D97"/>
                </a:solidFill>
              </a:rPr>
              <a:t> on</a:t>
            </a:r>
            <a:r>
              <a:rPr lang="en" sz="1100" dirty="0">
                <a:solidFill>
                  <a:srgbClr val="223D97"/>
                </a:solidFill>
                <a:uFill>
                  <a:noFill/>
                </a:uFill>
                <a:hlinkClick r:id="rId6">
                  <a:extLst>
                    <a:ext uri="{A12FA001-AC4F-418D-AE19-62706E023703}">
                      <ahyp:hlinkClr xmlns:ahyp="http://schemas.microsoft.com/office/drawing/2018/hyperlinkcolor" val="tx"/>
                    </a:ext>
                  </a:extLst>
                </a:hlinkClick>
              </a:rPr>
              <a:t> </a:t>
            </a:r>
            <a:r>
              <a:rPr lang="en" sz="1100" u="sng" dirty="0">
                <a:solidFill>
                  <a:srgbClr val="223D97"/>
                </a:solidFill>
                <a:hlinkClick r:id="rId6">
                  <a:extLst>
                    <a:ext uri="{A12FA001-AC4F-418D-AE19-62706E023703}">
                      <ahyp:hlinkClr xmlns:ahyp="http://schemas.microsoft.com/office/drawing/2018/hyperlinkcolor" val="tx"/>
                    </a:ext>
                  </a:extLst>
                </a:hlinkClick>
              </a:rPr>
              <a:t>Unsplash</a:t>
            </a:r>
            <a:endParaRPr dirty="0">
              <a:solidFill>
                <a:srgbClr val="223D97"/>
              </a:solidFill>
            </a:endParaRPr>
          </a:p>
        </p:txBody>
      </p:sp>
    </p:spTree>
    <p:extLst>
      <p:ext uri="{BB962C8B-B14F-4D97-AF65-F5344CB8AC3E}">
        <p14:creationId xmlns:p14="http://schemas.microsoft.com/office/powerpoint/2010/main" val="11476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65F151D-B399-4E42-AE2E-ACA5D5F51D05}"/>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29D3422-A6CA-F8F0-83F0-5F78CF1A2A7C}"/>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A16097DA-4A25-AB64-0D87-226262C4DA4E}"/>
              </a:ext>
            </a:extLst>
          </p:cNvPr>
          <p:cNvSpPr/>
          <p:nvPr/>
        </p:nvSpPr>
        <p:spPr>
          <a:xfrm>
            <a:off x="362056" y="282827"/>
            <a:ext cx="8480191" cy="161912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9;g26e086f46ac_0_0">
            <a:extLst>
              <a:ext uri="{FF2B5EF4-FFF2-40B4-BE49-F238E27FC236}">
                <a16:creationId xmlns:a16="http://schemas.microsoft.com/office/drawing/2014/main" id="{B89564D8-17A3-2BCF-16AF-081D5C676108}"/>
              </a:ext>
            </a:extLst>
          </p:cNvPr>
          <p:cNvSpPr txBox="1"/>
          <p:nvPr/>
        </p:nvSpPr>
        <p:spPr>
          <a:xfrm>
            <a:off x="362056" y="282827"/>
            <a:ext cx="8480191" cy="1619125"/>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400"/>
              <a:buFont typeface="Arial"/>
              <a:buNone/>
            </a:pPr>
            <a:r>
              <a:rPr lang="en-US" sz="3600" b="1" dirty="0">
                <a:solidFill>
                  <a:schemeClr val="bg1"/>
                </a:solidFill>
                <a:latin typeface="Arial Black" panose="020B0604020202020204" pitchFamily="34" charset="0"/>
                <a:cs typeface="Arial Black" panose="020B0604020202020204" pitchFamily="34" charset="0"/>
              </a:rPr>
              <a:t>Let’s Discuss!</a:t>
            </a:r>
            <a:endParaRPr sz="1800" b="1" i="0" u="none" strike="noStrike" cap="none" dirty="0">
              <a:solidFill>
                <a:srgbClr val="16478E"/>
              </a:solidFill>
              <a:latin typeface="Arial"/>
              <a:ea typeface="Arial"/>
              <a:cs typeface="Arial"/>
              <a:sym typeface="Arial"/>
            </a:endParaRPr>
          </a:p>
        </p:txBody>
      </p:sp>
      <p:sp>
        <p:nvSpPr>
          <p:cNvPr id="5" name="TextBox 4">
            <a:extLst>
              <a:ext uri="{FF2B5EF4-FFF2-40B4-BE49-F238E27FC236}">
                <a16:creationId xmlns:a16="http://schemas.microsoft.com/office/drawing/2014/main" id="{E5F1AC25-FDDC-F347-0E33-1D635002FCEC}"/>
              </a:ext>
            </a:extLst>
          </p:cNvPr>
          <p:cNvSpPr txBox="1"/>
          <p:nvPr/>
        </p:nvSpPr>
        <p:spPr>
          <a:xfrm>
            <a:off x="1353312" y="2349371"/>
            <a:ext cx="7488935" cy="1354217"/>
          </a:xfrm>
          <a:prstGeom prst="rect">
            <a:avLst/>
          </a:prstGeom>
          <a:noFill/>
        </p:spPr>
        <p:txBody>
          <a:bodyPr wrap="square">
            <a:spAutoFit/>
          </a:bodyPr>
          <a:lstStyle/>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In what way did this film serve as a mirror for you? In what way did this film serve as a window for you?</a:t>
            </a:r>
          </a:p>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What stood out to you? What surprised you? What didn’t?</a:t>
            </a:r>
          </a:p>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How would you compare and contrast the films?</a:t>
            </a:r>
          </a:p>
        </p:txBody>
      </p:sp>
    </p:spTree>
    <p:extLst>
      <p:ext uri="{BB962C8B-B14F-4D97-AF65-F5344CB8AC3E}">
        <p14:creationId xmlns:p14="http://schemas.microsoft.com/office/powerpoint/2010/main" val="312523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599BA34-AC63-6C46-893D-652A54037D4C}"/>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B6DD9F5E-EBCC-C766-7AD9-AFDD45044AC2}"/>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D9D999B8-CE5B-AE45-19D5-C1E7B1F46BF9}"/>
              </a:ext>
            </a:extLst>
          </p:cNvPr>
          <p:cNvSpPr/>
          <p:nvPr/>
        </p:nvSpPr>
        <p:spPr>
          <a:xfrm>
            <a:off x="362056" y="282827"/>
            <a:ext cx="8480191" cy="1619125"/>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FF5C0E-AFDF-01E3-0300-0E11BF45BCDD}"/>
              </a:ext>
            </a:extLst>
          </p:cNvPr>
          <p:cNvSpPr txBox="1"/>
          <p:nvPr/>
        </p:nvSpPr>
        <p:spPr>
          <a:xfrm>
            <a:off x="1755648" y="2951901"/>
            <a:ext cx="7488935" cy="1000274"/>
          </a:xfrm>
          <a:prstGeom prst="rect">
            <a:avLst/>
          </a:prstGeom>
          <a:noFill/>
        </p:spPr>
        <p:txBody>
          <a:bodyPr wrap="square">
            <a:spAutoFit/>
          </a:bodyPr>
          <a:lstStyle/>
          <a:p>
            <a:pPr marL="387350" lvl="0" indent="-285750" algn="l" rtl="0">
              <a:spcBef>
                <a:spcPts val="0"/>
              </a:spcBef>
              <a:spcAft>
                <a:spcPts val="600"/>
              </a:spcAft>
              <a:buClr>
                <a:srgbClr val="223D97"/>
              </a:buClr>
              <a:buSzPts val="2000"/>
              <a:buFont typeface="Arial" panose="020B0604020202020204" pitchFamily="34" charset="0"/>
              <a:buChar char="•"/>
            </a:pPr>
            <a:r>
              <a:rPr lang="en-US" sz="1800" b="1" dirty="0">
                <a:solidFill>
                  <a:srgbClr val="223D97"/>
                </a:solidFill>
                <a:latin typeface="Arial" panose="020B0604020202020204" pitchFamily="34" charset="0"/>
                <a:ea typeface="Calibri"/>
                <a:cs typeface="Arial" panose="020B0604020202020204" pitchFamily="34" charset="0"/>
                <a:sym typeface="Calibri"/>
              </a:rPr>
              <a:t>Would you share a point or two that came up in your discussion? </a:t>
            </a:r>
          </a:p>
          <a:p>
            <a:pPr marL="387350" lvl="0" indent="-285750" algn="l" rtl="0">
              <a:spcBef>
                <a:spcPts val="0"/>
              </a:spcBef>
              <a:spcAft>
                <a:spcPts val="600"/>
              </a:spcAft>
              <a:buClr>
                <a:srgbClr val="223D97"/>
              </a:buClr>
              <a:buSzPts val="2000"/>
              <a:buFont typeface="Arial" panose="020B0604020202020204" pitchFamily="34" charset="0"/>
              <a:buChar char="•"/>
            </a:pPr>
            <a:endParaRPr lang="en-US" sz="1800" b="1" dirty="0">
              <a:solidFill>
                <a:srgbClr val="223D97"/>
              </a:solidFill>
              <a:latin typeface="Arial" panose="020B0604020202020204" pitchFamily="34" charset="0"/>
              <a:ea typeface="Calibri"/>
              <a:cs typeface="Arial" panose="020B0604020202020204" pitchFamily="34" charset="0"/>
              <a:sym typeface="Calibri"/>
            </a:endParaRPr>
          </a:p>
        </p:txBody>
      </p:sp>
      <p:pic>
        <p:nvPicPr>
          <p:cNvPr id="7" name="Google Shape;140;p26">
            <a:extLst>
              <a:ext uri="{FF2B5EF4-FFF2-40B4-BE49-F238E27FC236}">
                <a16:creationId xmlns:a16="http://schemas.microsoft.com/office/drawing/2014/main" id="{61025310-22B7-F30A-1E97-2CEA96D80E2A}"/>
              </a:ext>
            </a:extLst>
          </p:cNvPr>
          <p:cNvPicPr preferRelativeResize="0"/>
          <p:nvPr/>
        </p:nvPicPr>
        <p:blipFill>
          <a:blip r:embed="rId4">
            <a:alphaModFix/>
          </a:blip>
          <a:stretch>
            <a:fillRect/>
          </a:stretch>
        </p:blipFill>
        <p:spPr>
          <a:xfrm>
            <a:off x="4572000" y="563880"/>
            <a:ext cx="4101173" cy="2196971"/>
          </a:xfrm>
          <a:prstGeom prst="rect">
            <a:avLst/>
          </a:prstGeom>
          <a:noFill/>
          <a:ln>
            <a:noFill/>
          </a:ln>
        </p:spPr>
      </p:pic>
    </p:spTree>
    <p:extLst>
      <p:ext uri="{BB962C8B-B14F-4D97-AF65-F5344CB8AC3E}">
        <p14:creationId xmlns:p14="http://schemas.microsoft.com/office/powerpoint/2010/main" val="64890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A0AD005-8E0C-F4B2-D97E-5FEDED04783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5722CDE-5CC5-23A4-2B50-052500E5BF15}"/>
              </a:ext>
            </a:extLst>
          </p:cNvPr>
          <p:cNvPicPr>
            <a:picLocks noChangeAspect="1"/>
          </p:cNvPicPr>
          <p:nvPr/>
        </p:nvPicPr>
        <p:blipFill>
          <a:blip r:embed="rId3"/>
          <a:stretch>
            <a:fillRect/>
          </a:stretch>
        </p:blipFill>
        <p:spPr>
          <a:xfrm>
            <a:off x="0" y="0"/>
            <a:ext cx="9144000" cy="5143500"/>
          </a:xfrm>
          <a:prstGeom prst="rect">
            <a:avLst/>
          </a:prstGeom>
        </p:spPr>
      </p:pic>
      <p:sp>
        <p:nvSpPr>
          <p:cNvPr id="7" name="Google Shape;196;p34">
            <a:extLst>
              <a:ext uri="{FF2B5EF4-FFF2-40B4-BE49-F238E27FC236}">
                <a16:creationId xmlns:a16="http://schemas.microsoft.com/office/drawing/2014/main" id="{48451848-B27F-BD90-F333-5758C62073DE}"/>
              </a:ext>
            </a:extLst>
          </p:cNvPr>
          <p:cNvSpPr txBox="1"/>
          <p:nvPr/>
        </p:nvSpPr>
        <p:spPr>
          <a:xfrm>
            <a:off x="466154" y="261880"/>
            <a:ext cx="7086600" cy="491400"/>
          </a:xfrm>
          <a:prstGeom prst="rect">
            <a:avLst/>
          </a:prstGeom>
          <a:noFill/>
          <a:ln>
            <a:noFill/>
          </a:ln>
        </p:spPr>
        <p:txBody>
          <a:bodyPr spcFirstLastPara="1" wrap="square" lIns="95625" tIns="95625" rIns="95625" bIns="95625" anchor="t" anchorCtr="0">
            <a:noAutofit/>
          </a:bodyPr>
          <a:lstStyle/>
          <a:p>
            <a:pPr marL="0" lvl="0" indent="0" rtl="0">
              <a:spcBef>
                <a:spcPts val="0"/>
              </a:spcBef>
              <a:spcAft>
                <a:spcPts val="0"/>
              </a:spcAft>
              <a:buNone/>
            </a:pPr>
            <a:r>
              <a:rPr lang="en" sz="3600" b="1" dirty="0">
                <a:solidFill>
                  <a:srgbClr val="223D97"/>
                </a:solidFill>
                <a:latin typeface="Arial" panose="020B0604020202020204" pitchFamily="34" charset="0"/>
                <a:ea typeface="Amatic SC"/>
                <a:cs typeface="Arial" panose="020B0604020202020204" pitchFamily="34" charset="0"/>
                <a:sym typeface="Amatic SC"/>
              </a:rPr>
              <a:t>Stuck, </a:t>
            </a:r>
          </a:p>
          <a:p>
            <a:pPr marL="0" lvl="0" indent="0" rtl="0">
              <a:spcBef>
                <a:spcPts val="0"/>
              </a:spcBef>
              <a:spcAft>
                <a:spcPts val="0"/>
              </a:spcAft>
              <a:buNone/>
            </a:pPr>
            <a:r>
              <a:rPr lang="en" sz="3600" b="1" dirty="0">
                <a:solidFill>
                  <a:srgbClr val="223D97"/>
                </a:solidFill>
                <a:latin typeface="Arial" panose="020B0604020202020204" pitchFamily="34" charset="0"/>
                <a:ea typeface="Amatic SC"/>
                <a:cs typeface="Arial" panose="020B0604020202020204" pitchFamily="34" charset="0"/>
                <a:sym typeface="Amatic SC"/>
              </a:rPr>
              <a:t>Getting there, </a:t>
            </a:r>
          </a:p>
          <a:p>
            <a:pPr marL="0" lvl="0" indent="0" rtl="0">
              <a:spcBef>
                <a:spcPts val="0"/>
              </a:spcBef>
              <a:spcAft>
                <a:spcPts val="0"/>
              </a:spcAft>
              <a:buNone/>
            </a:pPr>
            <a:r>
              <a:rPr lang="en" sz="3600" b="1" dirty="0">
                <a:solidFill>
                  <a:srgbClr val="223D97"/>
                </a:solidFill>
                <a:latin typeface="Arial" panose="020B0604020202020204" pitchFamily="34" charset="0"/>
                <a:ea typeface="Amatic SC"/>
                <a:cs typeface="Arial" panose="020B0604020202020204" pitchFamily="34" charset="0"/>
                <a:sym typeface="Amatic SC"/>
              </a:rPr>
              <a:t>Got it</a:t>
            </a:r>
            <a:endParaRPr sz="3600" b="1" dirty="0">
              <a:solidFill>
                <a:srgbClr val="223D97"/>
              </a:solidFill>
              <a:latin typeface="Arial" panose="020B0604020202020204" pitchFamily="34" charset="0"/>
              <a:ea typeface="Amatic SC"/>
              <a:cs typeface="Arial" panose="020B0604020202020204" pitchFamily="34" charset="0"/>
              <a:sym typeface="Amatic SC"/>
            </a:endParaRPr>
          </a:p>
        </p:txBody>
      </p:sp>
      <p:pic>
        <p:nvPicPr>
          <p:cNvPr id="8" name="Google Shape;197;p34">
            <a:extLst>
              <a:ext uri="{FF2B5EF4-FFF2-40B4-BE49-F238E27FC236}">
                <a16:creationId xmlns:a16="http://schemas.microsoft.com/office/drawing/2014/main" id="{425A9073-5998-9851-2455-1B6E3A0F9DE4}"/>
              </a:ext>
            </a:extLst>
          </p:cNvPr>
          <p:cNvPicPr preferRelativeResize="0"/>
          <p:nvPr/>
        </p:nvPicPr>
        <p:blipFill>
          <a:blip r:embed="rId4">
            <a:alphaModFix/>
          </a:blip>
          <a:stretch>
            <a:fillRect/>
          </a:stretch>
        </p:blipFill>
        <p:spPr>
          <a:xfrm>
            <a:off x="4009454" y="116178"/>
            <a:ext cx="5134546" cy="3973804"/>
          </a:xfrm>
          <a:prstGeom prst="rect">
            <a:avLst/>
          </a:prstGeom>
          <a:noFill/>
          <a:ln>
            <a:noFill/>
          </a:ln>
        </p:spPr>
      </p:pic>
    </p:spTree>
    <p:extLst>
      <p:ext uri="{BB962C8B-B14F-4D97-AF65-F5344CB8AC3E}">
        <p14:creationId xmlns:p14="http://schemas.microsoft.com/office/powerpoint/2010/main" val="268170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B3AECF8-D75C-1188-B75E-B914C6F87DD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52E4AF8-78D3-1B04-9070-BE3F515D1123}"/>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E918B1AC-22FE-154E-958A-60D195011283}"/>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34CB6E-D542-3CB5-4E94-6AC0422EDC57}"/>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70644F-C515-AB8D-10EC-40EA823F7E52}"/>
              </a:ext>
            </a:extLst>
          </p:cNvPr>
          <p:cNvSpPr/>
          <p:nvPr/>
        </p:nvSpPr>
        <p:spPr>
          <a:xfrm>
            <a:off x="0" y="3164619"/>
            <a:ext cx="9144000" cy="995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03;p35">
            <a:extLst>
              <a:ext uri="{FF2B5EF4-FFF2-40B4-BE49-F238E27FC236}">
                <a16:creationId xmlns:a16="http://schemas.microsoft.com/office/drawing/2014/main" id="{5F17D9C3-56B8-99AB-C7F7-6223514D2D2B}"/>
              </a:ext>
            </a:extLst>
          </p:cNvPr>
          <p:cNvPicPr preferRelativeResize="0"/>
          <p:nvPr/>
        </p:nvPicPr>
        <p:blipFill rotWithShape="1">
          <a:blip r:embed="rId4">
            <a:alphaModFix/>
          </a:blip>
          <a:srcRect l="4003" b="3558"/>
          <a:stretch/>
        </p:blipFill>
        <p:spPr>
          <a:xfrm>
            <a:off x="804863" y="185166"/>
            <a:ext cx="7534274" cy="3784600"/>
          </a:xfrm>
          <a:prstGeom prst="rect">
            <a:avLst/>
          </a:prstGeom>
          <a:noFill/>
          <a:ln>
            <a:noFill/>
          </a:ln>
        </p:spPr>
      </p:pic>
    </p:spTree>
    <p:extLst>
      <p:ext uri="{BB962C8B-B14F-4D97-AF65-F5344CB8AC3E}">
        <p14:creationId xmlns:p14="http://schemas.microsoft.com/office/powerpoint/2010/main" val="377334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1A0B543-5A94-BD9D-85F8-2F0AB7A6046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D1C184AC-D93B-CE32-A3FE-3D9BF32DCEC3}"/>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095434EA-3325-7309-C1C9-C52AC1AC713E}"/>
              </a:ext>
            </a:extLst>
          </p:cNvPr>
          <p:cNvSpPr txBox="1"/>
          <p:nvPr/>
        </p:nvSpPr>
        <p:spPr>
          <a:xfrm>
            <a:off x="361785" y="698847"/>
            <a:ext cx="8662945" cy="2863295"/>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Extended Learning for Educators</a:t>
            </a:r>
          </a:p>
          <a:p>
            <a:pPr marL="0" marR="0" lvl="0" indent="0" algn="ctr" rtl="0">
              <a:lnSpc>
                <a:spcPct val="100000"/>
              </a:lnSpc>
              <a:spcBef>
                <a:spcPts val="0"/>
              </a:spcBef>
              <a:spcAft>
                <a:spcPts val="0"/>
              </a:spcAft>
              <a:buClr>
                <a:srgbClr val="000000"/>
              </a:buClr>
              <a:buSzPts val="2900"/>
              <a:buFont typeface="Arial"/>
              <a:buNone/>
            </a:pPr>
            <a:endParaRPr lang="en-US" sz="3000" b="1" u="none" strike="noStrike" cap="none" dirty="0">
              <a:solidFill>
                <a:srgbClr val="16478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900"/>
              <a:buFont typeface="Arial"/>
              <a:buNone/>
            </a:pPr>
            <a:r>
              <a:rPr lang="en-US" sz="3000" b="1" u="none" strike="noStrike" cap="none" dirty="0">
                <a:solidFill>
                  <a:srgbClr val="16478E"/>
                </a:solidFill>
                <a:latin typeface="Arial"/>
                <a:ea typeface="Arial"/>
                <a:cs typeface="Arial"/>
                <a:sym typeface="Arial"/>
              </a:rPr>
              <a:t>Navigating Trick Comments</a:t>
            </a:r>
          </a:p>
          <a:p>
            <a:pPr marL="0" marR="0" lvl="0" indent="0" rtl="0">
              <a:lnSpc>
                <a:spcPct val="115000"/>
              </a:lnSpc>
              <a:spcBef>
                <a:spcPts val="0"/>
              </a:spcBef>
              <a:spcAft>
                <a:spcPts val="0"/>
              </a:spcAft>
              <a:buClr>
                <a:srgbClr val="000000"/>
              </a:buClr>
              <a:buSzPts val="2400"/>
              <a:buFont typeface="Arial"/>
              <a:buNone/>
            </a:pP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9" name="Google Shape;152;g2917c5f412d_0_110">
            <a:extLst>
              <a:ext uri="{FF2B5EF4-FFF2-40B4-BE49-F238E27FC236}">
                <a16:creationId xmlns:a16="http://schemas.microsoft.com/office/drawing/2014/main" id="{8E51B82E-2A47-B475-DD12-BE916F5C8A0A}"/>
              </a:ext>
            </a:extLst>
          </p:cNvPr>
          <p:cNvSpPr/>
          <p:nvPr/>
        </p:nvSpPr>
        <p:spPr>
          <a:xfrm>
            <a:off x="3584050" y="3189006"/>
            <a:ext cx="2218414" cy="5620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2000" b="1" i="0" u="none" strike="noStrike" cap="none" dirty="0">
                <a:solidFill>
                  <a:srgbClr val="53A946"/>
                </a:solidFill>
                <a:latin typeface="Arial"/>
                <a:ea typeface="Arial"/>
                <a:cs typeface="Arial"/>
                <a:sym typeface="Arial"/>
              </a:rPr>
              <a:t>SCENARIO</a:t>
            </a:r>
            <a:endParaRPr sz="1800" dirty="0">
              <a:solidFill>
                <a:srgbClr val="223D97"/>
              </a:solidFill>
              <a:latin typeface="Roboto"/>
              <a:ea typeface="Roboto"/>
              <a:cs typeface="Roboto"/>
              <a:sym typeface="Roboto"/>
            </a:endParaRPr>
          </a:p>
        </p:txBody>
      </p:sp>
    </p:spTree>
    <p:extLst>
      <p:ext uri="{BB962C8B-B14F-4D97-AF65-F5344CB8AC3E}">
        <p14:creationId xmlns:p14="http://schemas.microsoft.com/office/powerpoint/2010/main" val="72758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F36BD5AD-4621-A737-5395-E6B636989475}"/>
            </a:ext>
          </a:extLst>
        </p:cNvPr>
        <p:cNvGrpSpPr/>
        <p:nvPr/>
      </p:nvGrpSpPr>
      <p:grpSpPr>
        <a:xfrm>
          <a:off x="0" y="0"/>
          <a:ext cx="0" cy="0"/>
          <a:chOff x="0" y="0"/>
          <a:chExt cx="0" cy="0"/>
        </a:xfrm>
      </p:grpSpPr>
      <p:pic>
        <p:nvPicPr>
          <p:cNvPr id="163" name="Google Shape;163;g286d81a6184_0_31">
            <a:extLst>
              <a:ext uri="{FF2B5EF4-FFF2-40B4-BE49-F238E27FC236}">
                <a16:creationId xmlns:a16="http://schemas.microsoft.com/office/drawing/2014/main" id="{DD53BC6E-87B0-D8D0-6D57-50C85CF9C01C}"/>
              </a:ext>
            </a:extLst>
          </p:cNvPr>
          <p:cNvPicPr preferRelativeResize="0"/>
          <p:nvPr/>
        </p:nvPicPr>
        <p:blipFill>
          <a:blip r:embed="rId3"/>
          <a:srcRect/>
          <a:stretch/>
        </p:blipFill>
        <p:spPr>
          <a:xfrm>
            <a:off x="-129325" y="0"/>
            <a:ext cx="9309109" cy="5236374"/>
          </a:xfrm>
          <a:prstGeom prst="rect">
            <a:avLst/>
          </a:prstGeom>
          <a:noFill/>
          <a:ln>
            <a:noFill/>
          </a:ln>
        </p:spPr>
      </p:pic>
      <p:sp>
        <p:nvSpPr>
          <p:cNvPr id="164" name="Google Shape;164;g286d81a6184_0_31">
            <a:extLst>
              <a:ext uri="{FF2B5EF4-FFF2-40B4-BE49-F238E27FC236}">
                <a16:creationId xmlns:a16="http://schemas.microsoft.com/office/drawing/2014/main" id="{3C305708-CA3B-CF80-32E9-BE705E92F69E}"/>
              </a:ext>
            </a:extLst>
          </p:cNvPr>
          <p:cNvSpPr txBox="1"/>
          <p:nvPr/>
        </p:nvSpPr>
        <p:spPr>
          <a:xfrm>
            <a:off x="198782" y="230160"/>
            <a:ext cx="2608426" cy="238802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53A946"/>
                </a:solidFill>
                <a:latin typeface="Arial"/>
                <a:ea typeface="Arial"/>
                <a:cs typeface="Arial"/>
                <a:sym typeface="Arial"/>
              </a:rPr>
              <a:t>Scenario #1</a:t>
            </a:r>
          </a:p>
          <a:p>
            <a:pPr>
              <a:buSzPts val="3000"/>
            </a:pPr>
            <a:endParaRPr lang="en-US" sz="1800" b="1" dirty="0">
              <a:solidFill>
                <a:srgbClr val="223D97"/>
              </a:solidFill>
            </a:endParaRPr>
          </a:p>
          <a:p>
            <a:pPr>
              <a:buSzPts val="3000"/>
            </a:pPr>
            <a:r>
              <a:rPr lang="en-US" sz="1800" b="1" dirty="0">
                <a:solidFill>
                  <a:srgbClr val="223D97"/>
                </a:solidFill>
              </a:rPr>
              <a:t>A student says “The idea of white privilege doesn’t make sense to me. Some of my white relatives are poor, and I don’t think they have privilege.”</a:t>
            </a:r>
          </a:p>
          <a:p>
            <a:pPr>
              <a:buSzPts val="3000"/>
            </a:pPr>
            <a:endParaRPr lang="en-US" sz="1800" b="1" dirty="0">
              <a:solidFill>
                <a:srgbClr val="223D97"/>
              </a:solidFill>
            </a:endParaRPr>
          </a:p>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0071BA"/>
                </a:solidFill>
                <a:latin typeface="Arial"/>
                <a:ea typeface="Arial"/>
                <a:cs typeface="Arial"/>
                <a:sym typeface="Arial"/>
              </a:rPr>
              <a:t> </a:t>
            </a:r>
            <a:endParaRPr sz="2400" b="0" i="0" u="none" strike="noStrike" cap="none" dirty="0">
              <a:solidFill>
                <a:srgbClr val="0071BA"/>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100"/>
              <a:buFont typeface="Arial"/>
              <a:buNone/>
            </a:pPr>
            <a:endParaRPr sz="3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p:txBody>
      </p:sp>
      <p:sp>
        <p:nvSpPr>
          <p:cNvPr id="2" name="Google Shape;152;g2917c5f412d_0_110">
            <a:extLst>
              <a:ext uri="{FF2B5EF4-FFF2-40B4-BE49-F238E27FC236}">
                <a16:creationId xmlns:a16="http://schemas.microsoft.com/office/drawing/2014/main" id="{849D9410-8818-81CC-AF0F-88005B39E6F3}"/>
              </a:ext>
            </a:extLst>
          </p:cNvPr>
          <p:cNvSpPr/>
          <p:nvPr/>
        </p:nvSpPr>
        <p:spPr>
          <a:xfrm>
            <a:off x="2954546" y="214685"/>
            <a:ext cx="5990672" cy="38325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100" b="1" i="0" u="none" strike="noStrike" cap="none" dirty="0">
                <a:solidFill>
                  <a:srgbClr val="53A946"/>
                </a:solidFill>
                <a:latin typeface="Arial"/>
                <a:ea typeface="Arial"/>
                <a:cs typeface="Arial"/>
                <a:sym typeface="Arial"/>
              </a:rPr>
              <a:t>SOME STRATEGIES WE COULD CONSIDER:</a:t>
            </a:r>
          </a:p>
          <a:p>
            <a:pPr marL="0" marR="0" lvl="0" indent="0" algn="l" rtl="0">
              <a:lnSpc>
                <a:spcPct val="115000"/>
              </a:lnSpc>
              <a:spcBef>
                <a:spcPts val="0"/>
              </a:spcBef>
              <a:spcAft>
                <a:spcPts val="0"/>
              </a:spcAft>
              <a:buClr>
                <a:srgbClr val="000000"/>
              </a:buClr>
              <a:buSzPts val="1400"/>
              <a:buFont typeface="Arial"/>
              <a:buNone/>
            </a:pPr>
            <a:endParaRPr sz="1100" b="1" i="0" u="none" strike="noStrike" cap="none" dirty="0">
              <a:solidFill>
                <a:srgbClr val="53A946"/>
              </a:solidFill>
              <a:latin typeface="Arial"/>
              <a:ea typeface="Arial"/>
              <a:cs typeface="Arial"/>
              <a:sym typeface="Arial"/>
            </a:endParaRPr>
          </a:p>
          <a:p>
            <a:pPr marL="139700" marR="0" lvl="0" algn="l" rtl="0">
              <a:lnSpc>
                <a:spcPct val="115000"/>
              </a:lnSpc>
              <a:spcBef>
                <a:spcPts val="0"/>
              </a:spcBef>
              <a:spcAft>
                <a:spcPts val="0"/>
              </a:spcAft>
              <a:buClr>
                <a:srgbClr val="223D97"/>
              </a:buClr>
              <a:buSzPts val="1400"/>
            </a:pPr>
            <a:r>
              <a:rPr lang="en-US" sz="950" dirty="0">
                <a:solidFill>
                  <a:srgbClr val="223D97"/>
                </a:solidFill>
              </a:rPr>
              <a:t>Identity is complex as are the advantages and disadvantages that can accrue to us on the basis of our social group memberships. Many of us experience advantages because of particular identities that we carry, which are favored in the broader society, while, at the same time, experiencing disadvantages because we hold unfavored identities. Both of these realities often exist in the same human experience. It is therefore possible to be white and poor, to be racially advantaged and economically disadvantaged. One identity does not cancel out the other identity. When talking with students, affirm how complex identity can be and share that it is possible to be privileged in some ways and disadvantaged in others–at the same time.</a:t>
            </a:r>
          </a:p>
          <a:p>
            <a:pPr marL="139700" marR="0" lvl="0" algn="l" rtl="0">
              <a:lnSpc>
                <a:spcPct val="115000"/>
              </a:lnSpc>
              <a:spcBef>
                <a:spcPts val="0"/>
              </a:spcBef>
              <a:spcAft>
                <a:spcPts val="0"/>
              </a:spcAft>
              <a:buClr>
                <a:srgbClr val="223D97"/>
              </a:buClr>
              <a:buSzPts val="1400"/>
            </a:pPr>
            <a:endParaRPr lang="en-US" sz="950" dirty="0">
              <a:solidFill>
                <a:srgbClr val="223D97"/>
              </a:solidFill>
            </a:endParaRPr>
          </a:p>
          <a:p>
            <a:pPr marL="139700" marR="0" lvl="0" algn="l" rtl="0">
              <a:lnSpc>
                <a:spcPct val="115000"/>
              </a:lnSpc>
              <a:spcBef>
                <a:spcPts val="0"/>
              </a:spcBef>
              <a:spcAft>
                <a:spcPts val="0"/>
              </a:spcAft>
              <a:buClr>
                <a:srgbClr val="223D97"/>
              </a:buClr>
              <a:buSzPts val="1400"/>
            </a:pPr>
            <a:r>
              <a:rPr lang="en-US" sz="950" b="1" dirty="0">
                <a:solidFill>
                  <a:srgbClr val="223D97"/>
                </a:solidFill>
              </a:rPr>
              <a:t>Affirm the complexity of identity.</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“Identity is really complex, and I think your comment is speaking to that.”</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“Thank you for sharing this reflection with us. I think you are right that identity is complex, and so we should try to speak about it in ways that allows us to see the full picture.</a:t>
            </a:r>
          </a:p>
          <a:p>
            <a:pPr marL="139700" marR="0" lvl="0" algn="l" rtl="0">
              <a:lnSpc>
                <a:spcPct val="115000"/>
              </a:lnSpc>
              <a:spcBef>
                <a:spcPts val="0"/>
              </a:spcBef>
              <a:spcAft>
                <a:spcPts val="0"/>
              </a:spcAft>
              <a:buClr>
                <a:srgbClr val="223D97"/>
              </a:buClr>
              <a:buSzPts val="1400"/>
            </a:pPr>
            <a:endParaRPr lang="en-US" sz="950" dirty="0">
              <a:solidFill>
                <a:srgbClr val="223D97"/>
              </a:solidFill>
            </a:endParaRPr>
          </a:p>
          <a:p>
            <a:pPr marL="139700" marR="0" lvl="0" algn="l" rtl="0">
              <a:lnSpc>
                <a:spcPct val="115000"/>
              </a:lnSpc>
              <a:spcBef>
                <a:spcPts val="0"/>
              </a:spcBef>
              <a:spcAft>
                <a:spcPts val="0"/>
              </a:spcAft>
              <a:buClr>
                <a:srgbClr val="223D97"/>
              </a:buClr>
              <a:buSzPts val="1400"/>
            </a:pPr>
            <a:r>
              <a:rPr lang="en-US" sz="950" b="1" dirty="0">
                <a:solidFill>
                  <a:srgbClr val="223D97"/>
                </a:solidFill>
              </a:rPr>
              <a:t>Share that dual experiences are possible.</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“None of us is only one identity. We all carry multiple identities. It is therefore possible to be white and poor at the same time and to benefit from society’s perceptions of being white and to be harmed by how society treats people who are poor.”</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950" dirty="0">
                <a:solidFill>
                  <a:srgbClr val="223D97"/>
                </a:solidFill>
              </a:rPr>
              <a:t>“All of us have privilege in some degree, and all of us have experienced being outsiders to some degree. Those experiences stand on their own and do not cancel each other out.”</a:t>
            </a:r>
            <a:endParaRPr lang="en-US" sz="1050" dirty="0">
              <a:solidFill>
                <a:srgbClr val="223D97"/>
              </a:solidFill>
            </a:endParaRPr>
          </a:p>
        </p:txBody>
      </p:sp>
    </p:spTree>
    <p:extLst>
      <p:ext uri="{BB962C8B-B14F-4D97-AF65-F5344CB8AC3E}">
        <p14:creationId xmlns:p14="http://schemas.microsoft.com/office/powerpoint/2010/main" val="248454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60136DB-AD34-A4CB-0633-911C782D41D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102F8DB-5498-65AB-74A5-64FEB06D6D94}"/>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54587572-18EB-A4FB-9217-A46C95D37C84}"/>
              </a:ext>
            </a:extLst>
          </p:cNvPr>
          <p:cNvSpPr txBox="1"/>
          <p:nvPr/>
        </p:nvSpPr>
        <p:spPr>
          <a:xfrm>
            <a:off x="314077" y="2152185"/>
            <a:ext cx="8662945" cy="266626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223D97"/>
                </a:solidFill>
                <a:latin typeface="Arial"/>
                <a:ea typeface="Arial"/>
                <a:cs typeface="Arial"/>
                <a:sym typeface="Arial"/>
              </a:rPr>
              <a:t>Email:</a:t>
            </a:r>
            <a:r>
              <a:rPr lang="en-US" sz="1800" b="1" u="none" strike="noStrike" cap="none" dirty="0">
                <a:solidFill>
                  <a:srgbClr val="53A946"/>
                </a:solidFill>
                <a:latin typeface="Arial"/>
                <a:ea typeface="Arial"/>
                <a:cs typeface="Arial"/>
                <a:sym typeface="Arial"/>
              </a:rPr>
              <a:t> </a:t>
            </a:r>
            <a:r>
              <a:rPr lang="en-US" sz="1800" b="1" u="none" strike="noStrike" cap="none">
                <a:solidFill>
                  <a:srgbClr val="53A946"/>
                </a:solidFill>
                <a:latin typeface="Arial"/>
                <a:ea typeface="Arial"/>
                <a:cs typeface="Arial"/>
                <a:sym typeface="Arial"/>
              </a:rPr>
              <a:t>info@pollyanna-us</a:t>
            </a:r>
            <a:r>
              <a:rPr lang="en-US" sz="1800" b="1" u="none" strike="noStrike" cap="none" dirty="0" err="1">
                <a:solidFill>
                  <a:srgbClr val="53A946"/>
                </a:solidFill>
                <a:latin typeface="Arial"/>
                <a:ea typeface="Arial"/>
                <a:cs typeface="Arial"/>
                <a:sym typeface="Arial"/>
              </a:rPr>
              <a:t>.org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Website: </a:t>
            </a:r>
            <a:r>
              <a:rPr lang="en-US" sz="1800" b="1" u="none" strike="noStrike" cap="none" dirty="0" err="1">
                <a:solidFill>
                  <a:srgbClr val="53A946"/>
                </a:solidFill>
                <a:latin typeface="Arial"/>
                <a:ea typeface="Arial"/>
                <a:cs typeface="Arial"/>
                <a:sym typeface="Arial"/>
              </a:rPr>
              <a:t>www.pollyanna-us.org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00B0F0"/>
                </a:solidFill>
                <a:latin typeface="Arial"/>
                <a:ea typeface="Arial"/>
                <a:cs typeface="Arial"/>
                <a:sym typeface="Arial"/>
              </a:rPr>
              <a:t>SOCIAL MEDIA</a:t>
            </a: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Facebook / Instagram: </a:t>
            </a:r>
            <a:r>
              <a:rPr lang="en-US" sz="1800" b="1" u="none" strike="noStrike" cap="none" dirty="0">
                <a:solidFill>
                  <a:srgbClr val="53A946"/>
                </a:solidFill>
                <a:latin typeface="Arial"/>
                <a:ea typeface="Arial"/>
                <a:cs typeface="Arial"/>
                <a:sym typeface="Arial"/>
              </a:rPr>
              <a:t>@</a:t>
            </a:r>
            <a:r>
              <a:rPr lang="en-US" sz="1800" b="1" u="none" strike="noStrike" cap="none" dirty="0" err="1">
                <a:solidFill>
                  <a:srgbClr val="53A946"/>
                </a:solidFill>
                <a:latin typeface="Arial"/>
                <a:ea typeface="Arial"/>
                <a:cs typeface="Arial"/>
                <a:sym typeface="Arial"/>
              </a:rPr>
              <a:t>us_pollyanna</a:t>
            </a:r>
            <a:r>
              <a:rPr lang="en-US" sz="1800" b="1" u="none" strike="noStrike" cap="none" dirty="0">
                <a:solidFill>
                  <a:srgbClr val="53A946"/>
                </a:solidFill>
                <a:latin typeface="Arial"/>
                <a:ea typeface="Arial"/>
                <a:cs typeface="Arial"/>
                <a:sym typeface="Arial"/>
              </a:rPr>
              <a:t> </a:t>
            </a: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LinkedIn: </a:t>
            </a:r>
            <a:r>
              <a:rPr lang="en-US" sz="1800" b="1" dirty="0">
                <a:solidFill>
                  <a:srgbClr val="53A946"/>
                </a:solidFill>
              </a:rPr>
              <a:t>Po</a:t>
            </a:r>
            <a:r>
              <a:rPr lang="en-US" sz="1800" b="1" u="none" strike="noStrike" cap="none" dirty="0">
                <a:solidFill>
                  <a:srgbClr val="53A946"/>
                </a:solidFill>
                <a:latin typeface="Arial"/>
                <a:ea typeface="Arial"/>
                <a:cs typeface="Arial"/>
                <a:sym typeface="Arial"/>
              </a:rPr>
              <a:t>llyanna-us</a:t>
            </a:r>
          </a:p>
          <a:p>
            <a:pPr marL="0" marR="0" lvl="0" indent="0" algn="ct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377717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9"/>
          <p:cNvPicPr preferRelativeResize="0"/>
          <p:nvPr/>
        </p:nvPicPr>
        <p:blipFill>
          <a:blip r:embed="rId3"/>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E5966567-93C0-FCE8-C15D-505C4903739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4CB792F-400B-3498-E64B-C529B8931FA3}"/>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70;p15">
            <a:extLst>
              <a:ext uri="{FF2B5EF4-FFF2-40B4-BE49-F238E27FC236}">
                <a16:creationId xmlns:a16="http://schemas.microsoft.com/office/drawing/2014/main" id="{AD2C919B-4E23-DC9F-DACC-0444C08A3859}"/>
              </a:ext>
            </a:extLst>
          </p:cNvPr>
          <p:cNvPicPr preferRelativeResize="0"/>
          <p:nvPr/>
        </p:nvPicPr>
        <p:blipFill>
          <a:blip r:embed="rId4">
            <a:alphaModFix/>
          </a:blip>
          <a:stretch>
            <a:fillRect/>
          </a:stretch>
        </p:blipFill>
        <p:spPr>
          <a:xfrm>
            <a:off x="2652038" y="-1"/>
            <a:ext cx="6491962" cy="4166483"/>
          </a:xfrm>
          <a:prstGeom prst="rect">
            <a:avLst/>
          </a:prstGeom>
          <a:noFill/>
          <a:ln>
            <a:noFill/>
          </a:ln>
        </p:spPr>
      </p:pic>
    </p:spTree>
    <p:extLst>
      <p:ext uri="{BB962C8B-B14F-4D97-AF65-F5344CB8AC3E}">
        <p14:creationId xmlns:p14="http://schemas.microsoft.com/office/powerpoint/2010/main" val="163044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21101D7-5974-A517-7E48-F6723865620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49F6BD0-F04B-9E60-CC44-649A7921C9A1}"/>
              </a:ext>
            </a:extLst>
          </p:cNvPr>
          <p:cNvPicPr>
            <a:picLocks noChangeAspect="1"/>
          </p:cNvPicPr>
          <p:nvPr/>
        </p:nvPicPr>
        <p:blipFill>
          <a:blip r:embed="rId3"/>
          <a:stretch>
            <a:fillRect/>
          </a:stretch>
        </p:blipFill>
        <p:spPr>
          <a:xfrm>
            <a:off x="0" y="-1"/>
            <a:ext cx="9144000" cy="5143500"/>
          </a:xfrm>
          <a:prstGeom prst="rect">
            <a:avLst/>
          </a:prstGeom>
        </p:spPr>
      </p:pic>
      <p:pic>
        <p:nvPicPr>
          <p:cNvPr id="4" name="Google Shape;76;p16">
            <a:extLst>
              <a:ext uri="{FF2B5EF4-FFF2-40B4-BE49-F238E27FC236}">
                <a16:creationId xmlns:a16="http://schemas.microsoft.com/office/drawing/2014/main" id="{12FA168E-AB62-433D-E7E3-1A5A80A7CB51}"/>
              </a:ext>
            </a:extLst>
          </p:cNvPr>
          <p:cNvPicPr preferRelativeResize="0"/>
          <p:nvPr/>
        </p:nvPicPr>
        <p:blipFill>
          <a:blip r:embed="rId4">
            <a:alphaModFix/>
          </a:blip>
          <a:stretch>
            <a:fillRect/>
          </a:stretch>
        </p:blipFill>
        <p:spPr>
          <a:xfrm>
            <a:off x="3021203" y="210211"/>
            <a:ext cx="3101594" cy="4723077"/>
          </a:xfrm>
          <a:prstGeom prst="rect">
            <a:avLst/>
          </a:prstGeom>
          <a:noFill/>
          <a:ln>
            <a:noFill/>
          </a:ln>
        </p:spPr>
      </p:pic>
    </p:spTree>
    <p:extLst>
      <p:ext uri="{BB962C8B-B14F-4D97-AF65-F5344CB8AC3E}">
        <p14:creationId xmlns:p14="http://schemas.microsoft.com/office/powerpoint/2010/main" val="83225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7F3A06E0-5EAE-0F10-5DA5-C36599DBE1CC}"/>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E4D6C318-E90E-0D58-5564-FC73F024DF30}"/>
              </a:ext>
            </a:extLst>
          </p:cNvPr>
          <p:cNvPicPr>
            <a:picLocks noChangeAspect="1"/>
          </p:cNvPicPr>
          <p:nvPr/>
        </p:nvPicPr>
        <p:blipFill>
          <a:blip r:embed="rId3"/>
          <a:stretch>
            <a:fillRect/>
          </a:stretch>
        </p:blipFill>
        <p:spPr>
          <a:xfrm>
            <a:off x="0" y="-1"/>
            <a:ext cx="9144000" cy="5143500"/>
          </a:xfrm>
          <a:prstGeom prst="rect">
            <a:avLst/>
          </a:prstGeom>
        </p:spPr>
      </p:pic>
      <p:sp>
        <p:nvSpPr>
          <p:cNvPr id="5" name="Rectangle 4">
            <a:extLst>
              <a:ext uri="{FF2B5EF4-FFF2-40B4-BE49-F238E27FC236}">
                <a16:creationId xmlns:a16="http://schemas.microsoft.com/office/drawing/2014/main" id="{9212923F-69B3-C6B7-9BB9-ABC0795280D0}"/>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47FDA2-A5D6-2CD8-7162-FC32DB462230}"/>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38DCDD-7AEB-3A3A-7526-6AF0D541A569}"/>
              </a:ext>
            </a:extLst>
          </p:cNvPr>
          <p:cNvSpPr/>
          <p:nvPr/>
        </p:nvSpPr>
        <p:spPr>
          <a:xfrm>
            <a:off x="0" y="3164619"/>
            <a:ext cx="9144000" cy="995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82;p17">
            <a:extLst>
              <a:ext uri="{FF2B5EF4-FFF2-40B4-BE49-F238E27FC236}">
                <a16:creationId xmlns:a16="http://schemas.microsoft.com/office/drawing/2014/main" id="{598B6E25-3BC3-B710-239D-A501C10337EB}"/>
              </a:ext>
            </a:extLst>
          </p:cNvPr>
          <p:cNvPicPr preferRelativeResize="0"/>
          <p:nvPr/>
        </p:nvPicPr>
        <p:blipFill>
          <a:blip r:embed="rId4">
            <a:alphaModFix/>
          </a:blip>
          <a:stretch>
            <a:fillRect/>
          </a:stretch>
        </p:blipFill>
        <p:spPr>
          <a:xfrm>
            <a:off x="660785" y="-1"/>
            <a:ext cx="7529273" cy="4173451"/>
          </a:xfrm>
          <a:prstGeom prst="rect">
            <a:avLst/>
          </a:prstGeom>
          <a:noFill/>
          <a:ln>
            <a:noFill/>
          </a:ln>
        </p:spPr>
      </p:pic>
    </p:spTree>
    <p:extLst>
      <p:ext uri="{BB962C8B-B14F-4D97-AF65-F5344CB8AC3E}">
        <p14:creationId xmlns:p14="http://schemas.microsoft.com/office/powerpoint/2010/main" val="310547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88;p18">
            <a:extLst>
              <a:ext uri="{FF2B5EF4-FFF2-40B4-BE49-F238E27FC236}">
                <a16:creationId xmlns:a16="http://schemas.microsoft.com/office/drawing/2014/main" id="{E9111867-BD4F-6839-EF7D-FB65474B1098}"/>
              </a:ext>
            </a:extLst>
          </p:cNvPr>
          <p:cNvPicPr preferRelativeResize="0"/>
          <p:nvPr/>
        </p:nvPicPr>
        <p:blipFill>
          <a:blip r:embed="rId4">
            <a:alphaModFix/>
          </a:blip>
          <a:stretch>
            <a:fillRect/>
          </a:stretch>
        </p:blipFill>
        <p:spPr>
          <a:xfrm>
            <a:off x="603503" y="722376"/>
            <a:ext cx="7998383" cy="2205990"/>
          </a:xfrm>
          <a:prstGeom prst="rect">
            <a:avLst/>
          </a:prstGeom>
          <a:noFill/>
          <a:ln>
            <a:noFill/>
          </a:ln>
        </p:spPr>
      </p:pic>
    </p:spTree>
    <p:extLst>
      <p:ext uri="{BB962C8B-B14F-4D97-AF65-F5344CB8AC3E}">
        <p14:creationId xmlns:p14="http://schemas.microsoft.com/office/powerpoint/2010/main" val="10977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D1E5CE46-38DE-D4BF-338F-F341445E15EB}"/>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60837F4-261D-AA17-3405-8C296FDC21C4}"/>
              </a:ext>
            </a:extLst>
          </p:cNvPr>
          <p:cNvPicPr>
            <a:picLocks noChangeAspect="1"/>
          </p:cNvPicPr>
          <p:nvPr/>
        </p:nvPicPr>
        <p:blipFill>
          <a:blip r:embed="rId3"/>
          <a:stretch>
            <a:fillRect/>
          </a:stretch>
        </p:blipFill>
        <p:spPr>
          <a:xfrm>
            <a:off x="0" y="-1"/>
            <a:ext cx="9144000" cy="5143500"/>
          </a:xfrm>
          <a:prstGeom prst="rect">
            <a:avLst/>
          </a:prstGeom>
        </p:spPr>
      </p:pic>
      <p:pic>
        <p:nvPicPr>
          <p:cNvPr id="2" name="Google Shape;94;p19">
            <a:extLst>
              <a:ext uri="{FF2B5EF4-FFF2-40B4-BE49-F238E27FC236}">
                <a16:creationId xmlns:a16="http://schemas.microsoft.com/office/drawing/2014/main" id="{E7CE2A42-9C3F-F3A2-4736-1EA023CD927D}"/>
              </a:ext>
            </a:extLst>
          </p:cNvPr>
          <p:cNvPicPr preferRelativeResize="0"/>
          <p:nvPr/>
        </p:nvPicPr>
        <p:blipFill>
          <a:blip r:embed="rId4">
            <a:alphaModFix/>
          </a:blip>
          <a:stretch>
            <a:fillRect/>
          </a:stretch>
        </p:blipFill>
        <p:spPr>
          <a:xfrm>
            <a:off x="1743085" y="84151"/>
            <a:ext cx="5657829" cy="3957497"/>
          </a:xfrm>
          <a:prstGeom prst="rect">
            <a:avLst/>
          </a:prstGeom>
          <a:noFill/>
          <a:ln>
            <a:noFill/>
          </a:ln>
        </p:spPr>
      </p:pic>
    </p:spTree>
    <p:extLst>
      <p:ext uri="{BB962C8B-B14F-4D97-AF65-F5344CB8AC3E}">
        <p14:creationId xmlns:p14="http://schemas.microsoft.com/office/powerpoint/2010/main" val="377593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0E4875E4-BB56-B86B-90A4-A238DD1AF84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CB9CE4A-2174-3311-B1C9-76FE67069647}"/>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00;p20">
            <a:extLst>
              <a:ext uri="{FF2B5EF4-FFF2-40B4-BE49-F238E27FC236}">
                <a16:creationId xmlns:a16="http://schemas.microsoft.com/office/drawing/2014/main" id="{0096284A-4060-58B6-E41D-9A04E2742B52}"/>
              </a:ext>
            </a:extLst>
          </p:cNvPr>
          <p:cNvPicPr preferRelativeResize="0"/>
          <p:nvPr/>
        </p:nvPicPr>
        <p:blipFill>
          <a:blip r:embed="rId4">
            <a:alphaModFix/>
          </a:blip>
          <a:stretch>
            <a:fillRect/>
          </a:stretch>
        </p:blipFill>
        <p:spPr>
          <a:xfrm>
            <a:off x="3653464" y="181289"/>
            <a:ext cx="5490536" cy="3840480"/>
          </a:xfrm>
          <a:prstGeom prst="rect">
            <a:avLst/>
          </a:prstGeom>
          <a:noFill/>
          <a:ln>
            <a:noFill/>
          </a:ln>
        </p:spPr>
      </p:pic>
      <p:pic>
        <p:nvPicPr>
          <p:cNvPr id="2" name="Google Shape;70;p15">
            <a:extLst>
              <a:ext uri="{FF2B5EF4-FFF2-40B4-BE49-F238E27FC236}">
                <a16:creationId xmlns:a16="http://schemas.microsoft.com/office/drawing/2014/main" id="{62A7CF0F-12AB-1044-9ADD-226FE495306F}"/>
              </a:ext>
            </a:extLst>
          </p:cNvPr>
          <p:cNvPicPr preferRelativeResize="0"/>
          <p:nvPr/>
        </p:nvPicPr>
        <p:blipFill>
          <a:blip r:embed="rId5">
            <a:alphaModFix/>
          </a:blip>
          <a:stretch>
            <a:fillRect/>
          </a:stretch>
        </p:blipFill>
        <p:spPr>
          <a:xfrm>
            <a:off x="740664" y="251655"/>
            <a:ext cx="4498848" cy="2887320"/>
          </a:xfrm>
          <a:prstGeom prst="rect">
            <a:avLst/>
          </a:prstGeom>
          <a:noFill/>
          <a:ln>
            <a:noFill/>
          </a:ln>
        </p:spPr>
      </p:pic>
    </p:spTree>
    <p:extLst>
      <p:ext uri="{BB962C8B-B14F-4D97-AF65-F5344CB8AC3E}">
        <p14:creationId xmlns:p14="http://schemas.microsoft.com/office/powerpoint/2010/main" val="201587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209ECBFC-3DB6-EBD8-EFDC-BF6245FDB98E}"/>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0BE90831-5BD0-3C9F-093E-9729B9FFC9D9}"/>
              </a:ext>
            </a:extLst>
          </p:cNvPr>
          <p:cNvPicPr>
            <a:picLocks noChangeAspect="1"/>
          </p:cNvPicPr>
          <p:nvPr/>
        </p:nvPicPr>
        <p:blipFill>
          <a:blip r:embed="rId3"/>
          <a:stretch>
            <a:fillRect/>
          </a:stretch>
        </p:blipFill>
        <p:spPr>
          <a:xfrm>
            <a:off x="0" y="0"/>
            <a:ext cx="9144000" cy="5143500"/>
          </a:xfrm>
          <a:prstGeom prst="rect">
            <a:avLst/>
          </a:prstGeom>
        </p:spPr>
      </p:pic>
      <p:pic>
        <p:nvPicPr>
          <p:cNvPr id="5" name="Google Shape;107;p21">
            <a:extLst>
              <a:ext uri="{FF2B5EF4-FFF2-40B4-BE49-F238E27FC236}">
                <a16:creationId xmlns:a16="http://schemas.microsoft.com/office/drawing/2014/main" id="{16CAE7E3-38BA-15F6-8277-0931B806465D}"/>
              </a:ext>
            </a:extLst>
          </p:cNvPr>
          <p:cNvPicPr preferRelativeResize="0"/>
          <p:nvPr/>
        </p:nvPicPr>
        <p:blipFill>
          <a:blip r:embed="rId4">
            <a:alphaModFix/>
          </a:blip>
          <a:stretch>
            <a:fillRect/>
          </a:stretch>
        </p:blipFill>
        <p:spPr>
          <a:xfrm>
            <a:off x="1856613" y="178308"/>
            <a:ext cx="6976427" cy="3898902"/>
          </a:xfrm>
          <a:prstGeom prst="rect">
            <a:avLst/>
          </a:prstGeom>
          <a:noFill/>
          <a:ln>
            <a:noFill/>
          </a:ln>
        </p:spPr>
      </p:pic>
    </p:spTree>
    <p:extLst>
      <p:ext uri="{BB962C8B-B14F-4D97-AF65-F5344CB8AC3E}">
        <p14:creationId xmlns:p14="http://schemas.microsoft.com/office/powerpoint/2010/main" val="184820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1413</Words>
  <Application>Microsoft Macintosh PowerPoint</Application>
  <PresentationFormat>On-screen Show (16:9)</PresentationFormat>
  <Paragraphs>99</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Roboto</vt:lpstr>
      <vt:lpstr>Arial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Casper Caldarola</cp:lastModifiedBy>
  <cp:revision>7</cp:revision>
  <dcterms:modified xsi:type="dcterms:W3CDTF">2025-01-04T19:58:58Z</dcterms:modified>
</cp:coreProperties>
</file>