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5"/>
  </p:notesMasterIdLst>
  <p:sldIdLst>
    <p:sldId id="278" r:id="rId2"/>
    <p:sldId id="279" r:id="rId3"/>
    <p:sldId id="280" r:id="rId4"/>
    <p:sldId id="281" r:id="rId5"/>
    <p:sldId id="282" r:id="rId6"/>
    <p:sldId id="283" r:id="rId7"/>
    <p:sldId id="284" r:id="rId8"/>
    <p:sldId id="285" r:id="rId9"/>
    <p:sldId id="286" r:id="rId10"/>
    <p:sldId id="287" r:id="rId11"/>
    <p:sldId id="288" r:id="rId12"/>
    <p:sldId id="289" r:id="rId13"/>
    <p:sldId id="290" r:id="rId14"/>
    <p:sldId id="291" r:id="rId15"/>
    <p:sldId id="292" r:id="rId16"/>
    <p:sldId id="293" r:id="rId17"/>
    <p:sldId id="294" r:id="rId18"/>
    <p:sldId id="295" r:id="rId19"/>
    <p:sldId id="296" r:id="rId20"/>
    <p:sldId id="297" r:id="rId21"/>
    <p:sldId id="298" r:id="rId22"/>
    <p:sldId id="299" r:id="rId23"/>
    <p:sldId id="273" r:id="rId24"/>
  </p:sldIdLst>
  <p:sldSz cx="9144000" cy="5143500" type="screen16x9"/>
  <p:notesSz cx="6858000" cy="9144000"/>
  <p:embeddedFontLst>
    <p:embeddedFont>
      <p:font typeface="Arial Black" panose="020B0604020202020204" pitchFamily="34" charset="0"/>
      <p:bold r:id="rId26"/>
    </p:embeddedFont>
    <p:embeddedFont>
      <p:font typeface="Roboto" panose="02000000000000000000" pitchFamily="2"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3D97"/>
    <a:srgbClr val="53A9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ABA1BD9-4424-475F-AD67-385A41448E45}">
  <a:tblStyle styleId="{0ABA1BD9-4424-475F-AD67-385A41448E4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12"/>
    <p:restoredTop sz="94627"/>
  </p:normalViewPr>
  <p:slideViewPr>
    <p:cSldViewPr snapToGrid="0">
      <p:cViewPr varScale="1">
        <p:scale>
          <a:sx n="103" d="100"/>
          <a:sy n="103" d="100"/>
        </p:scale>
        <p:origin x="184" y="40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blog.oup.com/2022/08/the-politics-of-interracial-friendship/"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blog.oup.com/2022/08/the-politics-of-interracial-friendship/"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learningforjustice.org/sites/default/files/general/speak_up_pocket_card_2up.pdf"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journals.sagepub.com/doi/abs/10.1111/j.0956-7976.2004.00710.x"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8" name="Google Shape;4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719FFBC1-EB3E-C273-8CF4-91EC3A0CBA24}"/>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04C21F36-ACA0-596E-6C91-C943EE30A3B4}"/>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r>
              <a:rPr lang="en-US" sz="1800" b="0" i="0" u="none" strike="noStrike" dirty="0">
                <a:solidFill>
                  <a:srgbClr val="000000"/>
                </a:solidFill>
                <a:effectLst/>
                <a:latin typeface="Arial" panose="020B0604020202020204" pitchFamily="34" charset="0"/>
              </a:rPr>
              <a:t>Not only do we have a lot of work to do to end racist behaviors and practices that give some people more advantages than others simply because of skin color, we also have to end racist ideas that aim to drive us apart. Racist ideas, what some people call “racial bias,” can divide us and drive us away from each other. Racist ideas can prevent us from having beautiful friendships and relationships with people who are different from us.</a:t>
            </a:r>
            <a:endParaRPr lang="en-US" b="0" dirty="0">
              <a:effectLst/>
            </a:endParaRPr>
          </a:p>
          <a:p>
            <a:endParaRPr dirty="0"/>
          </a:p>
        </p:txBody>
      </p:sp>
      <p:sp>
        <p:nvSpPr>
          <p:cNvPr id="56" name="Google Shape;56;g26e086f46ac_0_0:notes">
            <a:extLst>
              <a:ext uri="{FF2B5EF4-FFF2-40B4-BE49-F238E27FC236}">
                <a16:creationId xmlns:a16="http://schemas.microsoft.com/office/drawing/2014/main" id="{3FC8C61B-5A23-D291-7DF1-CC76E96E370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790437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A7E901A2-E937-BC4E-1E54-4D5CB69AA3B3}"/>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06D474EE-07F9-E9BE-1E4B-D515CDD1BF3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r>
              <a:rPr lang="en-US" sz="1800" b="0" i="0" u="none" strike="noStrike" dirty="0">
                <a:solidFill>
                  <a:srgbClr val="000000"/>
                </a:solidFill>
                <a:effectLst/>
                <a:latin typeface="Arial" panose="020B0604020202020204" pitchFamily="34" charset="0"/>
              </a:rPr>
              <a:t>In the early days of the American colonies that eventually became the United States, interracial marriage and relationships – marrying people across lines of race – were not outlawed. In some ways, it was normal for people to be together interracially. The more there were people of different backgrounds spending time with each other, the more likely it was that people would want to be with each other across racial lines.</a:t>
            </a:r>
            <a:endParaRPr lang="en-US" b="0" dirty="0">
              <a:effectLst/>
            </a:endParaRPr>
          </a:p>
          <a:p>
            <a:pPr rtl="0"/>
            <a:br>
              <a:rPr lang="en-US" b="0" dirty="0">
                <a:effectLst/>
              </a:rPr>
            </a:br>
            <a:r>
              <a:rPr lang="en-US" sz="1800" b="0" i="0" u="none" strike="noStrike" dirty="0">
                <a:solidFill>
                  <a:srgbClr val="000000"/>
                </a:solidFill>
                <a:effectLst/>
                <a:latin typeface="Arial" panose="020B0604020202020204" pitchFamily="34" charset="0"/>
              </a:rPr>
              <a:t>However, as racism picked up steam to justify slavery, those relationships were eventually outlawed in many places until the late 1960s.</a:t>
            </a:r>
            <a:endParaRPr lang="en-US" b="0" dirty="0">
              <a:effectLst/>
            </a:endParaRPr>
          </a:p>
          <a:p>
            <a:pPr rtl="0"/>
            <a:br>
              <a:rPr lang="en-US" b="0" dirty="0">
                <a:effectLst/>
              </a:rPr>
            </a:br>
            <a:r>
              <a:rPr lang="en-US" sz="1800" b="0" i="0" u="none" strike="noStrike" dirty="0">
                <a:solidFill>
                  <a:srgbClr val="000000"/>
                </a:solidFill>
                <a:effectLst/>
                <a:latin typeface="Arial" panose="020B0604020202020204" pitchFamily="34" charset="0"/>
              </a:rPr>
              <a:t>The primary interracial relationship that people wanted to prevent was white people and people of color.</a:t>
            </a:r>
            <a:endParaRPr lang="en-US" b="0" dirty="0">
              <a:effectLst/>
            </a:endParaRPr>
          </a:p>
          <a:p>
            <a:pPr rtl="0"/>
            <a:br>
              <a:rPr lang="en-US" b="0" dirty="0">
                <a:effectLst/>
              </a:rPr>
            </a:br>
            <a:r>
              <a:rPr lang="en-US" sz="1800" b="0" i="0" u="none" strike="noStrike" dirty="0">
                <a:solidFill>
                  <a:srgbClr val="000000"/>
                </a:solidFill>
                <a:effectLst/>
                <a:latin typeface="Arial" panose="020B0604020202020204" pitchFamily="34" charset="0"/>
              </a:rPr>
              <a:t>Why do you think people in power worked so hard to keep white people and people of color away from each other?</a:t>
            </a:r>
            <a:endParaRPr lang="en-US" b="0" dirty="0">
              <a:effectLst/>
            </a:endParaRPr>
          </a:p>
          <a:p>
            <a:pPr rtl="0"/>
            <a:br>
              <a:rPr lang="en-US" b="0" dirty="0">
                <a:effectLst/>
              </a:rPr>
            </a:br>
            <a:r>
              <a:rPr lang="en-US" sz="1800" b="0" i="0" u="none" strike="noStrike" dirty="0">
                <a:solidFill>
                  <a:srgbClr val="000000"/>
                </a:solidFill>
                <a:effectLst/>
                <a:latin typeface="Arial" panose="020B0604020202020204" pitchFamily="34" charset="0"/>
              </a:rPr>
              <a:t>The idea of racial separation has persisted in U.S. history and people have resisted it in different ways.</a:t>
            </a:r>
            <a:endParaRPr lang="en-US" b="0" dirty="0">
              <a:effectLst/>
            </a:endParaRPr>
          </a:p>
          <a:p>
            <a:endParaRPr dirty="0"/>
          </a:p>
        </p:txBody>
      </p:sp>
      <p:sp>
        <p:nvSpPr>
          <p:cNvPr id="56" name="Google Shape;56;g26e086f46ac_0_0:notes">
            <a:extLst>
              <a:ext uri="{FF2B5EF4-FFF2-40B4-BE49-F238E27FC236}">
                <a16:creationId xmlns:a16="http://schemas.microsoft.com/office/drawing/2014/main" id="{AD1EC335-DE36-85D2-F5C2-A0823B892B6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40181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AB922078-8387-56F4-F9E8-408FBD7B8E08}"/>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0AF011A3-F323-DDBB-64E5-D0885FF52B99}"/>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r>
              <a:rPr lang="en-US" sz="1800" b="0" i="0" u="none" strike="noStrike" dirty="0">
                <a:solidFill>
                  <a:srgbClr val="000000"/>
                </a:solidFill>
                <a:effectLst/>
                <a:latin typeface="Arial" panose="020B0604020202020204" pitchFamily="34" charset="0"/>
              </a:rPr>
              <a:t>Anyone know who these two figures are?</a:t>
            </a:r>
            <a:endParaRPr lang="en-US" b="0" dirty="0">
              <a:effectLst/>
            </a:endParaRPr>
          </a:p>
          <a:p>
            <a:pPr rtl="0"/>
            <a:br>
              <a:rPr lang="en-US" b="0" dirty="0">
                <a:effectLst/>
              </a:rPr>
            </a:br>
            <a:r>
              <a:rPr lang="en-US" sz="1800" b="0" i="0" u="none" strike="noStrike" dirty="0">
                <a:solidFill>
                  <a:srgbClr val="000000"/>
                </a:solidFill>
                <a:effectLst/>
                <a:latin typeface="Arial" panose="020B0604020202020204" pitchFamily="34" charset="0"/>
              </a:rPr>
              <a:t>One famous example of an interracial friendship is the one between Abraham Lincoln and Frederick Douglass (</a:t>
            </a:r>
            <a:r>
              <a:rPr lang="en-US" sz="1800" b="0" i="0" u="sng" strike="noStrike" dirty="0">
                <a:solidFill>
                  <a:srgbClr val="2200CC"/>
                </a:solidFill>
                <a:effectLst/>
                <a:latin typeface="Arial" panose="020B0604020202020204" pitchFamily="34" charset="0"/>
                <a:hlinkClick r:id="rId3"/>
              </a:rPr>
              <a:t>Ambar, 2022</a:t>
            </a:r>
            <a:r>
              <a:rPr lang="en-US" sz="1800" b="0" i="0" u="none" strike="noStrike" dirty="0">
                <a:solidFill>
                  <a:srgbClr val="000000"/>
                </a:solidFill>
                <a:effectLst/>
                <a:latin typeface="Arial" panose="020B0604020202020204" pitchFamily="34" charset="0"/>
              </a:rPr>
              <a:t>). They formed a political alliance and interracial friendship, with Douglass helping Lincoln to inform those enslaved in the South that the Emancipation Proclamation would grant their freedom.</a:t>
            </a:r>
            <a:endParaRPr lang="en-US" b="0" dirty="0">
              <a:effectLst/>
            </a:endParaRPr>
          </a:p>
          <a:p>
            <a:endParaRPr dirty="0"/>
          </a:p>
        </p:txBody>
      </p:sp>
      <p:sp>
        <p:nvSpPr>
          <p:cNvPr id="56" name="Google Shape;56;g26e086f46ac_0_0:notes">
            <a:extLst>
              <a:ext uri="{FF2B5EF4-FFF2-40B4-BE49-F238E27FC236}">
                <a16:creationId xmlns:a16="http://schemas.microsoft.com/office/drawing/2014/main" id="{A8593008-DD31-F34C-2B60-69257955F89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540379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4A18EAB7-993F-B563-7900-7D2DC8A0E03F}"/>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134EE0E0-2EF5-41B3-1A2C-4FCCD189B8D4}"/>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r>
              <a:rPr lang="en-US" sz="1800" b="0" i="0" u="none" strike="noStrike" dirty="0">
                <a:solidFill>
                  <a:srgbClr val="000000"/>
                </a:solidFill>
                <a:effectLst/>
                <a:latin typeface="Arial" panose="020B0604020202020204" pitchFamily="34" charset="0"/>
              </a:rPr>
              <a:t>Anyone know who these two figures are?</a:t>
            </a:r>
            <a:endParaRPr lang="en-US" b="0" dirty="0">
              <a:effectLst/>
            </a:endParaRPr>
          </a:p>
          <a:p>
            <a:pPr rtl="0"/>
            <a:br>
              <a:rPr lang="en-US" b="0" dirty="0">
                <a:effectLst/>
              </a:rPr>
            </a:br>
            <a:r>
              <a:rPr lang="en-US" sz="1800" b="0" i="0" u="none" strike="noStrike" dirty="0">
                <a:solidFill>
                  <a:srgbClr val="000000"/>
                </a:solidFill>
                <a:effectLst/>
                <a:latin typeface="Arial" panose="020B0604020202020204" pitchFamily="34" charset="0"/>
              </a:rPr>
              <a:t>Another well-known example is the interracial friendship between Mary McCleod Bethune and Eleanor Roosevelt. Bethune’s relationship with Roosevelt gave her significant power and influence as the first black woman to serve as an advisor to the president. Together they worked on many efforts to advance the position of Black Americans and served as a symbol of what was possible on a national level.</a:t>
            </a:r>
            <a:endParaRPr lang="en-US" b="0" dirty="0">
              <a:effectLst/>
            </a:endParaRPr>
          </a:p>
          <a:p>
            <a:endParaRPr dirty="0"/>
          </a:p>
        </p:txBody>
      </p:sp>
      <p:sp>
        <p:nvSpPr>
          <p:cNvPr id="56" name="Google Shape;56;g26e086f46ac_0_0:notes">
            <a:extLst>
              <a:ext uri="{FF2B5EF4-FFF2-40B4-BE49-F238E27FC236}">
                <a16:creationId xmlns:a16="http://schemas.microsoft.com/office/drawing/2014/main" id="{9CC0E1DB-030A-CFAA-A97C-02281FB74DA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296174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BD6FA563-4F65-03E1-2246-424CD0EB86DF}"/>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0B7BA1CE-53C2-D300-2168-2678B1301EB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r>
              <a:rPr lang="en-US" sz="1800" b="0" i="0" u="none" strike="noStrike" dirty="0">
                <a:solidFill>
                  <a:srgbClr val="000000"/>
                </a:solidFill>
                <a:effectLst/>
                <a:latin typeface="Arial" panose="020B0604020202020204" pitchFamily="34" charset="0"/>
              </a:rPr>
              <a:t>Anyone know who these two figures are?</a:t>
            </a:r>
            <a:endParaRPr lang="en-US" b="0" dirty="0">
              <a:effectLst/>
            </a:endParaRPr>
          </a:p>
          <a:p>
            <a:pPr rtl="0"/>
            <a:br>
              <a:rPr lang="en-US" b="0" dirty="0">
                <a:effectLst/>
              </a:rPr>
            </a:br>
            <a:r>
              <a:rPr lang="en-US" sz="1800" b="0" i="0" u="none" strike="noStrike" dirty="0">
                <a:solidFill>
                  <a:srgbClr val="000000"/>
                </a:solidFill>
                <a:effectLst/>
                <a:latin typeface="Arial" panose="020B0604020202020204" pitchFamily="34" charset="0"/>
              </a:rPr>
              <a:t>The interracial friendship between Rabbi Abraham Joshua Heschel and Rev. Dr Martin Luther King Jr is also an excellent example of a famous interracial friendship (</a:t>
            </a:r>
            <a:r>
              <a:rPr lang="en-US" sz="1800" b="0" i="0" u="sng" strike="noStrike" dirty="0">
                <a:solidFill>
                  <a:srgbClr val="2200CC"/>
                </a:solidFill>
                <a:effectLst/>
                <a:latin typeface="Arial" panose="020B0604020202020204" pitchFamily="34" charset="0"/>
                <a:hlinkClick r:id="rId3"/>
              </a:rPr>
              <a:t>Ambar, 2022</a:t>
            </a:r>
            <a:r>
              <a:rPr lang="en-US" sz="1800" b="0" i="0" u="none" strike="noStrike" dirty="0">
                <a:solidFill>
                  <a:srgbClr val="000000"/>
                </a:solidFill>
                <a:effectLst/>
                <a:latin typeface="Arial" panose="020B0604020202020204" pitchFamily="34" charset="0"/>
              </a:rPr>
              <a:t>). They had a strong moral sense of justice in common. They got to know each other at the Chicago Conference on Religion and Race in 1963. Their friendship was exemplified during the Selma march in 1965 and King’s Riverside speech condemning the Vietnam War in 1967. Their bond drew attention to moral courage in the face of profound injustice and overcame historical tensions in Black-Jewish relations.</a:t>
            </a:r>
            <a:endParaRPr lang="en-US" b="0" dirty="0">
              <a:effectLst/>
            </a:endParaRPr>
          </a:p>
          <a:p>
            <a:pPr rtl="0"/>
            <a:br>
              <a:rPr lang="en-US" b="0" dirty="0">
                <a:effectLst/>
              </a:rPr>
            </a:br>
            <a:r>
              <a:rPr lang="en-US" sz="1800" b="0" i="0" u="none" strike="noStrike" dirty="0">
                <a:solidFill>
                  <a:srgbClr val="000000"/>
                </a:solidFill>
                <a:effectLst/>
                <a:latin typeface="Arial" panose="020B0604020202020204" pitchFamily="34" charset="0"/>
              </a:rPr>
              <a:t>Yet interracial friendships, despite their rich history, continue to be unique. Let’s fast forward to today.</a:t>
            </a:r>
            <a:endParaRPr lang="en-US" b="0" dirty="0">
              <a:effectLst/>
            </a:endParaRPr>
          </a:p>
          <a:p>
            <a:endParaRPr dirty="0"/>
          </a:p>
        </p:txBody>
      </p:sp>
      <p:sp>
        <p:nvSpPr>
          <p:cNvPr id="56" name="Google Shape;56;g26e086f46ac_0_0:notes">
            <a:extLst>
              <a:ext uri="{FF2B5EF4-FFF2-40B4-BE49-F238E27FC236}">
                <a16:creationId xmlns:a16="http://schemas.microsoft.com/office/drawing/2014/main" id="{9EB286B1-66F6-5594-ACC8-0A6E0D3FECE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81716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92463559-C41E-7A61-641E-D38DBA078713}"/>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0EB1118B-3CCC-D58B-B053-06B2506E5D82}"/>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r>
              <a:rPr lang="en-US" sz="1800" b="0" i="0" u="none" strike="noStrike" dirty="0">
                <a:solidFill>
                  <a:srgbClr val="000000"/>
                </a:solidFill>
                <a:effectLst/>
                <a:latin typeface="Arial" panose="020B0604020202020204" pitchFamily="34" charset="0"/>
              </a:rPr>
              <a:t>Review these data points.</a:t>
            </a:r>
            <a:endParaRPr lang="en-US" b="0" dirty="0">
              <a:effectLst/>
            </a:endParaRPr>
          </a:p>
          <a:p>
            <a:pPr rtl="0"/>
            <a:br>
              <a:rPr lang="en-US" b="0" dirty="0">
                <a:effectLst/>
              </a:rPr>
            </a:br>
            <a:r>
              <a:rPr lang="en-US" sz="1800" b="0" i="0" u="none" strike="noStrike" dirty="0">
                <a:solidFill>
                  <a:srgbClr val="000000"/>
                </a:solidFill>
                <a:effectLst/>
                <a:latin typeface="Arial" panose="020B0604020202020204" pitchFamily="34" charset="0"/>
              </a:rPr>
              <a:t>Why do you think there is still so much racial separation and why are interracial friendships and relationships rare in some parts of the country?</a:t>
            </a:r>
            <a:endParaRPr lang="en-US" b="0" dirty="0">
              <a:effectLst/>
            </a:endParaRPr>
          </a:p>
          <a:p>
            <a:pPr rtl="0"/>
            <a:br>
              <a:rPr lang="en-US" b="0" dirty="0">
                <a:effectLst/>
              </a:rPr>
            </a:br>
            <a:r>
              <a:rPr lang="en-US" sz="1800" b="0" i="0" u="none" strike="noStrike" dirty="0">
                <a:solidFill>
                  <a:srgbClr val="000000"/>
                </a:solidFill>
                <a:effectLst/>
                <a:latin typeface="Arial" panose="020B0604020202020204" pitchFamily="34" charset="0"/>
              </a:rPr>
              <a:t>What kinds of stories get in the way?</a:t>
            </a:r>
            <a:endParaRPr lang="en-US" b="0" dirty="0">
              <a:effectLst/>
            </a:endParaRPr>
          </a:p>
          <a:p>
            <a:pPr rtl="0"/>
            <a:br>
              <a:rPr lang="en-US" b="0" dirty="0">
                <a:effectLst/>
              </a:rPr>
            </a:br>
            <a:r>
              <a:rPr lang="en-US" sz="1800" b="0" i="0" u="none" strike="noStrike" dirty="0">
                <a:solidFill>
                  <a:srgbClr val="000000"/>
                </a:solidFill>
                <a:effectLst/>
                <a:latin typeface="Arial" panose="020B0604020202020204" pitchFamily="34" charset="0"/>
              </a:rPr>
              <a:t>In this next clip, we will hear from young people who have experienced positives and negatives while navigating cross-racial friendships.</a:t>
            </a:r>
            <a:endParaRPr lang="en-US" b="0" dirty="0">
              <a:effectLst/>
            </a:endParaRPr>
          </a:p>
          <a:p>
            <a:pPr rtl="0"/>
            <a:br>
              <a:rPr lang="en-US" b="0" dirty="0">
                <a:effectLst/>
              </a:rPr>
            </a:br>
            <a:r>
              <a:rPr lang="en-US" sz="1800" b="0" i="0" u="none" strike="noStrike" dirty="0">
                <a:solidFill>
                  <a:srgbClr val="000000"/>
                </a:solidFill>
                <a:effectLst/>
                <a:latin typeface="Arial" panose="020B0604020202020204" pitchFamily="34" charset="0"/>
              </a:rPr>
              <a:t>Citations:</a:t>
            </a:r>
            <a:endParaRPr lang="en-US" b="0" dirty="0">
              <a:effectLst/>
            </a:endParaRPr>
          </a:p>
          <a:p>
            <a:pPr rtl="0"/>
            <a:r>
              <a:rPr lang="en-US" sz="1800" b="0" i="0" u="none" strike="noStrike" dirty="0">
                <a:solidFill>
                  <a:srgbClr val="000000"/>
                </a:solidFill>
                <a:effectLst/>
                <a:latin typeface="Arial" panose="020B0604020202020204" pitchFamily="34" charset="0"/>
              </a:rPr>
              <a:t>Fania Davis, Race and Restorative Justice, 33.</a:t>
            </a:r>
            <a:endParaRPr lang="en-US" b="0" dirty="0">
              <a:effectLst/>
            </a:endParaRPr>
          </a:p>
          <a:p>
            <a:pPr rtl="0"/>
            <a:r>
              <a:rPr lang="en-US" sz="1800" b="0" i="0" u="none" strike="noStrike" dirty="0">
                <a:solidFill>
                  <a:srgbClr val="000000"/>
                </a:solidFill>
                <a:effectLst/>
                <a:latin typeface="Arial" panose="020B0604020202020204" pitchFamily="34" charset="0"/>
              </a:rPr>
              <a:t>Ijeoma Oluo, So You Want to Talk about Race, 86, 94.</a:t>
            </a:r>
            <a:endParaRPr lang="en-US" b="0" dirty="0">
              <a:effectLst/>
            </a:endParaRPr>
          </a:p>
          <a:p>
            <a:pPr rtl="0"/>
            <a:r>
              <a:rPr lang="en-US" sz="1800" b="0" i="0" u="none" strike="noStrike" dirty="0">
                <a:solidFill>
                  <a:srgbClr val="000000"/>
                </a:solidFill>
                <a:effectLst/>
                <a:latin typeface="Arial" panose="020B0604020202020204" pitchFamily="34" charset="0"/>
              </a:rPr>
              <a:t>Crystal Fleming, How to be Less Stupid About Race, 174.</a:t>
            </a:r>
            <a:endParaRPr lang="en-US" b="0" dirty="0">
              <a:effectLst/>
            </a:endParaRPr>
          </a:p>
          <a:p>
            <a:pPr rtl="0"/>
            <a:r>
              <a:rPr lang="en-US" sz="1800" b="0" i="0" u="none" strike="noStrike" dirty="0">
                <a:solidFill>
                  <a:srgbClr val="000000"/>
                </a:solidFill>
                <a:effectLst/>
                <a:latin typeface="Arial" panose="020B0604020202020204" pitchFamily="34" charset="0"/>
              </a:rPr>
              <a:t>Deborah Plummer, Some of My Friends Are …, 25, 43.</a:t>
            </a:r>
            <a:endParaRPr lang="en-US" b="0" dirty="0">
              <a:effectLst/>
            </a:endParaRPr>
          </a:p>
          <a:p>
            <a:pPr rtl="0"/>
            <a:r>
              <a:rPr lang="en-US" sz="1800" b="0" i="0" u="none" strike="noStrike" dirty="0">
                <a:solidFill>
                  <a:srgbClr val="000000"/>
                </a:solidFill>
                <a:effectLst/>
                <a:latin typeface="Arial" panose="020B0604020202020204" pitchFamily="34" charset="0"/>
              </a:rPr>
              <a:t>Dasgupta, 2004; Dasgupta, 2008)</a:t>
            </a:r>
            <a:endParaRPr lang="en-US" b="0" dirty="0">
              <a:effectLst/>
            </a:endParaRPr>
          </a:p>
        </p:txBody>
      </p:sp>
      <p:sp>
        <p:nvSpPr>
          <p:cNvPr id="56" name="Google Shape;56;g26e086f46ac_0_0:notes">
            <a:extLst>
              <a:ext uri="{FF2B5EF4-FFF2-40B4-BE49-F238E27FC236}">
                <a16:creationId xmlns:a16="http://schemas.microsoft.com/office/drawing/2014/main" id="{5C1532BF-E223-A087-9A62-11F79ABA3B2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285654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7E0FB9AE-3473-AE93-8612-854A665D61D6}"/>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7031BB78-1808-2EBF-5DBF-AFF772C1773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0"/>
              </a:spcAft>
              <a:buSzPts val="1100"/>
              <a:buNone/>
            </a:pPr>
            <a:endParaRPr/>
          </a:p>
        </p:txBody>
      </p:sp>
      <p:sp>
        <p:nvSpPr>
          <p:cNvPr id="56" name="Google Shape;56;g26e086f46ac_0_0:notes">
            <a:extLst>
              <a:ext uri="{FF2B5EF4-FFF2-40B4-BE49-F238E27FC236}">
                <a16:creationId xmlns:a16="http://schemas.microsoft.com/office/drawing/2014/main" id="{E22F71B1-A955-057C-4CD7-17A41FEFAF4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093359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116BC3B3-C7F8-6D43-6A60-8034DB425E50}"/>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7EA25D30-9456-B723-2898-BE3D270C188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spcAft>
                <a:spcPts val="1000"/>
              </a:spcAft>
            </a:pPr>
            <a:r>
              <a:rPr lang="en-US" sz="1800" b="0" i="0" u="none" strike="noStrike" dirty="0">
                <a:solidFill>
                  <a:srgbClr val="000000"/>
                </a:solidFill>
                <a:effectLst/>
                <a:latin typeface="Arial" panose="020B0604020202020204" pitchFamily="34" charset="0"/>
              </a:rPr>
              <a:t>Ask students now to complete this reflection chart based on the video they watched.</a:t>
            </a:r>
            <a:endParaRPr lang="en-US" b="0" dirty="0">
              <a:effectLst/>
            </a:endParaRPr>
          </a:p>
          <a:p>
            <a:pPr rtl="0">
              <a:spcAft>
                <a:spcPts val="1000"/>
              </a:spcAft>
            </a:pPr>
            <a:r>
              <a:rPr lang="en-US" sz="1800" b="0" i="0" u="none" strike="noStrike" dirty="0">
                <a:solidFill>
                  <a:srgbClr val="000000"/>
                </a:solidFill>
                <a:effectLst/>
                <a:latin typeface="Arial" panose="020B0604020202020204" pitchFamily="34" charset="0"/>
              </a:rPr>
              <a:t>Ask for several volunteers to share what they wrote under that last column.</a:t>
            </a:r>
            <a:endParaRPr lang="en-US" b="0" dirty="0">
              <a:effectLst/>
            </a:endParaRPr>
          </a:p>
        </p:txBody>
      </p:sp>
      <p:sp>
        <p:nvSpPr>
          <p:cNvPr id="56" name="Google Shape;56;g26e086f46ac_0_0:notes">
            <a:extLst>
              <a:ext uri="{FF2B5EF4-FFF2-40B4-BE49-F238E27FC236}">
                <a16:creationId xmlns:a16="http://schemas.microsoft.com/office/drawing/2014/main" id="{F7ACDE37-FE8C-63E0-536F-A064AC85086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950116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83905D39-6C18-441E-C391-E459EE668FC3}"/>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7D047FB3-9D37-FDB8-636D-ECDF2F939503}"/>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spcAft>
                <a:spcPts val="1000"/>
              </a:spcAft>
            </a:pPr>
            <a:r>
              <a:rPr lang="en-US" sz="1800" b="0" i="0" u="none" strike="noStrike" dirty="0">
                <a:solidFill>
                  <a:srgbClr val="000000"/>
                </a:solidFill>
                <a:effectLst/>
                <a:latin typeface="Arial" panose="020B0604020202020204" pitchFamily="34" charset="0"/>
              </a:rPr>
              <a:t>Let’s spend time thinking about what makes interracial friendships work well – given all of what we have learned.</a:t>
            </a:r>
            <a:endParaRPr lang="en-US" b="0" dirty="0">
              <a:effectLst/>
            </a:endParaRPr>
          </a:p>
          <a:p>
            <a:pPr rtl="0">
              <a:spcAft>
                <a:spcPts val="1000"/>
              </a:spcAft>
            </a:pPr>
            <a:r>
              <a:rPr lang="en-US" sz="1800" b="0" i="0" u="none" strike="noStrike" dirty="0">
                <a:solidFill>
                  <a:srgbClr val="000000"/>
                </a:solidFill>
                <a:effectLst/>
                <a:latin typeface="Arial" panose="020B0604020202020204" pitchFamily="34" charset="0"/>
              </a:rPr>
              <a:t>What makes interracial friendships work? </a:t>
            </a:r>
            <a:endParaRPr lang="en-US" b="0" dirty="0">
              <a:effectLst/>
            </a:endParaRPr>
          </a:p>
          <a:p>
            <a:pPr rtl="0">
              <a:spcAft>
                <a:spcPts val="1000"/>
              </a:spcAft>
            </a:pPr>
            <a:r>
              <a:rPr lang="en-US" sz="1800" b="0" i="0" u="none" strike="noStrike" dirty="0">
                <a:solidFill>
                  <a:srgbClr val="000000"/>
                </a:solidFill>
                <a:effectLst/>
                <a:latin typeface="Arial" panose="020B0604020202020204" pitchFamily="34" charset="0"/>
              </a:rPr>
              <a:t>Examples:</a:t>
            </a:r>
            <a:endParaRPr lang="en-US" b="0" dirty="0">
              <a:effectLst/>
            </a:endParaRPr>
          </a:p>
          <a:p>
            <a:pPr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Being honest about our experiences</a:t>
            </a:r>
          </a:p>
          <a:p>
            <a:pPr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Listening thoughtfully to one another</a:t>
            </a:r>
          </a:p>
          <a:p>
            <a:pPr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Being aware of different lived experiences</a:t>
            </a:r>
          </a:p>
          <a:p>
            <a:pPr rtl="0" fontAlgn="base">
              <a:spcAft>
                <a:spcPts val="100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Being upstanders</a:t>
            </a:r>
          </a:p>
        </p:txBody>
      </p:sp>
      <p:sp>
        <p:nvSpPr>
          <p:cNvPr id="56" name="Google Shape;56;g26e086f46ac_0_0:notes">
            <a:extLst>
              <a:ext uri="{FF2B5EF4-FFF2-40B4-BE49-F238E27FC236}">
                <a16:creationId xmlns:a16="http://schemas.microsoft.com/office/drawing/2014/main" id="{731D619F-EC47-5BE1-F556-59A6E380331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61689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5E3B9E20-FA71-A066-4BA0-C0AAA9031B36}"/>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A8429EFD-4B8F-6877-A364-DD568D0FF98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spcAft>
                <a:spcPts val="1000"/>
              </a:spcAft>
            </a:pPr>
            <a:r>
              <a:rPr lang="en-US" sz="1800" b="0" i="0" u="none" strike="noStrike" dirty="0">
                <a:solidFill>
                  <a:srgbClr val="000000"/>
                </a:solidFill>
                <a:effectLst/>
                <a:latin typeface="Arial" panose="020B0604020202020204" pitchFamily="34" charset="0"/>
              </a:rPr>
              <a:t>Let’s end by talking about upstander strategies.</a:t>
            </a:r>
            <a:r>
              <a:rPr lang="en-US" sz="1800" b="0" i="1" u="none" strike="noStrike" dirty="0">
                <a:solidFill>
                  <a:srgbClr val="000000"/>
                </a:solidFill>
                <a:effectLst/>
                <a:latin typeface="Arial" panose="020B0604020202020204" pitchFamily="34" charset="0"/>
              </a:rPr>
              <a:t> Review the information on the slide.</a:t>
            </a:r>
            <a:endParaRPr lang="en-US" b="0" dirty="0">
              <a:effectLst/>
            </a:endParaRPr>
          </a:p>
          <a:p>
            <a:pPr rtl="0">
              <a:spcAft>
                <a:spcPts val="1000"/>
              </a:spcAft>
            </a:pPr>
            <a:r>
              <a:rPr lang="en-US" sz="1800" b="0" i="0" u="none" strike="noStrike" dirty="0">
                <a:solidFill>
                  <a:srgbClr val="000000"/>
                </a:solidFill>
                <a:effectLst/>
                <a:latin typeface="Arial" panose="020B0604020202020204" pitchFamily="34" charset="0"/>
              </a:rPr>
              <a:t>Can you imagine a situation where you are faced with someone saying offensive things about interracial friendship or relationship -– perhaps about your interracial friendship. What could you say in response? What are your options?</a:t>
            </a:r>
            <a:endParaRPr lang="en-US" b="0" dirty="0">
              <a:effectLst/>
            </a:endParaRPr>
          </a:p>
          <a:p>
            <a:pPr rtl="0">
              <a:spcAft>
                <a:spcPts val="1000"/>
              </a:spcAft>
            </a:pPr>
            <a:r>
              <a:rPr lang="en-US" sz="1800" b="0" i="0" u="none" strike="noStrike" dirty="0">
                <a:solidFill>
                  <a:srgbClr val="000000"/>
                </a:solidFill>
                <a:effectLst/>
                <a:latin typeface="Arial" panose="020B0604020202020204" pitchFamily="34" charset="0"/>
              </a:rPr>
              <a:t>What are your takeaways from today’s class?</a:t>
            </a:r>
            <a:endParaRPr lang="en-US" b="0" dirty="0">
              <a:effectLst/>
            </a:endParaRPr>
          </a:p>
          <a:p>
            <a:pPr rtl="0">
              <a:spcAft>
                <a:spcPts val="1000"/>
              </a:spcAft>
            </a:pPr>
            <a:r>
              <a:rPr lang="en-US" sz="1800" b="0" i="1" u="none" strike="noStrike" dirty="0">
                <a:solidFill>
                  <a:srgbClr val="000000"/>
                </a:solidFill>
                <a:effectLst/>
                <a:latin typeface="Arial" panose="020B0604020202020204" pitchFamily="34" charset="0"/>
              </a:rPr>
              <a:t>Remind students that they always have options in challenging moments like these.</a:t>
            </a:r>
            <a:endParaRPr lang="en-US" b="0" dirty="0">
              <a:effectLst/>
            </a:endParaRPr>
          </a:p>
          <a:p>
            <a:pPr rtl="0">
              <a:spcAft>
                <a:spcPts val="1000"/>
              </a:spcAft>
            </a:pPr>
            <a:br>
              <a:rPr lang="en-US" b="0" dirty="0">
                <a:effectLst/>
              </a:rPr>
            </a:br>
            <a:r>
              <a:rPr lang="en-US" sz="1800" b="0" i="0" u="none" strike="noStrike" dirty="0">
                <a:solidFill>
                  <a:srgbClr val="000000"/>
                </a:solidFill>
                <a:effectLst/>
                <a:latin typeface="Arial" panose="020B0604020202020204" pitchFamily="34" charset="0"/>
              </a:rPr>
              <a:t>Citation: </a:t>
            </a:r>
            <a:r>
              <a:rPr lang="en-US" sz="1800" b="0" i="0" u="sng" strike="noStrike" dirty="0">
                <a:solidFill>
                  <a:srgbClr val="2200CC"/>
                </a:solidFill>
                <a:effectLst/>
                <a:latin typeface="Arial" panose="020B0604020202020204" pitchFamily="34" charset="0"/>
                <a:hlinkClick r:id="rId3"/>
              </a:rPr>
              <a:t>https://www.learningforjustice.org/sites/default/files/general/speak_up_pocket_card_2up.pdf</a:t>
            </a:r>
            <a:r>
              <a:rPr lang="en-US" sz="1800" b="0" i="0" u="none" strike="noStrike" dirty="0">
                <a:solidFill>
                  <a:srgbClr val="000000"/>
                </a:solidFill>
                <a:effectLst/>
                <a:latin typeface="Arial" panose="020B0604020202020204" pitchFamily="34" charset="0"/>
              </a:rPr>
              <a:t> </a:t>
            </a:r>
            <a:endParaRPr lang="en-US" b="0" dirty="0">
              <a:effectLst/>
            </a:endParaRPr>
          </a:p>
          <a:p>
            <a:endParaRPr dirty="0"/>
          </a:p>
        </p:txBody>
      </p:sp>
      <p:sp>
        <p:nvSpPr>
          <p:cNvPr id="56" name="Google Shape;56;g26e086f46ac_0_0:notes">
            <a:extLst>
              <a:ext uri="{FF2B5EF4-FFF2-40B4-BE49-F238E27FC236}">
                <a16:creationId xmlns:a16="http://schemas.microsoft.com/office/drawing/2014/main" id="{2C461BF9-EA1D-010E-B55E-ECA5479A392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51178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92463559-C41E-7A61-641E-D38DBA078713}"/>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0EB1118B-3CCC-D58B-B053-06B2506E5D82}"/>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fontAlgn="base">
              <a:buFont typeface="Arial" panose="020B0604020202020204" pitchFamily="34" charset="0"/>
              <a:buChar char="•"/>
            </a:pPr>
            <a:r>
              <a:rPr lang="en-US" sz="1100" b="0" i="0" u="none" strike="noStrike" dirty="0">
                <a:solidFill>
                  <a:srgbClr val="000000"/>
                </a:solidFill>
                <a:effectLst/>
                <a:latin typeface="Arial" panose="020B0604020202020204" pitchFamily="34" charset="0"/>
              </a:rPr>
              <a:t>Invite students to wiggle their bodies into a comfortable position and then lead them through a simple breathing or mindfulness exercise.</a:t>
            </a:r>
          </a:p>
          <a:p>
            <a:pPr rtl="0" fontAlgn="base">
              <a:buFont typeface="Arial" panose="020B0604020202020204" pitchFamily="34" charset="0"/>
              <a:buChar char="•"/>
            </a:pPr>
            <a:r>
              <a:rPr lang="en-US" sz="1100" b="0" i="0" u="none" strike="noStrike" dirty="0">
                <a:solidFill>
                  <a:srgbClr val="000000"/>
                </a:solidFill>
                <a:effectLst/>
                <a:latin typeface="Arial" panose="020B0604020202020204" pitchFamily="34" charset="0"/>
              </a:rPr>
              <a:t>Examples:</a:t>
            </a:r>
          </a:p>
          <a:p>
            <a:pPr marL="742950" lvl="1" indent="-285750" rtl="0" fontAlgn="base">
              <a:buFont typeface="Arial" panose="020B0604020202020204" pitchFamily="34" charset="0"/>
              <a:buChar char="•"/>
            </a:pPr>
            <a:r>
              <a:rPr lang="en-US" sz="1100" b="0" i="0" u="none" strike="noStrike" dirty="0">
                <a:solidFill>
                  <a:srgbClr val="000000"/>
                </a:solidFill>
                <a:effectLst/>
                <a:latin typeface="Arial" panose="020B0604020202020204" pitchFamily="34" charset="0"/>
              </a:rPr>
              <a:t>1-minute of mindful breathing</a:t>
            </a:r>
          </a:p>
          <a:p>
            <a:pPr marL="742950" lvl="1" indent="-285750" rtl="0" fontAlgn="base">
              <a:buFont typeface="Arial" panose="020B0604020202020204" pitchFamily="34" charset="0"/>
              <a:buChar char="•"/>
            </a:pPr>
            <a:r>
              <a:rPr lang="en-US" sz="1100" b="0" i="0" u="none" strike="noStrike" dirty="0">
                <a:solidFill>
                  <a:srgbClr val="000000"/>
                </a:solidFill>
                <a:effectLst/>
                <a:latin typeface="Arial" panose="020B0604020202020204" pitchFamily="34" charset="0"/>
              </a:rPr>
              <a:t>(fake) Yawn &amp; 10 second stretch - notice and “greet” any tension or tightness</a:t>
            </a:r>
          </a:p>
          <a:p>
            <a:pPr marL="742950" lvl="1" indent="-285750" rtl="0" fontAlgn="base">
              <a:buFont typeface="Arial" panose="020B0604020202020204" pitchFamily="34" charset="0"/>
              <a:buChar char="•"/>
            </a:pPr>
            <a:r>
              <a:rPr lang="en-US" sz="1100" b="0" i="0" u="none" strike="noStrike" dirty="0">
                <a:solidFill>
                  <a:srgbClr val="000000"/>
                </a:solidFill>
                <a:effectLst/>
                <a:latin typeface="Arial" panose="020B0604020202020204" pitchFamily="34" charset="0"/>
              </a:rPr>
              <a:t>Self-Love Hug w/ 3 deep breaths</a:t>
            </a:r>
          </a:p>
          <a:p>
            <a:pPr marL="742950" lvl="1" indent="-285750" rtl="0" fontAlgn="base">
              <a:buFont typeface="Arial" panose="020B0604020202020204" pitchFamily="34" charset="0"/>
              <a:buChar char="•"/>
            </a:pPr>
            <a:r>
              <a:rPr lang="en-US" sz="1100" b="0" i="0" u="none" strike="noStrike" dirty="0">
                <a:solidFill>
                  <a:srgbClr val="000000"/>
                </a:solidFill>
                <a:effectLst/>
                <a:latin typeface="Arial" panose="020B0604020202020204" pitchFamily="34" charset="0"/>
              </a:rPr>
              <a:t>Hand stroke - with eyes cast or closed, using index finger of one hand, gently trace the outside of all fingers on the opposite hand, then switch hands</a:t>
            </a:r>
          </a:p>
          <a:p>
            <a:pPr marL="742950" lvl="1" indent="-285750" rtl="0" fontAlgn="base">
              <a:buFont typeface="Arial" panose="020B0604020202020204" pitchFamily="34" charset="0"/>
              <a:buChar char="•"/>
            </a:pPr>
            <a:r>
              <a:rPr lang="en-US" sz="1100" b="0" i="0" u="none" strike="noStrike" dirty="0">
                <a:solidFill>
                  <a:srgbClr val="000000"/>
                </a:solidFill>
                <a:effectLst/>
                <a:latin typeface="Arial" panose="020B0604020202020204" pitchFamily="34" charset="0"/>
              </a:rPr>
              <a:t>full body scan - noticing any tension, sensations, or emotions in different parts of the body</a:t>
            </a:r>
          </a:p>
          <a:p>
            <a:pPr rtl="0" fontAlgn="base">
              <a:buFont typeface="Arial" panose="020B0604020202020204" pitchFamily="34" charset="0"/>
              <a:buChar char="•"/>
            </a:pPr>
            <a:r>
              <a:rPr lang="en-US" sz="1100" b="0" i="0" u="none" strike="noStrike" dirty="0">
                <a:solidFill>
                  <a:srgbClr val="000000"/>
                </a:solidFill>
                <a:effectLst/>
                <a:latin typeface="Arial" panose="020B0604020202020204" pitchFamily="34" charset="0"/>
              </a:rPr>
              <a:t>Remind students that slowing down to breath in this ways helps us to stay calm and focused.</a:t>
            </a:r>
          </a:p>
          <a:p>
            <a:pPr marL="457200" lvl="0" indent="0" algn="l" rtl="0">
              <a:lnSpc>
                <a:spcPct val="100000"/>
              </a:lnSpc>
              <a:spcBef>
                <a:spcPts val="0"/>
              </a:spcBef>
              <a:spcAft>
                <a:spcPts val="0"/>
              </a:spcAft>
              <a:buSzPts val="1100"/>
              <a:buNone/>
            </a:pPr>
            <a:endParaRPr dirty="0"/>
          </a:p>
        </p:txBody>
      </p:sp>
      <p:sp>
        <p:nvSpPr>
          <p:cNvPr id="56" name="Google Shape;56;g26e086f46ac_0_0:notes">
            <a:extLst>
              <a:ext uri="{FF2B5EF4-FFF2-40B4-BE49-F238E27FC236}">
                <a16:creationId xmlns:a16="http://schemas.microsoft.com/office/drawing/2014/main" id="{5C1532BF-E223-A087-9A62-11F79ABA3B2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285654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6A260780-0A1A-8A77-E725-ADE4F1C3D00E}"/>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C06875D9-7566-8234-EE6F-AAF807B6A25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0"/>
              </a:spcAft>
              <a:buSzPts val="1100"/>
              <a:buNone/>
            </a:pPr>
            <a:endParaRPr/>
          </a:p>
        </p:txBody>
      </p:sp>
      <p:sp>
        <p:nvSpPr>
          <p:cNvPr id="56" name="Google Shape;56;g26e086f46ac_0_0:notes">
            <a:extLst>
              <a:ext uri="{FF2B5EF4-FFF2-40B4-BE49-F238E27FC236}">
                <a16:creationId xmlns:a16="http://schemas.microsoft.com/office/drawing/2014/main" id="{265301A7-C8CE-9C61-1244-6C347624576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367724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a:extLst>
            <a:ext uri="{FF2B5EF4-FFF2-40B4-BE49-F238E27FC236}">
              <a16:creationId xmlns:a16="http://schemas.microsoft.com/office/drawing/2014/main" id="{AE1B50E1-1642-C58E-34D4-D58E47EAE533}"/>
            </a:ext>
          </a:extLst>
        </p:cNvPr>
        <p:cNvGrpSpPr/>
        <p:nvPr/>
      </p:nvGrpSpPr>
      <p:grpSpPr>
        <a:xfrm>
          <a:off x="0" y="0"/>
          <a:ext cx="0" cy="0"/>
          <a:chOff x="0" y="0"/>
          <a:chExt cx="0" cy="0"/>
        </a:xfrm>
      </p:grpSpPr>
      <p:sp>
        <p:nvSpPr>
          <p:cNvPr id="160" name="Google Shape;160;g286d81a6184_0_31:notes">
            <a:extLst>
              <a:ext uri="{FF2B5EF4-FFF2-40B4-BE49-F238E27FC236}">
                <a16:creationId xmlns:a16="http://schemas.microsoft.com/office/drawing/2014/main" id="{D3E8002E-C222-C594-80B3-E41E9C77D81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500"/>
              </a:spcBef>
              <a:spcAft>
                <a:spcPts val="1500"/>
              </a:spcAft>
              <a:buSzPts val="1100"/>
              <a:buNone/>
            </a:pPr>
            <a:endParaRPr/>
          </a:p>
        </p:txBody>
      </p:sp>
      <p:sp>
        <p:nvSpPr>
          <p:cNvPr id="161" name="Google Shape;161;g286d81a6184_0_31:notes">
            <a:extLst>
              <a:ext uri="{FF2B5EF4-FFF2-40B4-BE49-F238E27FC236}">
                <a16:creationId xmlns:a16="http://schemas.microsoft.com/office/drawing/2014/main" id="{568AD42E-C848-80F7-ED67-1B9A5A693E3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906378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9FDF2785-11EE-7999-F146-295BC21D7F2F}"/>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08688029-6C35-F2A3-5261-5322D4574283}"/>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0"/>
              </a:spcAft>
              <a:buSzPts val="1100"/>
              <a:buNone/>
            </a:pPr>
            <a:endParaRPr/>
          </a:p>
        </p:txBody>
      </p:sp>
      <p:sp>
        <p:nvSpPr>
          <p:cNvPr id="56" name="Google Shape;56;g26e086f46ac_0_0:notes">
            <a:extLst>
              <a:ext uri="{FF2B5EF4-FFF2-40B4-BE49-F238E27FC236}">
                <a16:creationId xmlns:a16="http://schemas.microsoft.com/office/drawing/2014/main" id="{E5CD9964-0BD7-EF75-9364-EC0BD7884F8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311644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3" name="Google Shape;18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12B76FC2-EDB4-C6BD-D6BD-E1B9405282C6}"/>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BFB84C06-FAB6-FBB4-B380-805A73F5F6BC}"/>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spcAft>
                <a:spcPts val="1000"/>
              </a:spcAft>
            </a:pPr>
            <a:r>
              <a:rPr lang="en-US" sz="1800" b="0" i="0" u="none" strike="noStrike" dirty="0">
                <a:solidFill>
                  <a:srgbClr val="000000"/>
                </a:solidFill>
                <a:effectLst/>
                <a:latin typeface="Arial" panose="020B0604020202020204" pitchFamily="34" charset="0"/>
              </a:rPr>
              <a:t>We’ve spent time this year studying how immigration, both chosen and forced, shaped what became known as the United States – and we will add internal migration to that idea, where people, in this case, </a:t>
            </a:r>
            <a:r>
              <a:rPr lang="en-US" sz="1800" b="0" i="0" u="none" strike="noStrike" dirty="0" err="1">
                <a:solidFill>
                  <a:srgbClr val="000000"/>
                </a:solidFill>
                <a:effectLst/>
                <a:latin typeface="Arial" panose="020B0604020202020204" pitchFamily="34" charset="0"/>
              </a:rPr>
              <a:t>U.s.</a:t>
            </a:r>
            <a:r>
              <a:rPr lang="en-US" sz="1800" b="0" i="0" u="none" strike="noStrike" dirty="0">
                <a:solidFill>
                  <a:srgbClr val="000000"/>
                </a:solidFill>
                <a:effectLst/>
                <a:latin typeface="Arial" panose="020B0604020202020204" pitchFamily="34" charset="0"/>
              </a:rPr>
              <a:t> Americans,  move around the country.. Every area of life in the U.S. has been touched by immigration – even the most intimate parts of our lives – including friendships and relationships. With internal migration and immigration in the U.S., the opportunities for cross-racial and cross-cultural relationships have grown exponentially. Today we will explore this reality.</a:t>
            </a:r>
            <a:endParaRPr lang="en-US" b="0" dirty="0">
              <a:effectLst/>
            </a:endParaRPr>
          </a:p>
          <a:p>
            <a:br>
              <a:rPr lang="en-US" dirty="0"/>
            </a:br>
            <a:endParaRPr dirty="0"/>
          </a:p>
        </p:txBody>
      </p:sp>
      <p:sp>
        <p:nvSpPr>
          <p:cNvPr id="56" name="Google Shape;56;g26e086f46ac_0_0:notes">
            <a:extLst>
              <a:ext uri="{FF2B5EF4-FFF2-40B4-BE49-F238E27FC236}">
                <a16:creationId xmlns:a16="http://schemas.microsoft.com/office/drawing/2014/main" id="{A77352CB-C4DB-52C8-8728-AFE3C8D5C11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89872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81E43BD4-A09E-C4C2-A8D3-5F75EC900ED9}"/>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5822042B-7610-8B09-8EED-4BA24609FB93}"/>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spcAft>
                <a:spcPts val="1000"/>
              </a:spcAft>
            </a:pPr>
            <a:r>
              <a:rPr lang="en-US" sz="1800" b="0" i="0" u="none" strike="noStrike" dirty="0">
                <a:solidFill>
                  <a:srgbClr val="000000"/>
                </a:solidFill>
                <a:effectLst/>
                <a:latin typeface="Arial" panose="020B0604020202020204" pitchFamily="34" charset="0"/>
              </a:rPr>
              <a:t>With a more diverse society, there is greater opportunity for friendships and relationships across racial and cultural lines. Immigration has helped to create the context for this.</a:t>
            </a:r>
            <a:endParaRPr lang="en-US" b="0" dirty="0">
              <a:effectLst/>
            </a:endParaRPr>
          </a:p>
          <a:p>
            <a:pPr rtl="0">
              <a:spcAft>
                <a:spcPts val="1000"/>
              </a:spcAft>
            </a:pPr>
            <a:r>
              <a:rPr lang="en-US" sz="1800" b="0" i="0" u="none" strike="noStrike" dirty="0">
                <a:solidFill>
                  <a:srgbClr val="000000"/>
                </a:solidFill>
                <a:effectLst/>
                <a:latin typeface="Arial" panose="020B0604020202020204" pitchFamily="34" charset="0"/>
              </a:rPr>
              <a:t>What might be some of the benefits of friendships and relationships across differences? What might be some of the challenges?</a:t>
            </a:r>
            <a:endParaRPr lang="en-US" b="0" dirty="0">
              <a:effectLst/>
            </a:endParaRPr>
          </a:p>
          <a:p>
            <a:br>
              <a:rPr lang="en-US" b="0" dirty="0">
                <a:effectLst/>
              </a:rPr>
            </a:br>
            <a:endParaRPr dirty="0"/>
          </a:p>
        </p:txBody>
      </p:sp>
      <p:sp>
        <p:nvSpPr>
          <p:cNvPr id="56" name="Google Shape;56;g26e086f46ac_0_0:notes">
            <a:extLst>
              <a:ext uri="{FF2B5EF4-FFF2-40B4-BE49-F238E27FC236}">
                <a16:creationId xmlns:a16="http://schemas.microsoft.com/office/drawing/2014/main" id="{F7EF6D8E-ABF6-1B50-8ED8-B4B93274D63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46163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92463559-C41E-7A61-641E-D38DBA078713}"/>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0EB1118B-3CCC-D58B-B053-06B2506E5D82}"/>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r>
              <a:rPr lang="en-US" sz="1800" b="0" i="0" u="none" strike="noStrike" dirty="0">
                <a:solidFill>
                  <a:srgbClr val="000000"/>
                </a:solidFill>
                <a:effectLst/>
                <a:latin typeface="Arial" panose="020B0604020202020204" pitchFamily="34" charset="0"/>
              </a:rPr>
              <a:t>A study in </a:t>
            </a:r>
            <a:r>
              <a:rPr lang="en-US" sz="1800" b="0" i="0" u="sng" strike="noStrike" dirty="0">
                <a:solidFill>
                  <a:srgbClr val="2200CC"/>
                </a:solidFill>
                <a:effectLst/>
                <a:latin typeface="Arial" panose="020B0604020202020204" pitchFamily="34" charset="0"/>
                <a:hlinkClick r:id="rId3"/>
              </a:rPr>
              <a:t>Psychological Science</a:t>
            </a:r>
            <a:r>
              <a:rPr lang="en-US" sz="1800" b="0" i="0" u="none" strike="noStrike" dirty="0">
                <a:solidFill>
                  <a:srgbClr val="000000"/>
                </a:solidFill>
                <a:effectLst/>
                <a:latin typeface="Arial" panose="020B0604020202020204" pitchFamily="34" charset="0"/>
              </a:rPr>
              <a:t> reports that students who have relationships with students who are different from them, and who get to learn new ideas and diverse perspectives that these relationships bring, tend to better skills for thinking creatively and critically about important issues. Why do you think this is true?</a:t>
            </a:r>
            <a:br>
              <a:rPr lang="en-US" sz="1800" b="0" i="0" u="none" strike="noStrike" dirty="0">
                <a:solidFill>
                  <a:srgbClr val="000000"/>
                </a:solidFill>
                <a:effectLst/>
                <a:latin typeface="Arial" panose="020B0604020202020204" pitchFamily="34" charset="0"/>
              </a:rPr>
            </a:br>
            <a:br>
              <a:rPr lang="en-US" sz="1800" b="0" i="0" u="none" strike="noStrike" dirty="0">
                <a:solidFill>
                  <a:srgbClr val="000000"/>
                </a:solidFill>
                <a:effectLst/>
                <a:latin typeface="Arial" panose="020B0604020202020204" pitchFamily="34" charset="0"/>
              </a:rPr>
            </a:br>
            <a:endParaRPr lang="en-US" b="0" dirty="0">
              <a:effectLst/>
            </a:endParaRPr>
          </a:p>
          <a:p>
            <a:pPr rtl="0"/>
            <a:r>
              <a:rPr lang="en-US" sz="1800" b="0" i="0" u="none" strike="noStrike" dirty="0">
                <a:solidFill>
                  <a:srgbClr val="000000"/>
                </a:solidFill>
                <a:effectLst/>
                <a:latin typeface="Arial" panose="020B0604020202020204" pitchFamily="34" charset="0"/>
              </a:rPr>
              <a:t>One challenge is how racism and a fear of difference can get in the way of these meaningful connections.</a:t>
            </a:r>
            <a:endParaRPr lang="en-US" b="0" dirty="0">
              <a:effectLst/>
            </a:endParaRPr>
          </a:p>
          <a:p>
            <a:pPr rtl="0"/>
            <a:br>
              <a:rPr lang="en-US" b="0" dirty="0">
                <a:effectLst/>
              </a:rPr>
            </a:br>
            <a:r>
              <a:rPr lang="en-US" sz="1800" b="0" i="0" u="none" strike="noStrike" dirty="0">
                <a:solidFill>
                  <a:srgbClr val="000000"/>
                </a:solidFill>
                <a:effectLst/>
                <a:latin typeface="Arial" panose="020B0604020202020204" pitchFamily="34" charset="0"/>
              </a:rPr>
              <a:t>Let’s jump to the present and watch this clip of two young girls navigating their interracial friendship.</a:t>
            </a:r>
            <a:endParaRPr lang="en-US" b="0" dirty="0">
              <a:effectLst/>
            </a:endParaRPr>
          </a:p>
          <a:p>
            <a:endParaRPr dirty="0"/>
          </a:p>
        </p:txBody>
      </p:sp>
      <p:sp>
        <p:nvSpPr>
          <p:cNvPr id="56" name="Google Shape;56;g26e086f46ac_0_0:notes">
            <a:extLst>
              <a:ext uri="{FF2B5EF4-FFF2-40B4-BE49-F238E27FC236}">
                <a16:creationId xmlns:a16="http://schemas.microsoft.com/office/drawing/2014/main" id="{5C1532BF-E223-A087-9A62-11F79ABA3B2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28565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0A842009-9FD1-4C70-C4F1-972CE6B6F804}"/>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5E2E24A2-AC60-DFDC-FAB6-63E8AECCC309}"/>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r>
              <a:rPr lang="en-US" sz="1800" b="0" i="0" u="none" strike="noStrike" dirty="0">
                <a:solidFill>
                  <a:srgbClr val="000000"/>
                </a:solidFill>
                <a:effectLst/>
                <a:latin typeface="Arial" panose="020B0604020202020204" pitchFamily="34" charset="0"/>
              </a:rPr>
              <a:t>What struck you about what you just heard?</a:t>
            </a:r>
            <a:endParaRPr lang="en-US" b="0" dirty="0">
              <a:effectLst/>
            </a:endParaRPr>
          </a:p>
          <a:p>
            <a:pPr rtl="0"/>
            <a:br>
              <a:rPr lang="en-US" b="0" dirty="0">
                <a:effectLst/>
              </a:rPr>
            </a:br>
            <a:r>
              <a:rPr lang="en-US" sz="1800" b="0" i="0" u="none" strike="noStrike" dirty="0">
                <a:solidFill>
                  <a:srgbClr val="000000"/>
                </a:solidFill>
                <a:effectLst/>
                <a:latin typeface="Arial" panose="020B0604020202020204" pitchFamily="34" charset="0"/>
              </a:rPr>
              <a:t>How does it relate to your own experience?</a:t>
            </a:r>
            <a:endParaRPr lang="en-US" b="0" dirty="0">
              <a:effectLst/>
            </a:endParaRPr>
          </a:p>
          <a:p>
            <a:pPr rtl="0"/>
            <a:br>
              <a:rPr lang="en-US" b="0" dirty="0">
                <a:effectLst/>
              </a:rPr>
            </a:br>
            <a:r>
              <a:rPr lang="en-US" sz="1800" b="0" i="0" u="none" strike="noStrike" dirty="0">
                <a:solidFill>
                  <a:srgbClr val="000000"/>
                </a:solidFill>
                <a:effectLst/>
                <a:latin typeface="Arial" panose="020B0604020202020204" pitchFamily="34" charset="0"/>
              </a:rPr>
              <a:t>How did we get here as a society such that two girls in an interracial friendship would become newsworthy?</a:t>
            </a:r>
            <a:endParaRPr lang="en-US" b="0" dirty="0">
              <a:effectLst/>
            </a:endParaRPr>
          </a:p>
          <a:p>
            <a:br>
              <a:rPr lang="en-US" dirty="0"/>
            </a:br>
            <a:endParaRPr dirty="0"/>
          </a:p>
        </p:txBody>
      </p:sp>
      <p:sp>
        <p:nvSpPr>
          <p:cNvPr id="56" name="Google Shape;56;g26e086f46ac_0_0:notes">
            <a:extLst>
              <a:ext uri="{FF2B5EF4-FFF2-40B4-BE49-F238E27FC236}">
                <a16:creationId xmlns:a16="http://schemas.microsoft.com/office/drawing/2014/main" id="{EC7B248E-9165-4239-570F-BC15C267E28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07943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F7FFA4F0-105D-9635-FB27-BABD5486FD20}"/>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65E91100-EFCE-0FD9-CD66-A8AAA37584BB}"/>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spcAft>
                <a:spcPts val="1000"/>
              </a:spcAft>
            </a:pPr>
            <a:r>
              <a:rPr lang="en-US" sz="1800" b="0" i="0" u="none" strike="noStrike" dirty="0">
                <a:solidFill>
                  <a:srgbClr val="000000"/>
                </a:solidFill>
                <a:effectLst/>
                <a:latin typeface="Arial" panose="020B0604020202020204" pitchFamily="34" charset="0"/>
              </a:rPr>
              <a:t>I want to remind you of a couple of things we have learned about racism and race in the history of the United States.</a:t>
            </a:r>
            <a:endParaRPr lang="en-US" b="0" dirty="0">
              <a:effectLst/>
            </a:endParaRPr>
          </a:p>
          <a:p>
            <a:pPr rtl="0"/>
            <a:r>
              <a:rPr lang="en-US" sz="1800" b="0" i="0" u="none" strike="noStrike" dirty="0">
                <a:solidFill>
                  <a:srgbClr val="000000"/>
                </a:solidFill>
                <a:effectLst/>
                <a:latin typeface="Arial" panose="020B0604020202020204" pitchFamily="34" charset="0"/>
              </a:rPr>
              <a:t>Racism is a huge problem in the United States and has been in particular since the country began. Racism is a set of beliefs and practices that reinforce the idea that some humans are more valuable than others on the basis of skin color.</a:t>
            </a:r>
            <a:endParaRPr lang="en-US" b="0" dirty="0">
              <a:effectLst/>
            </a:endParaRPr>
          </a:p>
          <a:p>
            <a:br>
              <a:rPr lang="en-US" b="0" dirty="0">
                <a:effectLst/>
              </a:rPr>
            </a:br>
            <a:endParaRPr dirty="0"/>
          </a:p>
        </p:txBody>
      </p:sp>
      <p:sp>
        <p:nvSpPr>
          <p:cNvPr id="56" name="Google Shape;56;g26e086f46ac_0_0:notes">
            <a:extLst>
              <a:ext uri="{FF2B5EF4-FFF2-40B4-BE49-F238E27FC236}">
                <a16:creationId xmlns:a16="http://schemas.microsoft.com/office/drawing/2014/main" id="{493A656D-2DC8-F87E-517E-188F7E6B175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57609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9BF12E94-6E7B-96B0-C675-39BB7E49945B}"/>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55787F35-E630-A031-1F08-9F72E72AD059}"/>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r>
              <a:rPr lang="en-US" sz="1800" b="0" i="0" u="none" strike="noStrike" dirty="0">
                <a:solidFill>
                  <a:srgbClr val="000000"/>
                </a:solidFill>
                <a:effectLst/>
                <a:latin typeface="Arial" panose="020B0604020202020204" pitchFamily="34" charset="0"/>
              </a:rPr>
              <a:t>Those beliefs and practices are toxic, and they have created a society where people with lighter, whiter skin are considered more valuable than people with darker, blacker skin. In other words, our society is shaped by what we call “racial hierarchy,” a kind of ladder of skin colors and advantages with light/white at the top, dark/black at the bottom, and a range of people in between.</a:t>
            </a:r>
            <a:endParaRPr lang="en-US" b="0" dirty="0">
              <a:effectLst/>
            </a:endParaRPr>
          </a:p>
          <a:p>
            <a:pPr rtl="0"/>
            <a:br>
              <a:rPr lang="en-US" b="0" dirty="0">
                <a:effectLst/>
              </a:rPr>
            </a:br>
            <a:r>
              <a:rPr lang="en-US" sz="1800" b="0" i="0" u="none" strike="noStrike" dirty="0">
                <a:solidFill>
                  <a:srgbClr val="000000"/>
                </a:solidFill>
                <a:effectLst/>
                <a:latin typeface="Arial" panose="020B0604020202020204" pitchFamily="34" charset="0"/>
              </a:rPr>
              <a:t>Yes, race was created as a way of categorizing humans largely according to their skin color as if different skin colors actually meant different things – which they didn’t until people in power said they did. Over time, the ideas that people came up with around race shaped people’s lives – from their livelihood to their love life to their families and friendship networks.</a:t>
            </a:r>
            <a:endParaRPr lang="en-US" b="0" dirty="0">
              <a:effectLst/>
            </a:endParaRPr>
          </a:p>
          <a:p>
            <a:endParaRPr dirty="0"/>
          </a:p>
        </p:txBody>
      </p:sp>
      <p:sp>
        <p:nvSpPr>
          <p:cNvPr id="56" name="Google Shape;56;g26e086f46ac_0_0:notes">
            <a:extLst>
              <a:ext uri="{FF2B5EF4-FFF2-40B4-BE49-F238E27FC236}">
                <a16:creationId xmlns:a16="http://schemas.microsoft.com/office/drawing/2014/main" id="{7C3021D5-293A-158F-DD16-E872B46D288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090990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F6F42881-EFCF-300B-0BD8-9119939FB7B6}"/>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7ED0A9F3-C2E6-7204-428B-0394371ABF6B}"/>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r>
              <a:rPr lang="en-US" sz="1800" b="0" i="0" u="none" strike="noStrike" dirty="0">
                <a:solidFill>
                  <a:srgbClr val="000000"/>
                </a:solidFill>
                <a:effectLst/>
                <a:latin typeface="Arial" panose="020B0604020202020204" pitchFamily="34" charset="0"/>
              </a:rPr>
              <a:t>This pyramid represents a hierarchy. Does anyone know what the word “hierarchy” means?</a:t>
            </a:r>
            <a:endParaRPr lang="en-US" b="0" dirty="0">
              <a:effectLst/>
            </a:endParaRPr>
          </a:p>
          <a:p>
            <a:pPr rtl="0"/>
            <a:br>
              <a:rPr lang="en-US" b="0" dirty="0">
                <a:effectLst/>
              </a:rPr>
            </a:br>
            <a:r>
              <a:rPr lang="en-US" sz="1800" b="0" i="0" u="none" strike="noStrike" dirty="0">
                <a:solidFill>
                  <a:srgbClr val="000000"/>
                </a:solidFill>
                <a:effectLst/>
                <a:latin typeface="Arial" panose="020B0604020202020204" pitchFamily="34" charset="0"/>
              </a:rPr>
              <a:t>One way of thinking about Hierarchy is the belief that some people, because of what they look like, are more valuable than others and therefore should be treated that way. In a hierarchy, there is a top and a bottom and spaces in between.</a:t>
            </a:r>
            <a:endParaRPr lang="en-US" b="0" dirty="0">
              <a:effectLst/>
            </a:endParaRPr>
          </a:p>
          <a:p>
            <a:pPr rtl="0"/>
            <a:br>
              <a:rPr lang="en-US" b="0" dirty="0">
                <a:effectLst/>
              </a:rPr>
            </a:br>
            <a:r>
              <a:rPr lang="en-US" sz="1800" b="0" i="0" u="none" strike="noStrike" dirty="0">
                <a:solidFill>
                  <a:srgbClr val="000000"/>
                </a:solidFill>
                <a:effectLst/>
                <a:latin typeface="Arial" panose="020B0604020202020204" pitchFamily="34" charset="0"/>
              </a:rPr>
              <a:t>Some people support the idea of racial hierarchy and do everything in their power to make sure that it continues. To justify this hierarchy or to make it seem like this hierarchy was normal and natural, people created all kinds of ideas that would sort of explain racism away – these ideas were racist ideas. Racist ideas tell stories to teach people that lighter, whiter people are better and superior to darker, blacker people. Those stories use stereotypes to distort the truth. Stereotypes are huge generalizations that often take a sliver of truth and makes it the whole truth. Stereotypes sound like “All White people are …” or “All Black people like …” or “All Asian people believe …”</a:t>
            </a:r>
            <a:endParaRPr lang="en-US" b="0" dirty="0">
              <a:effectLst/>
            </a:endParaRPr>
          </a:p>
          <a:p>
            <a:endParaRPr dirty="0"/>
          </a:p>
        </p:txBody>
      </p:sp>
      <p:sp>
        <p:nvSpPr>
          <p:cNvPr id="56" name="Google Shape;56;g26e086f46ac_0_0:notes">
            <a:extLst>
              <a:ext uri="{FF2B5EF4-FFF2-40B4-BE49-F238E27FC236}">
                <a16:creationId xmlns:a16="http://schemas.microsoft.com/office/drawing/2014/main" id="{34598711-027C-99CD-B56F-54B24684B88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89787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hyperlink" Target="http://www.youtube.com/watch?v=C6xSyRJqIe8"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unsplash.com/photos/and-breathe-neon-sign-on-tre-buymYm3RQ3U?utm_content=creditCopyText&amp;utm_medium=referral&amp;utm_source=unsplash" TargetMode="External"/><Relationship Id="rId5" Type="http://schemas.openxmlformats.org/officeDocument/2006/relationships/hyperlink" Target="https://unsplash.com/@maxvdo?utm_content=creditCopyText&amp;utm_medium=referral&amp;utm_source=unsplash" TargetMode="Externa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hyperlink" Target="http://www.youtube.com/watch?v=vFQksNcp38o"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pic>
        <p:nvPicPr>
          <p:cNvPr id="3" name="Picture 2" descr="A group of people posing for a photo&#10;&#10;Description automatically generated">
            <a:extLst>
              <a:ext uri="{FF2B5EF4-FFF2-40B4-BE49-F238E27FC236}">
                <a16:creationId xmlns:a16="http://schemas.microsoft.com/office/drawing/2014/main" id="{B527CB10-31DE-3F4D-C33A-7405C7306CE6}"/>
              </a:ext>
            </a:extLst>
          </p:cNvPr>
          <p:cNvPicPr>
            <a:picLocks noChangeAspect="1"/>
          </p:cNvPicPr>
          <p:nvPr/>
        </p:nvPicPr>
        <p:blipFill>
          <a:blip r:embed="rId3"/>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66BFF4C8-6BF2-0B0C-21E6-9D88E247D071}"/>
              </a:ext>
            </a:extLst>
          </p:cNvPr>
          <p:cNvSpPr txBox="1"/>
          <p:nvPr/>
        </p:nvSpPr>
        <p:spPr>
          <a:xfrm>
            <a:off x="421418" y="2250215"/>
            <a:ext cx="6615485" cy="1256754"/>
          </a:xfrm>
          <a:prstGeom prst="rect">
            <a:avLst/>
          </a:prstGeom>
          <a:noFill/>
        </p:spPr>
        <p:txBody>
          <a:bodyPr wrap="square" rtlCol="0">
            <a:spAutoFit/>
          </a:bodyPr>
          <a:lstStyle/>
          <a:p>
            <a:pPr marL="0" marR="0" lvl="0" indent="0" rtl="0">
              <a:lnSpc>
                <a:spcPts val="3720"/>
              </a:lnSpc>
              <a:spcBef>
                <a:spcPts val="0"/>
              </a:spcBef>
              <a:spcAft>
                <a:spcPts val="0"/>
              </a:spcAft>
              <a:buClr>
                <a:schemeClr val="dk1"/>
              </a:buClr>
              <a:buSzPts val="1100"/>
              <a:buFont typeface="Arial"/>
              <a:buNone/>
            </a:pPr>
            <a:r>
              <a:rPr lang="en-US" sz="3600" b="1" dirty="0">
                <a:solidFill>
                  <a:schemeClr val="lt1"/>
                </a:solidFill>
                <a:latin typeface="Arial Black" panose="020B0604020202020204" pitchFamily="34" charset="0"/>
                <a:cs typeface="Arial Black" panose="020B0604020202020204" pitchFamily="34" charset="0"/>
              </a:rPr>
              <a:t>Interracial Friendships: Then and Now</a:t>
            </a:r>
            <a:endParaRPr lang="en-US" sz="3600" b="1" u="none" strike="noStrike" cap="none" dirty="0">
              <a:solidFill>
                <a:schemeClr val="lt1"/>
              </a:solidFill>
              <a:latin typeface="Arial Black" panose="020B0604020202020204" pitchFamily="34" charset="0"/>
              <a:cs typeface="Arial Black" panose="020B0604020202020204" pitchFamily="34" charset="0"/>
            </a:endParaRPr>
          </a:p>
          <a:p>
            <a:pPr marL="0" marR="0" lvl="0" indent="0" rtl="0">
              <a:lnSpc>
                <a:spcPct val="100000"/>
              </a:lnSpc>
              <a:spcBef>
                <a:spcPts val="0"/>
              </a:spcBef>
              <a:spcAft>
                <a:spcPts val="0"/>
              </a:spcAft>
              <a:buClr>
                <a:schemeClr val="dk1"/>
              </a:buClr>
              <a:buSzPts val="1100"/>
              <a:buFont typeface="Arial"/>
              <a:buNone/>
            </a:pPr>
            <a:endParaRPr lang="en-US" b="1" dirty="0">
              <a:latin typeface="Arial Black" panose="020B0604020202020204" pitchFamily="34" charset="0"/>
              <a:cs typeface="Arial Black" panose="020B0604020202020204" pitchFamily="34" charset="0"/>
            </a:endParaRPr>
          </a:p>
        </p:txBody>
      </p:sp>
      <p:cxnSp>
        <p:nvCxnSpPr>
          <p:cNvPr id="6" name="Straight Connector 5">
            <a:extLst>
              <a:ext uri="{FF2B5EF4-FFF2-40B4-BE49-F238E27FC236}">
                <a16:creationId xmlns:a16="http://schemas.microsoft.com/office/drawing/2014/main" id="{E53939B6-79CA-C36D-1468-3D567F565D29}"/>
              </a:ext>
            </a:extLst>
          </p:cNvPr>
          <p:cNvCxnSpPr>
            <a:cxnSpLocks/>
          </p:cNvCxnSpPr>
          <p:nvPr/>
        </p:nvCxnSpPr>
        <p:spPr>
          <a:xfrm>
            <a:off x="341906" y="2298537"/>
            <a:ext cx="0" cy="170080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E23ABFF-8FB8-180D-8252-CFACB8B18EB9}"/>
              </a:ext>
            </a:extLst>
          </p:cNvPr>
          <p:cNvSpPr txBox="1"/>
          <p:nvPr/>
        </p:nvSpPr>
        <p:spPr>
          <a:xfrm>
            <a:off x="421418" y="3260488"/>
            <a:ext cx="4150577" cy="782202"/>
          </a:xfrm>
          <a:prstGeom prst="rect">
            <a:avLst/>
          </a:prstGeom>
          <a:noFill/>
        </p:spPr>
        <p:txBody>
          <a:bodyPr wrap="square">
            <a:spAutoFit/>
          </a:bodyPr>
          <a:lstStyle/>
          <a:p>
            <a:pPr marL="0" marR="0" lvl="0" indent="0" rtl="0">
              <a:lnSpc>
                <a:spcPct val="100000"/>
              </a:lnSpc>
              <a:spcBef>
                <a:spcPts val="0"/>
              </a:spcBef>
              <a:spcAft>
                <a:spcPts val="0"/>
              </a:spcAft>
              <a:buClr>
                <a:schemeClr val="dk1"/>
              </a:buClr>
              <a:buSzPts val="1100"/>
              <a:buFont typeface="Arial"/>
              <a:buNone/>
            </a:pPr>
            <a:r>
              <a:rPr lang="en-US" sz="1400" b="1" i="0" u="none" strike="noStrike" cap="none" dirty="0">
                <a:solidFill>
                  <a:srgbClr val="53A946"/>
                </a:solidFill>
              </a:rPr>
              <a:t>G</a:t>
            </a:r>
            <a:r>
              <a:rPr lang="en-US" sz="1400" b="1" i="0" u="none" strike="noStrike" cap="none" dirty="0">
                <a:solidFill>
                  <a:srgbClr val="53A946"/>
                </a:solidFill>
                <a:latin typeface="Arial"/>
                <a:ea typeface="Arial"/>
                <a:cs typeface="Arial"/>
                <a:sym typeface="Arial"/>
              </a:rPr>
              <a:t>rade 5 / Lesson 9</a:t>
            </a:r>
          </a:p>
          <a:p>
            <a:pPr marL="0" marR="0" lvl="0" indent="0" rtl="0">
              <a:lnSpc>
                <a:spcPct val="115000"/>
              </a:lnSpc>
              <a:spcBef>
                <a:spcPts val="0"/>
              </a:spcBef>
              <a:spcAft>
                <a:spcPts val="0"/>
              </a:spcAft>
              <a:buClr>
                <a:schemeClr val="dk1"/>
              </a:buClr>
              <a:buSzPts val="1100"/>
              <a:buFont typeface="Arial"/>
              <a:buNone/>
            </a:pPr>
            <a:r>
              <a:rPr lang="en-US" sz="1400" b="1" i="0" u="none" strike="noStrike" cap="none" dirty="0">
                <a:solidFill>
                  <a:schemeClr val="lt1"/>
                </a:solidFill>
                <a:latin typeface="Arial"/>
                <a:ea typeface="Arial"/>
                <a:cs typeface="Arial"/>
                <a:sym typeface="Arial"/>
              </a:rPr>
              <a:t>UNIT: How "Immigration" Shaped the Racial and Cultural Landscape of the </a:t>
            </a:r>
            <a:r>
              <a:rPr lang="en-US" sz="1400" b="1" i="0" u="none" strike="noStrike" cap="none">
                <a:solidFill>
                  <a:schemeClr val="lt1"/>
                </a:solidFill>
                <a:latin typeface="Arial"/>
                <a:ea typeface="Arial"/>
                <a:cs typeface="Arial"/>
                <a:sym typeface="Arial"/>
              </a:rPr>
              <a:t>United States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E42C0261-9DAA-FC60-9F17-9D807333498B}"/>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7EDA2AA0-88E0-0812-E0E2-0628E657F19C}"/>
              </a:ext>
            </a:extLst>
          </p:cNvPr>
          <p:cNvPicPr>
            <a:picLocks noChangeAspect="1"/>
          </p:cNvPicPr>
          <p:nvPr/>
        </p:nvPicPr>
        <p:blipFill>
          <a:blip r:embed="rId3"/>
          <a:stretch>
            <a:fillRect/>
          </a:stretch>
        </p:blipFill>
        <p:spPr>
          <a:xfrm>
            <a:off x="0" y="222637"/>
            <a:ext cx="9144000" cy="5143500"/>
          </a:xfrm>
          <a:prstGeom prst="rect">
            <a:avLst/>
          </a:prstGeom>
        </p:spPr>
      </p:pic>
      <p:pic>
        <p:nvPicPr>
          <p:cNvPr id="2" name="Google Shape;112;p22">
            <a:extLst>
              <a:ext uri="{FF2B5EF4-FFF2-40B4-BE49-F238E27FC236}">
                <a16:creationId xmlns:a16="http://schemas.microsoft.com/office/drawing/2014/main" id="{313F3E30-8FFC-49A5-E321-FAA7EE065011}"/>
              </a:ext>
            </a:extLst>
          </p:cNvPr>
          <p:cNvPicPr preferRelativeResize="0"/>
          <p:nvPr/>
        </p:nvPicPr>
        <p:blipFill>
          <a:blip r:embed="rId4">
            <a:alphaModFix/>
          </a:blip>
          <a:stretch>
            <a:fillRect/>
          </a:stretch>
        </p:blipFill>
        <p:spPr>
          <a:xfrm>
            <a:off x="1895762" y="352073"/>
            <a:ext cx="5352476" cy="3820950"/>
          </a:xfrm>
          <a:prstGeom prst="rect">
            <a:avLst/>
          </a:prstGeom>
          <a:noFill/>
          <a:ln>
            <a:noFill/>
          </a:ln>
        </p:spPr>
      </p:pic>
    </p:spTree>
    <p:extLst>
      <p:ext uri="{BB962C8B-B14F-4D97-AF65-F5344CB8AC3E}">
        <p14:creationId xmlns:p14="http://schemas.microsoft.com/office/powerpoint/2010/main" val="954941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49CF7A31-6725-646A-76D0-2A1D1ACF1457}"/>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0A4525AD-87BC-AC44-01FB-8FD723C237E1}"/>
              </a:ext>
            </a:extLst>
          </p:cNvPr>
          <p:cNvPicPr>
            <a:picLocks noChangeAspect="1"/>
          </p:cNvPicPr>
          <p:nvPr/>
        </p:nvPicPr>
        <p:blipFill>
          <a:blip r:embed="rId3"/>
          <a:stretch>
            <a:fillRect/>
          </a:stretch>
        </p:blipFill>
        <p:spPr>
          <a:xfrm>
            <a:off x="0" y="0"/>
            <a:ext cx="9144000" cy="5143500"/>
          </a:xfrm>
          <a:prstGeom prst="rect">
            <a:avLst/>
          </a:prstGeom>
        </p:spPr>
      </p:pic>
      <p:pic>
        <p:nvPicPr>
          <p:cNvPr id="2" name="Google Shape;118;p23">
            <a:extLst>
              <a:ext uri="{FF2B5EF4-FFF2-40B4-BE49-F238E27FC236}">
                <a16:creationId xmlns:a16="http://schemas.microsoft.com/office/drawing/2014/main" id="{E7979D35-564A-E861-3245-B4B37E8A2F9C}"/>
              </a:ext>
            </a:extLst>
          </p:cNvPr>
          <p:cNvPicPr preferRelativeResize="0"/>
          <p:nvPr/>
        </p:nvPicPr>
        <p:blipFill>
          <a:blip r:embed="rId4">
            <a:alphaModFix/>
          </a:blip>
          <a:stretch>
            <a:fillRect/>
          </a:stretch>
        </p:blipFill>
        <p:spPr>
          <a:xfrm>
            <a:off x="3176543" y="140471"/>
            <a:ext cx="5824334" cy="3882889"/>
          </a:xfrm>
          <a:prstGeom prst="rect">
            <a:avLst/>
          </a:prstGeom>
          <a:noFill/>
          <a:ln>
            <a:noFill/>
          </a:ln>
        </p:spPr>
      </p:pic>
    </p:spTree>
    <p:extLst>
      <p:ext uri="{BB962C8B-B14F-4D97-AF65-F5344CB8AC3E}">
        <p14:creationId xmlns:p14="http://schemas.microsoft.com/office/powerpoint/2010/main" val="2042521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D4606F39-90F2-77FF-063C-94322C170C11}"/>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A0F03551-51C0-5834-3876-6C7DFE4FCBFB}"/>
              </a:ext>
            </a:extLst>
          </p:cNvPr>
          <p:cNvPicPr>
            <a:picLocks noChangeAspect="1"/>
          </p:cNvPicPr>
          <p:nvPr/>
        </p:nvPicPr>
        <p:blipFill>
          <a:blip r:embed="rId3"/>
          <a:stretch>
            <a:fillRect/>
          </a:stretch>
        </p:blipFill>
        <p:spPr>
          <a:xfrm>
            <a:off x="0" y="0"/>
            <a:ext cx="9144000" cy="5143500"/>
          </a:xfrm>
          <a:prstGeom prst="rect">
            <a:avLst/>
          </a:prstGeom>
        </p:spPr>
      </p:pic>
      <p:pic>
        <p:nvPicPr>
          <p:cNvPr id="2" name="Google Shape;124;p24">
            <a:extLst>
              <a:ext uri="{FF2B5EF4-FFF2-40B4-BE49-F238E27FC236}">
                <a16:creationId xmlns:a16="http://schemas.microsoft.com/office/drawing/2014/main" id="{62E8F9F2-B8C0-927D-9A33-81418AD3686C}"/>
              </a:ext>
            </a:extLst>
          </p:cNvPr>
          <p:cNvPicPr preferRelativeResize="0"/>
          <p:nvPr/>
        </p:nvPicPr>
        <p:blipFill>
          <a:blip r:embed="rId4">
            <a:alphaModFix/>
          </a:blip>
          <a:stretch>
            <a:fillRect/>
          </a:stretch>
        </p:blipFill>
        <p:spPr>
          <a:xfrm>
            <a:off x="2069727" y="135173"/>
            <a:ext cx="6931149" cy="3898774"/>
          </a:xfrm>
          <a:prstGeom prst="rect">
            <a:avLst/>
          </a:prstGeom>
          <a:noFill/>
          <a:ln>
            <a:noFill/>
          </a:ln>
        </p:spPr>
      </p:pic>
    </p:spTree>
    <p:extLst>
      <p:ext uri="{BB962C8B-B14F-4D97-AF65-F5344CB8AC3E}">
        <p14:creationId xmlns:p14="http://schemas.microsoft.com/office/powerpoint/2010/main" val="3352780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9A6F4E71-2709-7D43-4F88-6755BFF02A9D}"/>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C48AD7DD-49EA-C0BE-8143-7918E9297FC7}"/>
              </a:ext>
            </a:extLst>
          </p:cNvPr>
          <p:cNvPicPr>
            <a:picLocks noChangeAspect="1"/>
          </p:cNvPicPr>
          <p:nvPr/>
        </p:nvPicPr>
        <p:blipFill>
          <a:blip r:embed="rId3"/>
          <a:stretch>
            <a:fillRect/>
          </a:stretch>
        </p:blipFill>
        <p:spPr>
          <a:xfrm>
            <a:off x="0" y="0"/>
            <a:ext cx="9144000" cy="5143500"/>
          </a:xfrm>
          <a:prstGeom prst="rect">
            <a:avLst/>
          </a:prstGeom>
        </p:spPr>
      </p:pic>
      <p:pic>
        <p:nvPicPr>
          <p:cNvPr id="4" name="Google Shape;130;p25">
            <a:extLst>
              <a:ext uri="{FF2B5EF4-FFF2-40B4-BE49-F238E27FC236}">
                <a16:creationId xmlns:a16="http://schemas.microsoft.com/office/drawing/2014/main" id="{80EA9850-B031-56D3-5A12-BB5581BA6C71}"/>
              </a:ext>
            </a:extLst>
          </p:cNvPr>
          <p:cNvPicPr preferRelativeResize="0"/>
          <p:nvPr/>
        </p:nvPicPr>
        <p:blipFill>
          <a:blip r:embed="rId4">
            <a:alphaModFix/>
          </a:blip>
          <a:stretch>
            <a:fillRect/>
          </a:stretch>
        </p:blipFill>
        <p:spPr>
          <a:xfrm>
            <a:off x="3960955" y="151075"/>
            <a:ext cx="4968937" cy="3888188"/>
          </a:xfrm>
          <a:prstGeom prst="rect">
            <a:avLst/>
          </a:prstGeom>
          <a:noFill/>
          <a:ln>
            <a:noFill/>
          </a:ln>
        </p:spPr>
      </p:pic>
    </p:spTree>
    <p:extLst>
      <p:ext uri="{BB962C8B-B14F-4D97-AF65-F5344CB8AC3E}">
        <p14:creationId xmlns:p14="http://schemas.microsoft.com/office/powerpoint/2010/main" val="3463799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B4C6AC2E-ACA7-FD5A-E4E1-BC1E9DB45E1F}"/>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F5E63A0F-3BB6-024A-2775-9DF852C95B6A}"/>
              </a:ext>
            </a:extLst>
          </p:cNvPr>
          <p:cNvPicPr>
            <a:picLocks noChangeAspect="1"/>
          </p:cNvPicPr>
          <p:nvPr/>
        </p:nvPicPr>
        <p:blipFill>
          <a:blip r:embed="rId3"/>
          <a:stretch>
            <a:fillRect/>
          </a:stretch>
        </p:blipFill>
        <p:spPr>
          <a:xfrm>
            <a:off x="0" y="0"/>
            <a:ext cx="9144000" cy="5143500"/>
          </a:xfrm>
          <a:prstGeom prst="rect">
            <a:avLst/>
          </a:prstGeom>
        </p:spPr>
      </p:pic>
      <p:pic>
        <p:nvPicPr>
          <p:cNvPr id="2" name="Google Shape;136;p26">
            <a:extLst>
              <a:ext uri="{FF2B5EF4-FFF2-40B4-BE49-F238E27FC236}">
                <a16:creationId xmlns:a16="http://schemas.microsoft.com/office/drawing/2014/main" id="{A2667FB9-1BEA-1029-3B5D-F6A8F85E3698}"/>
              </a:ext>
            </a:extLst>
          </p:cNvPr>
          <p:cNvPicPr preferRelativeResize="0"/>
          <p:nvPr/>
        </p:nvPicPr>
        <p:blipFill>
          <a:blip r:embed="rId4">
            <a:alphaModFix/>
          </a:blip>
          <a:stretch>
            <a:fillRect/>
          </a:stretch>
        </p:blipFill>
        <p:spPr>
          <a:xfrm>
            <a:off x="1753682" y="132077"/>
            <a:ext cx="7232576" cy="3893550"/>
          </a:xfrm>
          <a:prstGeom prst="rect">
            <a:avLst/>
          </a:prstGeom>
          <a:noFill/>
          <a:ln>
            <a:noFill/>
          </a:ln>
        </p:spPr>
      </p:pic>
    </p:spTree>
    <p:extLst>
      <p:ext uri="{BB962C8B-B14F-4D97-AF65-F5344CB8AC3E}">
        <p14:creationId xmlns:p14="http://schemas.microsoft.com/office/powerpoint/2010/main" val="143171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4FB9952B-B546-CB69-4669-1F44525A7D63}"/>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9DBB3C66-ED05-F9AD-1060-C0703E4F643E}"/>
              </a:ext>
            </a:extLst>
          </p:cNvPr>
          <p:cNvPicPr>
            <a:picLocks noChangeAspect="1"/>
          </p:cNvPicPr>
          <p:nvPr/>
        </p:nvPicPr>
        <p:blipFill>
          <a:blip r:embed="rId3"/>
          <a:stretch>
            <a:fillRect/>
          </a:stretch>
        </p:blipFill>
        <p:spPr>
          <a:xfrm>
            <a:off x="0" y="0"/>
            <a:ext cx="9144000" cy="5143500"/>
          </a:xfrm>
          <a:prstGeom prst="rect">
            <a:avLst/>
          </a:prstGeom>
        </p:spPr>
      </p:pic>
      <p:sp>
        <p:nvSpPr>
          <p:cNvPr id="59" name="Google Shape;59;g26e086f46ac_0_0">
            <a:extLst>
              <a:ext uri="{FF2B5EF4-FFF2-40B4-BE49-F238E27FC236}">
                <a16:creationId xmlns:a16="http://schemas.microsoft.com/office/drawing/2014/main" id="{32F2991C-62E1-5812-27C8-37C77A8B2AC1}"/>
              </a:ext>
            </a:extLst>
          </p:cNvPr>
          <p:cNvSpPr txBox="1"/>
          <p:nvPr/>
        </p:nvSpPr>
        <p:spPr>
          <a:xfrm>
            <a:off x="993914" y="386275"/>
            <a:ext cx="7633186" cy="3778800"/>
          </a:xfrm>
          <a:prstGeom prst="rect">
            <a:avLst/>
          </a:prstGeom>
          <a:noFill/>
          <a:ln>
            <a:noFill/>
          </a:ln>
        </p:spPr>
        <p:txBody>
          <a:bodyPr spcFirstLastPara="1" wrap="square" lIns="91425" tIns="91425" rIns="91425" bIns="91425" anchor="t" anchorCtr="0">
            <a:noAutofit/>
          </a:bodyPr>
          <a:lstStyle/>
          <a:p>
            <a:pPr marL="0" marR="0" lvl="0" indent="0" rtl="0">
              <a:lnSpc>
                <a:spcPct val="115000"/>
              </a:lnSpc>
              <a:spcBef>
                <a:spcPts val="0"/>
              </a:spcBef>
              <a:spcAft>
                <a:spcPts val="0"/>
              </a:spcAft>
              <a:buClr>
                <a:srgbClr val="000000"/>
              </a:buClr>
              <a:buSzPts val="2400"/>
              <a:buFont typeface="Arial"/>
              <a:buNone/>
            </a:pPr>
            <a:r>
              <a:rPr lang="en-US" sz="3600" b="1" u="none" strike="noStrike" cap="none" dirty="0">
                <a:solidFill>
                  <a:srgbClr val="53A946"/>
                </a:solidFill>
                <a:latin typeface="Arial Black" panose="020B0604020202020204" pitchFamily="34" charset="0"/>
                <a:cs typeface="Arial Black" panose="020B0604020202020204" pitchFamily="34" charset="0"/>
                <a:sym typeface="Arial"/>
              </a:rPr>
              <a:t> </a:t>
            </a:r>
            <a:endParaRPr sz="3600" b="1" u="none" strike="noStrike" cap="none" dirty="0">
              <a:solidFill>
                <a:srgbClr val="53A946"/>
              </a:solidFill>
              <a:latin typeface="Arial Black" panose="020B0604020202020204" pitchFamily="34" charset="0"/>
              <a:cs typeface="Arial Black" panose="020B0604020202020204" pitchFamily="34" charset="0"/>
              <a:sym typeface="Arial"/>
            </a:endParaRPr>
          </a:p>
          <a:p>
            <a:pPr marL="857250" marR="0" lvl="1" indent="-285750" rtl="0">
              <a:lnSpc>
                <a:spcPct val="115000"/>
              </a:lnSpc>
              <a:spcBef>
                <a:spcPts val="0"/>
              </a:spcBef>
              <a:spcAft>
                <a:spcPts val="0"/>
              </a:spcAft>
              <a:buClr>
                <a:srgbClr val="223D97"/>
              </a:buClr>
              <a:buSzPct val="120000"/>
              <a:buFont typeface="Arial" panose="020B0604020202020204" pitchFamily="34" charset="0"/>
              <a:buChar char="•"/>
            </a:pPr>
            <a:r>
              <a:rPr lang="en-US" sz="1800" b="0" i="0" u="none" strike="noStrike" cap="none" dirty="0">
                <a:solidFill>
                  <a:srgbClr val="223D97"/>
                </a:solidFill>
                <a:latin typeface="Arial"/>
                <a:ea typeface="Arial"/>
                <a:cs typeface="Arial"/>
                <a:sym typeface="Arial"/>
              </a:rPr>
              <a:t>Polling data reported in the Washington Post suggests that 75% of whites have no non-white friends whatsoever.</a:t>
            </a:r>
          </a:p>
          <a:p>
            <a:pPr marL="857250" marR="0" lvl="1" indent="-285750" rtl="0">
              <a:lnSpc>
                <a:spcPct val="115000"/>
              </a:lnSpc>
              <a:spcBef>
                <a:spcPts val="0"/>
              </a:spcBef>
              <a:spcAft>
                <a:spcPts val="0"/>
              </a:spcAft>
              <a:buClr>
                <a:srgbClr val="223D97"/>
              </a:buClr>
              <a:buSzPct val="120000"/>
              <a:buFont typeface="Arial" panose="020B0604020202020204" pitchFamily="34" charset="0"/>
              <a:buChar char="•"/>
            </a:pPr>
            <a:r>
              <a:rPr lang="en-US" sz="1800" b="0" i="0" u="none" strike="noStrike" cap="none" dirty="0">
                <a:solidFill>
                  <a:srgbClr val="223D97"/>
                </a:solidFill>
                <a:latin typeface="Arial"/>
                <a:ea typeface="Arial"/>
                <a:cs typeface="Arial"/>
                <a:sym typeface="Arial"/>
              </a:rPr>
              <a:t>83% of people in black Americans’ social networks are black. </a:t>
            </a:r>
          </a:p>
          <a:p>
            <a:pPr marL="857250" marR="0" lvl="1" indent="-285750" rtl="0">
              <a:lnSpc>
                <a:spcPct val="115000"/>
              </a:lnSpc>
              <a:spcBef>
                <a:spcPts val="0"/>
              </a:spcBef>
              <a:spcAft>
                <a:spcPts val="0"/>
              </a:spcAft>
              <a:buClr>
                <a:srgbClr val="223D97"/>
              </a:buClr>
              <a:buSzPct val="120000"/>
              <a:buFont typeface="Arial" panose="020B0604020202020204" pitchFamily="34" charset="0"/>
              <a:buChar char="•"/>
            </a:pPr>
            <a:r>
              <a:rPr lang="en-US" sz="1800" b="0" i="0" u="none" strike="noStrike" cap="none" dirty="0">
                <a:solidFill>
                  <a:srgbClr val="223D97"/>
                </a:solidFill>
                <a:latin typeface="Arial"/>
                <a:ea typeface="Arial"/>
                <a:cs typeface="Arial"/>
                <a:sym typeface="Arial"/>
              </a:rPr>
              <a:t>64% of people in Hispanic Americans’ social networks are Hispanic.</a:t>
            </a:r>
          </a:p>
          <a:p>
            <a:pPr marL="857250" marR="0" lvl="1" indent="-285750" rtl="0">
              <a:lnSpc>
                <a:spcPct val="115000"/>
              </a:lnSpc>
              <a:spcBef>
                <a:spcPts val="0"/>
              </a:spcBef>
              <a:spcAft>
                <a:spcPts val="0"/>
              </a:spcAft>
              <a:buClr>
                <a:srgbClr val="223D97"/>
              </a:buClr>
              <a:buSzPct val="120000"/>
              <a:buFont typeface="Arial" panose="020B0604020202020204" pitchFamily="34" charset="0"/>
              <a:buChar char="•"/>
            </a:pPr>
            <a:r>
              <a:rPr lang="en-US" sz="1800" b="0" i="0" u="none" strike="noStrike" cap="none" dirty="0">
                <a:solidFill>
                  <a:srgbClr val="223D97"/>
                </a:solidFill>
                <a:latin typeface="Arial"/>
                <a:ea typeface="Arial"/>
                <a:cs typeface="Arial"/>
                <a:sym typeface="Arial"/>
              </a:rPr>
              <a:t>54% of Asians have reported that all or most of their close friends are Asians.</a:t>
            </a:r>
          </a:p>
          <a:p>
            <a:pPr marL="857250" marR="0" lvl="1" indent="-285750" rtl="0">
              <a:lnSpc>
                <a:spcPct val="115000"/>
              </a:lnSpc>
              <a:spcBef>
                <a:spcPts val="0"/>
              </a:spcBef>
              <a:spcAft>
                <a:spcPts val="0"/>
              </a:spcAft>
              <a:buClr>
                <a:srgbClr val="223D97"/>
              </a:buClr>
              <a:buSzPct val="120000"/>
              <a:buFont typeface="Arial" panose="020B0604020202020204" pitchFamily="34" charset="0"/>
              <a:buChar char="•"/>
            </a:pPr>
            <a:r>
              <a:rPr lang="en-US" sz="1800" b="0" i="0" u="none" strike="noStrike" cap="none" dirty="0">
                <a:solidFill>
                  <a:srgbClr val="223D97"/>
                </a:solidFill>
                <a:latin typeface="Arial"/>
                <a:ea typeface="Arial"/>
                <a:cs typeface="Arial"/>
                <a:sym typeface="Arial"/>
              </a:rPr>
              <a:t>Only 17% of couples in the US are interracial.</a:t>
            </a:r>
          </a:p>
          <a:p>
            <a:pPr marL="857250" marR="0" lvl="1" indent="-285750" rtl="0">
              <a:lnSpc>
                <a:spcPct val="115000"/>
              </a:lnSpc>
              <a:spcBef>
                <a:spcPts val="0"/>
              </a:spcBef>
              <a:spcAft>
                <a:spcPts val="0"/>
              </a:spcAft>
              <a:buClr>
                <a:srgbClr val="223D97"/>
              </a:buClr>
              <a:buSzPct val="120000"/>
              <a:buFont typeface="Arial" panose="020B0604020202020204" pitchFamily="34" charset="0"/>
              <a:buChar char="•"/>
            </a:pPr>
            <a:endParaRPr lang="en-US" sz="1800" b="0" i="0" u="none" strike="noStrike" cap="none" dirty="0">
              <a:solidFill>
                <a:srgbClr val="223D97"/>
              </a:solidFill>
              <a:latin typeface="Arial"/>
              <a:ea typeface="Arial"/>
              <a:cs typeface="Arial"/>
              <a:sym typeface="Arial"/>
            </a:endParaRPr>
          </a:p>
          <a:p>
            <a:pPr marL="457200" marR="0" lvl="0" indent="0" rtl="0">
              <a:lnSpc>
                <a:spcPct val="100000"/>
              </a:lnSpc>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700"/>
              <a:buFont typeface="Arial"/>
              <a:buNone/>
            </a:pPr>
            <a:br>
              <a:rPr lang="en-US" sz="1700" b="1" i="0" u="none" strike="noStrike" cap="none" dirty="0">
                <a:solidFill>
                  <a:srgbClr val="16478E"/>
                </a:solidFill>
                <a:latin typeface="Arial"/>
                <a:ea typeface="Arial"/>
                <a:cs typeface="Arial"/>
                <a:sym typeface="Arial"/>
              </a:rPr>
            </a:br>
            <a:br>
              <a:rPr lang="en-US" sz="1700" b="1" i="0" u="none" strike="noStrike" cap="none" dirty="0">
                <a:solidFill>
                  <a:srgbClr val="16478E"/>
                </a:solidFill>
                <a:latin typeface="Arial"/>
                <a:ea typeface="Arial"/>
                <a:cs typeface="Arial"/>
                <a:sym typeface="Arial"/>
              </a:rPr>
            </a:br>
            <a:br>
              <a:rPr lang="en-US" sz="1700" b="1" i="0" u="none" strike="noStrike" cap="none" dirty="0">
                <a:solidFill>
                  <a:srgbClr val="16478E"/>
                </a:solidFill>
                <a:latin typeface="Arial"/>
                <a:ea typeface="Arial"/>
                <a:cs typeface="Arial"/>
                <a:sym typeface="Arial"/>
              </a:rPr>
            </a:br>
            <a:endParaRPr sz="1700"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p:txBody>
      </p:sp>
      <p:sp>
        <p:nvSpPr>
          <p:cNvPr id="2" name="Google Shape;59;g26e086f46ac_0_0">
            <a:extLst>
              <a:ext uri="{FF2B5EF4-FFF2-40B4-BE49-F238E27FC236}">
                <a16:creationId xmlns:a16="http://schemas.microsoft.com/office/drawing/2014/main" id="{DBD3BCB5-2395-8C6E-4D46-FD391DB15B96}"/>
              </a:ext>
            </a:extLst>
          </p:cNvPr>
          <p:cNvSpPr txBox="1"/>
          <p:nvPr/>
        </p:nvSpPr>
        <p:spPr>
          <a:xfrm>
            <a:off x="361784" y="235200"/>
            <a:ext cx="6603559" cy="734859"/>
          </a:xfrm>
          <a:prstGeom prst="rect">
            <a:avLst/>
          </a:prstGeom>
          <a:noFill/>
          <a:ln>
            <a:noFill/>
          </a:ln>
        </p:spPr>
        <p:txBody>
          <a:bodyPr spcFirstLastPara="1" wrap="square" lIns="91425" tIns="91425" rIns="91425" bIns="91425" anchor="t" anchorCtr="0">
            <a:noAutofit/>
          </a:bodyPr>
          <a:lstStyle/>
          <a:p>
            <a:pPr marL="0" marR="0" lvl="0" indent="0" rtl="0">
              <a:lnSpc>
                <a:spcPct val="115000"/>
              </a:lnSpc>
              <a:spcBef>
                <a:spcPts val="0"/>
              </a:spcBef>
              <a:spcAft>
                <a:spcPts val="0"/>
              </a:spcAft>
              <a:buClr>
                <a:srgbClr val="000000"/>
              </a:buClr>
              <a:buSzPts val="2400"/>
              <a:buFont typeface="Arial"/>
              <a:buNone/>
            </a:pPr>
            <a:r>
              <a:rPr lang="en-US" sz="3600" b="1" dirty="0">
                <a:solidFill>
                  <a:srgbClr val="53A946"/>
                </a:solidFill>
                <a:latin typeface="Arial Black" panose="020B0604020202020204" pitchFamily="34" charset="0"/>
                <a:cs typeface="Arial Black" panose="020B0604020202020204" pitchFamily="34" charset="0"/>
              </a:rPr>
              <a:t>Important Data Points</a:t>
            </a:r>
            <a:endParaRPr sz="3600" b="1" u="none" strike="noStrike" cap="none" dirty="0">
              <a:solidFill>
                <a:srgbClr val="53A946"/>
              </a:solidFill>
              <a:latin typeface="Arial Black" panose="020B0604020202020204" pitchFamily="34" charset="0"/>
              <a:cs typeface="Arial Black" panose="020B0604020202020204" pitchFamily="34" charset="0"/>
              <a:sym typeface="Arial"/>
            </a:endParaRPr>
          </a:p>
          <a:p>
            <a:pPr marL="571500" marR="0" lvl="1" rtl="0">
              <a:lnSpc>
                <a:spcPct val="115000"/>
              </a:lnSpc>
              <a:spcBef>
                <a:spcPts val="0"/>
              </a:spcBef>
              <a:spcAft>
                <a:spcPts val="0"/>
              </a:spcAft>
              <a:buClr>
                <a:srgbClr val="223D97"/>
              </a:buClr>
              <a:buSzPct val="120000"/>
            </a:pPr>
            <a:endParaRPr lang="en-US" sz="1800" b="0" i="0" u="none" strike="noStrike" cap="none" dirty="0">
              <a:solidFill>
                <a:srgbClr val="223D97"/>
              </a:solidFill>
              <a:latin typeface="Arial"/>
              <a:ea typeface="Arial"/>
              <a:cs typeface="Arial"/>
              <a:sym typeface="Arial"/>
            </a:endParaRPr>
          </a:p>
          <a:p>
            <a:pPr marL="914400" marR="0" lvl="0" indent="0" rtl="0">
              <a:lnSpc>
                <a:spcPct val="115000"/>
              </a:lnSpc>
              <a:spcBef>
                <a:spcPts val="0"/>
              </a:spcBef>
              <a:spcAft>
                <a:spcPts val="0"/>
              </a:spcAft>
              <a:buClr>
                <a:srgbClr val="000000"/>
              </a:buClr>
              <a:buSzPts val="1800"/>
              <a:buFont typeface="Arial"/>
              <a:buNone/>
            </a:pPr>
            <a:endParaRPr sz="1800" b="0" i="0" u="none" strike="noStrike" cap="none" dirty="0">
              <a:solidFill>
                <a:srgbClr val="16478E"/>
              </a:solidFill>
              <a:latin typeface="Arial"/>
              <a:ea typeface="Arial"/>
              <a:cs typeface="Arial"/>
              <a:sym typeface="Arial"/>
            </a:endParaRPr>
          </a:p>
          <a:p>
            <a:pPr marL="457200" marR="0" lvl="0" indent="0" rtl="0">
              <a:lnSpc>
                <a:spcPct val="100000"/>
              </a:lnSpc>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700"/>
              <a:buFont typeface="Arial"/>
              <a:buNone/>
            </a:pPr>
            <a:br>
              <a:rPr lang="en-US" sz="1700" b="1" i="0" u="none" strike="noStrike" cap="none" dirty="0">
                <a:solidFill>
                  <a:srgbClr val="16478E"/>
                </a:solidFill>
                <a:latin typeface="Arial"/>
                <a:ea typeface="Arial"/>
                <a:cs typeface="Arial"/>
                <a:sym typeface="Arial"/>
              </a:rPr>
            </a:br>
            <a:br>
              <a:rPr lang="en-US" sz="1700" b="1" i="0" u="none" strike="noStrike" cap="none" dirty="0">
                <a:solidFill>
                  <a:srgbClr val="16478E"/>
                </a:solidFill>
                <a:latin typeface="Arial"/>
                <a:ea typeface="Arial"/>
                <a:cs typeface="Arial"/>
                <a:sym typeface="Arial"/>
              </a:rPr>
            </a:br>
            <a:endParaRPr sz="1700"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p:txBody>
      </p:sp>
    </p:spTree>
    <p:extLst>
      <p:ext uri="{BB962C8B-B14F-4D97-AF65-F5344CB8AC3E}">
        <p14:creationId xmlns:p14="http://schemas.microsoft.com/office/powerpoint/2010/main" val="92859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83D32B0E-EC0C-E301-D16A-1A4C70797412}"/>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60A9DD16-6028-9002-B7EA-F5CA5BDF9D37}"/>
              </a:ext>
            </a:extLst>
          </p:cNvPr>
          <p:cNvPicPr>
            <a:picLocks noChangeAspect="1"/>
          </p:cNvPicPr>
          <p:nvPr/>
        </p:nvPicPr>
        <p:blipFill>
          <a:blip r:embed="rId3"/>
          <a:stretch>
            <a:fillRect/>
          </a:stretch>
        </p:blipFill>
        <p:spPr>
          <a:xfrm>
            <a:off x="0" y="0"/>
            <a:ext cx="9144000" cy="5143500"/>
          </a:xfrm>
          <a:prstGeom prst="rect">
            <a:avLst/>
          </a:prstGeom>
        </p:spPr>
      </p:pic>
      <p:pic>
        <p:nvPicPr>
          <p:cNvPr id="4" name="Google Shape;148;p28" descr="Hear some straight talk from middle-schoolers about race and what it's like to grow up in such racially charged times.  More from our Being 12 series: http://being12.org/&#10;&#10;Subscribe for more WNYC videos: http://bit.ly/13xNzwW" title="&quot;Because I’m Latino, I can’t have money?&quot; Kids on Race">
            <a:hlinkClick r:id="rId4"/>
            <a:extLst>
              <a:ext uri="{FF2B5EF4-FFF2-40B4-BE49-F238E27FC236}">
                <a16:creationId xmlns:a16="http://schemas.microsoft.com/office/drawing/2014/main" id="{A75131DD-1016-E6EF-0CF6-7E9BE4AA3680}"/>
              </a:ext>
            </a:extLst>
          </p:cNvPr>
          <p:cNvPicPr preferRelativeResize="0"/>
          <p:nvPr/>
        </p:nvPicPr>
        <p:blipFill>
          <a:blip r:embed="rId5">
            <a:alphaModFix/>
          </a:blip>
          <a:stretch>
            <a:fillRect/>
          </a:stretch>
        </p:blipFill>
        <p:spPr>
          <a:xfrm>
            <a:off x="2162128" y="261830"/>
            <a:ext cx="6617550" cy="3722375"/>
          </a:xfrm>
          <a:prstGeom prst="rect">
            <a:avLst/>
          </a:prstGeom>
          <a:noFill/>
          <a:ln>
            <a:noFill/>
          </a:ln>
        </p:spPr>
      </p:pic>
    </p:spTree>
    <p:extLst>
      <p:ext uri="{BB962C8B-B14F-4D97-AF65-F5344CB8AC3E}">
        <p14:creationId xmlns:p14="http://schemas.microsoft.com/office/powerpoint/2010/main" val="1546228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7722FF82-D1F5-48EE-FE7E-29295CEEA815}"/>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B80DE4A8-5F93-FC3F-4F70-581BF970A504}"/>
              </a:ext>
            </a:extLst>
          </p:cNvPr>
          <p:cNvPicPr>
            <a:picLocks noChangeAspect="1"/>
          </p:cNvPicPr>
          <p:nvPr/>
        </p:nvPicPr>
        <p:blipFill>
          <a:blip r:embed="rId3"/>
          <a:stretch>
            <a:fillRect/>
          </a:stretch>
        </p:blipFill>
        <p:spPr>
          <a:xfrm>
            <a:off x="0" y="0"/>
            <a:ext cx="9144000" cy="5143500"/>
          </a:xfrm>
          <a:prstGeom prst="rect">
            <a:avLst/>
          </a:prstGeom>
        </p:spPr>
      </p:pic>
      <p:pic>
        <p:nvPicPr>
          <p:cNvPr id="2" name="Google Shape;154;p29">
            <a:extLst>
              <a:ext uri="{FF2B5EF4-FFF2-40B4-BE49-F238E27FC236}">
                <a16:creationId xmlns:a16="http://schemas.microsoft.com/office/drawing/2014/main" id="{CE3CCE35-D250-1871-542A-3FFAA109DAC8}"/>
              </a:ext>
            </a:extLst>
          </p:cNvPr>
          <p:cNvPicPr preferRelativeResize="0"/>
          <p:nvPr/>
        </p:nvPicPr>
        <p:blipFill>
          <a:blip r:embed="rId4">
            <a:alphaModFix/>
          </a:blip>
          <a:stretch>
            <a:fillRect/>
          </a:stretch>
        </p:blipFill>
        <p:spPr>
          <a:xfrm>
            <a:off x="2472856" y="171191"/>
            <a:ext cx="6452090" cy="3907828"/>
          </a:xfrm>
          <a:prstGeom prst="rect">
            <a:avLst/>
          </a:prstGeom>
          <a:noFill/>
          <a:ln>
            <a:noFill/>
          </a:ln>
        </p:spPr>
      </p:pic>
    </p:spTree>
    <p:extLst>
      <p:ext uri="{BB962C8B-B14F-4D97-AF65-F5344CB8AC3E}">
        <p14:creationId xmlns:p14="http://schemas.microsoft.com/office/powerpoint/2010/main" val="4007680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5FB856C0-52FF-0086-CE6B-5F686B65410C}"/>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AE577192-9A94-54B2-1616-D68E6AF599D6}"/>
              </a:ext>
            </a:extLst>
          </p:cNvPr>
          <p:cNvPicPr>
            <a:picLocks noChangeAspect="1"/>
          </p:cNvPicPr>
          <p:nvPr/>
        </p:nvPicPr>
        <p:blipFill>
          <a:blip r:embed="rId3"/>
          <a:stretch>
            <a:fillRect/>
          </a:stretch>
        </p:blipFill>
        <p:spPr>
          <a:xfrm>
            <a:off x="0" y="0"/>
            <a:ext cx="9144000" cy="5143500"/>
          </a:xfrm>
          <a:prstGeom prst="rect">
            <a:avLst/>
          </a:prstGeom>
        </p:spPr>
      </p:pic>
      <p:pic>
        <p:nvPicPr>
          <p:cNvPr id="2" name="Google Shape;160;p30">
            <a:extLst>
              <a:ext uri="{FF2B5EF4-FFF2-40B4-BE49-F238E27FC236}">
                <a16:creationId xmlns:a16="http://schemas.microsoft.com/office/drawing/2014/main" id="{E7732E0A-F59B-DBB4-47A0-DD0263EC7AA3}"/>
              </a:ext>
            </a:extLst>
          </p:cNvPr>
          <p:cNvPicPr preferRelativeResize="0"/>
          <p:nvPr/>
        </p:nvPicPr>
        <p:blipFill>
          <a:blip r:embed="rId4">
            <a:alphaModFix/>
          </a:blip>
          <a:stretch>
            <a:fillRect/>
          </a:stretch>
        </p:blipFill>
        <p:spPr>
          <a:xfrm>
            <a:off x="2424303" y="55661"/>
            <a:ext cx="4295393" cy="4094922"/>
          </a:xfrm>
          <a:prstGeom prst="rect">
            <a:avLst/>
          </a:prstGeom>
          <a:noFill/>
          <a:ln>
            <a:noFill/>
          </a:ln>
        </p:spPr>
      </p:pic>
    </p:spTree>
    <p:extLst>
      <p:ext uri="{BB962C8B-B14F-4D97-AF65-F5344CB8AC3E}">
        <p14:creationId xmlns:p14="http://schemas.microsoft.com/office/powerpoint/2010/main" val="2805183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3D49E6B5-4A79-8957-4247-72CE0522C1F8}"/>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2CE52D64-6D41-91B9-9383-CECBA434906C}"/>
              </a:ext>
            </a:extLst>
          </p:cNvPr>
          <p:cNvPicPr>
            <a:picLocks noChangeAspect="1"/>
          </p:cNvPicPr>
          <p:nvPr/>
        </p:nvPicPr>
        <p:blipFill>
          <a:blip r:embed="rId3"/>
          <a:stretch>
            <a:fill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3885FF66-7305-866E-B432-610023825631}"/>
              </a:ext>
            </a:extLst>
          </p:cNvPr>
          <p:cNvSpPr/>
          <p:nvPr/>
        </p:nvSpPr>
        <p:spPr>
          <a:xfrm>
            <a:off x="0" y="4160531"/>
            <a:ext cx="9144000" cy="159026"/>
          </a:xfrm>
          <a:prstGeom prst="rect">
            <a:avLst/>
          </a:prstGeom>
          <a:solidFill>
            <a:srgbClr val="53A9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A34EFEE-B801-CAB8-0104-EDFF10ADDA73}"/>
              </a:ext>
            </a:extLst>
          </p:cNvPr>
          <p:cNvSpPr/>
          <p:nvPr/>
        </p:nvSpPr>
        <p:spPr>
          <a:xfrm>
            <a:off x="0" y="4327507"/>
            <a:ext cx="4913906" cy="705667"/>
          </a:xfrm>
          <a:prstGeom prst="rect">
            <a:avLst/>
          </a:prstGeom>
          <a:solidFill>
            <a:srgbClr val="223D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08F9230-6591-C1D6-CA89-9592D8B10A15}"/>
              </a:ext>
            </a:extLst>
          </p:cNvPr>
          <p:cNvSpPr/>
          <p:nvPr/>
        </p:nvSpPr>
        <p:spPr>
          <a:xfrm>
            <a:off x="0" y="3164619"/>
            <a:ext cx="9144000" cy="9959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oogle Shape;166;p31">
            <a:extLst>
              <a:ext uri="{FF2B5EF4-FFF2-40B4-BE49-F238E27FC236}">
                <a16:creationId xmlns:a16="http://schemas.microsoft.com/office/drawing/2014/main" id="{5386D540-A0C6-F7C1-E454-29805D1F88FC}"/>
              </a:ext>
            </a:extLst>
          </p:cNvPr>
          <p:cNvPicPr preferRelativeResize="0"/>
          <p:nvPr/>
        </p:nvPicPr>
        <p:blipFill>
          <a:blip r:embed="rId4">
            <a:alphaModFix/>
          </a:blip>
          <a:stretch>
            <a:fillRect/>
          </a:stretch>
        </p:blipFill>
        <p:spPr>
          <a:xfrm>
            <a:off x="0" y="326004"/>
            <a:ext cx="9144000" cy="3512820"/>
          </a:xfrm>
          <a:prstGeom prst="rect">
            <a:avLst/>
          </a:prstGeom>
          <a:noFill/>
          <a:ln>
            <a:noFill/>
          </a:ln>
        </p:spPr>
      </p:pic>
    </p:spTree>
    <p:extLst>
      <p:ext uri="{BB962C8B-B14F-4D97-AF65-F5344CB8AC3E}">
        <p14:creationId xmlns:p14="http://schemas.microsoft.com/office/powerpoint/2010/main" val="1418600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4FB9952B-B546-CB69-4669-1F44525A7D63}"/>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9DBB3C66-ED05-F9AD-1060-C0703E4F643E}"/>
              </a:ext>
            </a:extLst>
          </p:cNvPr>
          <p:cNvPicPr>
            <a:picLocks noChangeAspect="1"/>
          </p:cNvPicPr>
          <p:nvPr/>
        </p:nvPicPr>
        <p:blipFill>
          <a:blip r:embed="rId3"/>
          <a:stretch>
            <a:fillRect/>
          </a:stretch>
        </p:blipFill>
        <p:spPr>
          <a:xfrm>
            <a:off x="0" y="0"/>
            <a:ext cx="9144000" cy="5143500"/>
          </a:xfrm>
          <a:prstGeom prst="rect">
            <a:avLst/>
          </a:prstGeom>
        </p:spPr>
      </p:pic>
      <p:pic>
        <p:nvPicPr>
          <p:cNvPr id="4" name="Google Shape;63;p14">
            <a:extLst>
              <a:ext uri="{FF2B5EF4-FFF2-40B4-BE49-F238E27FC236}">
                <a16:creationId xmlns:a16="http://schemas.microsoft.com/office/drawing/2014/main" id="{A3519CD5-6470-03A5-648A-12F211501962}"/>
              </a:ext>
            </a:extLst>
          </p:cNvPr>
          <p:cNvPicPr preferRelativeResize="0"/>
          <p:nvPr/>
        </p:nvPicPr>
        <p:blipFill>
          <a:blip r:embed="rId4">
            <a:alphaModFix/>
          </a:blip>
          <a:stretch>
            <a:fillRect/>
          </a:stretch>
        </p:blipFill>
        <p:spPr>
          <a:xfrm>
            <a:off x="2862470" y="0"/>
            <a:ext cx="6281530" cy="4165506"/>
          </a:xfrm>
          <a:prstGeom prst="rect">
            <a:avLst/>
          </a:prstGeom>
          <a:noFill/>
          <a:ln>
            <a:noFill/>
          </a:ln>
        </p:spPr>
      </p:pic>
      <p:sp>
        <p:nvSpPr>
          <p:cNvPr id="5" name="Google Shape;64;p14">
            <a:extLst>
              <a:ext uri="{FF2B5EF4-FFF2-40B4-BE49-F238E27FC236}">
                <a16:creationId xmlns:a16="http://schemas.microsoft.com/office/drawing/2014/main" id="{87F78BE5-6D89-C501-FCE9-3D6094646702}"/>
              </a:ext>
            </a:extLst>
          </p:cNvPr>
          <p:cNvSpPr txBox="1"/>
          <p:nvPr/>
        </p:nvSpPr>
        <p:spPr>
          <a:xfrm>
            <a:off x="1159849" y="93950"/>
            <a:ext cx="1702621" cy="52319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dirty="0">
                <a:solidFill>
                  <a:srgbClr val="223D97"/>
                </a:solidFill>
              </a:rPr>
              <a:t>Photo by</a:t>
            </a:r>
            <a:r>
              <a:rPr lang="en" sz="1100" dirty="0">
                <a:solidFill>
                  <a:srgbClr val="223D97"/>
                </a:solidFill>
                <a:uFill>
                  <a:noFill/>
                </a:uFill>
                <a:hlinkClick r:id="rId5">
                  <a:extLst>
                    <a:ext uri="{A12FA001-AC4F-418D-AE19-62706E023703}">
                      <ahyp:hlinkClr xmlns:ahyp="http://schemas.microsoft.com/office/drawing/2018/hyperlinkcolor" val="tx"/>
                    </a:ext>
                  </a:extLst>
                </a:hlinkClick>
              </a:rPr>
              <a:t> </a:t>
            </a:r>
            <a:r>
              <a:rPr lang="en" sz="1100" u="sng" dirty="0">
                <a:solidFill>
                  <a:srgbClr val="223D97"/>
                </a:solidFill>
                <a:hlinkClick r:id="rId5">
                  <a:extLst>
                    <a:ext uri="{A12FA001-AC4F-418D-AE19-62706E023703}">
                      <ahyp:hlinkClr xmlns:ahyp="http://schemas.microsoft.com/office/drawing/2018/hyperlinkcolor" val="tx"/>
                    </a:ext>
                  </a:extLst>
                </a:hlinkClick>
              </a:rPr>
              <a:t>Max van den Oetelaar</a:t>
            </a:r>
            <a:r>
              <a:rPr lang="en" sz="1100" dirty="0">
                <a:solidFill>
                  <a:srgbClr val="223D97"/>
                </a:solidFill>
              </a:rPr>
              <a:t> on</a:t>
            </a:r>
            <a:r>
              <a:rPr lang="en" sz="1100" dirty="0">
                <a:solidFill>
                  <a:srgbClr val="223D97"/>
                </a:solidFill>
                <a:uFill>
                  <a:noFill/>
                </a:uFill>
                <a:hlinkClick r:id="rId6">
                  <a:extLst>
                    <a:ext uri="{A12FA001-AC4F-418D-AE19-62706E023703}">
                      <ahyp:hlinkClr xmlns:ahyp="http://schemas.microsoft.com/office/drawing/2018/hyperlinkcolor" val="tx"/>
                    </a:ext>
                  </a:extLst>
                </a:hlinkClick>
              </a:rPr>
              <a:t> </a:t>
            </a:r>
            <a:r>
              <a:rPr lang="en" sz="1100" u="sng" dirty="0">
                <a:solidFill>
                  <a:srgbClr val="223D97"/>
                </a:solidFill>
                <a:hlinkClick r:id="rId6">
                  <a:extLst>
                    <a:ext uri="{A12FA001-AC4F-418D-AE19-62706E023703}">
                      <ahyp:hlinkClr xmlns:ahyp="http://schemas.microsoft.com/office/drawing/2018/hyperlinkcolor" val="tx"/>
                    </a:ext>
                  </a:extLst>
                </a:hlinkClick>
              </a:rPr>
              <a:t>Unsplash</a:t>
            </a:r>
            <a:endParaRPr dirty="0">
              <a:solidFill>
                <a:srgbClr val="223D97"/>
              </a:solidFill>
            </a:endParaRPr>
          </a:p>
        </p:txBody>
      </p:sp>
    </p:spTree>
    <p:extLst>
      <p:ext uri="{BB962C8B-B14F-4D97-AF65-F5344CB8AC3E}">
        <p14:creationId xmlns:p14="http://schemas.microsoft.com/office/powerpoint/2010/main" val="1147609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C1A0B543-5A94-BD9D-85F8-2F0AB7A60460}"/>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D1C184AC-D93B-CE32-A3FE-3D9BF32DCEC3}"/>
              </a:ext>
            </a:extLst>
          </p:cNvPr>
          <p:cNvPicPr>
            <a:picLocks noChangeAspect="1"/>
          </p:cNvPicPr>
          <p:nvPr/>
        </p:nvPicPr>
        <p:blipFill>
          <a:blip r:embed="rId3"/>
          <a:stretch>
            <a:fillRect/>
          </a:stretch>
        </p:blipFill>
        <p:spPr>
          <a:xfrm>
            <a:off x="0" y="0"/>
            <a:ext cx="9144000" cy="5143500"/>
          </a:xfrm>
          <a:prstGeom prst="rect">
            <a:avLst/>
          </a:prstGeom>
        </p:spPr>
      </p:pic>
      <p:sp>
        <p:nvSpPr>
          <p:cNvPr id="2" name="Google Shape;59;g26e086f46ac_0_0">
            <a:extLst>
              <a:ext uri="{FF2B5EF4-FFF2-40B4-BE49-F238E27FC236}">
                <a16:creationId xmlns:a16="http://schemas.microsoft.com/office/drawing/2014/main" id="{095434EA-3325-7309-C1C9-C52AC1AC713E}"/>
              </a:ext>
            </a:extLst>
          </p:cNvPr>
          <p:cNvSpPr txBox="1"/>
          <p:nvPr/>
        </p:nvSpPr>
        <p:spPr>
          <a:xfrm>
            <a:off x="361785" y="698847"/>
            <a:ext cx="8662945" cy="2863295"/>
          </a:xfrm>
          <a:prstGeom prst="rect">
            <a:avLst/>
          </a:prstGeom>
          <a:noFill/>
          <a:ln>
            <a:noFill/>
          </a:ln>
        </p:spPr>
        <p:txBody>
          <a:bodyPr spcFirstLastPara="1" wrap="square" lIns="91425" tIns="91425" rIns="91425" bIns="91425" anchor="t" anchorCtr="0">
            <a:noAutofit/>
          </a:bodyPr>
          <a:lstStyle/>
          <a:p>
            <a:pPr marL="0" marR="0" lvl="0" indent="0" rtl="0">
              <a:lnSpc>
                <a:spcPct val="115000"/>
              </a:lnSpc>
              <a:spcBef>
                <a:spcPts val="0"/>
              </a:spcBef>
              <a:spcAft>
                <a:spcPts val="0"/>
              </a:spcAft>
              <a:buClr>
                <a:srgbClr val="000000"/>
              </a:buClr>
              <a:buSzPts val="2400"/>
              <a:buFont typeface="Arial"/>
              <a:buNone/>
            </a:pPr>
            <a:r>
              <a:rPr lang="en-US" sz="3600" b="1" dirty="0">
                <a:solidFill>
                  <a:srgbClr val="53A946"/>
                </a:solidFill>
                <a:latin typeface="Arial Black" panose="020B0604020202020204" pitchFamily="34" charset="0"/>
                <a:cs typeface="Arial Black" panose="020B0604020202020204" pitchFamily="34" charset="0"/>
              </a:rPr>
              <a:t>Extended Learning for Educators</a:t>
            </a:r>
          </a:p>
          <a:p>
            <a:pPr marL="0" marR="0" lvl="0" indent="0" algn="ctr" rtl="0">
              <a:lnSpc>
                <a:spcPct val="100000"/>
              </a:lnSpc>
              <a:spcBef>
                <a:spcPts val="0"/>
              </a:spcBef>
              <a:spcAft>
                <a:spcPts val="0"/>
              </a:spcAft>
              <a:buClr>
                <a:srgbClr val="000000"/>
              </a:buClr>
              <a:buSzPts val="2900"/>
              <a:buFont typeface="Arial"/>
              <a:buNone/>
            </a:pPr>
            <a:endParaRPr lang="en-US" sz="3000" b="1" u="none" strike="noStrike" cap="none" dirty="0">
              <a:solidFill>
                <a:srgbClr val="16478E"/>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900"/>
              <a:buFont typeface="Arial"/>
              <a:buNone/>
            </a:pPr>
            <a:r>
              <a:rPr lang="en-US" sz="3000" b="1" u="none" strike="noStrike" cap="none" dirty="0">
                <a:solidFill>
                  <a:srgbClr val="16478E"/>
                </a:solidFill>
                <a:latin typeface="Arial"/>
                <a:ea typeface="Arial"/>
                <a:cs typeface="Arial"/>
                <a:sym typeface="Arial"/>
              </a:rPr>
              <a:t>Navigating </a:t>
            </a:r>
            <a:r>
              <a:rPr lang="en-US" sz="3000" b="1" dirty="0">
                <a:solidFill>
                  <a:srgbClr val="16478E"/>
                </a:solidFill>
              </a:rPr>
              <a:t>Tricky Comments</a:t>
            </a:r>
            <a:endParaRPr lang="en-US" sz="3000" b="1" u="none" strike="noStrike" cap="none" dirty="0">
              <a:solidFill>
                <a:srgbClr val="16478E"/>
              </a:solidFill>
              <a:latin typeface="Arial"/>
              <a:ea typeface="Arial"/>
              <a:cs typeface="Arial"/>
              <a:sym typeface="Arial"/>
            </a:endParaRPr>
          </a:p>
          <a:p>
            <a:pPr marL="0" marR="0" lvl="0" indent="0" rtl="0">
              <a:lnSpc>
                <a:spcPct val="115000"/>
              </a:lnSpc>
              <a:spcBef>
                <a:spcPts val="0"/>
              </a:spcBef>
              <a:spcAft>
                <a:spcPts val="0"/>
              </a:spcAft>
              <a:buClr>
                <a:srgbClr val="000000"/>
              </a:buClr>
              <a:buSzPts val="2400"/>
              <a:buFont typeface="Arial"/>
              <a:buNone/>
            </a:pPr>
            <a:endParaRPr sz="3600" b="1" u="none" strike="noStrike" cap="none" dirty="0">
              <a:solidFill>
                <a:srgbClr val="53A946"/>
              </a:solidFill>
              <a:latin typeface="Arial Black" panose="020B0604020202020204" pitchFamily="34" charset="0"/>
              <a:cs typeface="Arial Black" panose="020B0604020202020204" pitchFamily="34" charset="0"/>
              <a:sym typeface="Arial"/>
            </a:endParaRPr>
          </a:p>
          <a:p>
            <a:pPr marL="571500" marR="0" lvl="1" rtl="0">
              <a:lnSpc>
                <a:spcPct val="115000"/>
              </a:lnSpc>
              <a:spcBef>
                <a:spcPts val="0"/>
              </a:spcBef>
              <a:spcAft>
                <a:spcPts val="0"/>
              </a:spcAft>
              <a:buClr>
                <a:srgbClr val="223D97"/>
              </a:buClr>
              <a:buSzPct val="120000"/>
            </a:pPr>
            <a:endParaRPr lang="en-US" sz="1800" b="0" i="0" u="none" strike="noStrike" cap="none" dirty="0">
              <a:solidFill>
                <a:srgbClr val="223D97"/>
              </a:solidFill>
              <a:latin typeface="Arial"/>
              <a:ea typeface="Arial"/>
              <a:cs typeface="Arial"/>
              <a:sym typeface="Arial"/>
            </a:endParaRPr>
          </a:p>
          <a:p>
            <a:pPr marL="857250" marR="0" lvl="1" indent="-285750" rtl="0">
              <a:lnSpc>
                <a:spcPct val="115000"/>
              </a:lnSpc>
              <a:spcBef>
                <a:spcPts val="0"/>
              </a:spcBef>
              <a:spcAft>
                <a:spcPts val="0"/>
              </a:spcAft>
              <a:buClr>
                <a:srgbClr val="223D97"/>
              </a:buClr>
              <a:buSzPct val="120000"/>
              <a:buFont typeface="Arial" panose="020B0604020202020204" pitchFamily="34" charset="0"/>
              <a:buChar char="•"/>
            </a:pPr>
            <a:endParaRPr lang="en-US" sz="1800" b="0" i="0" u="none" strike="noStrike" cap="none" dirty="0">
              <a:solidFill>
                <a:srgbClr val="223D97"/>
              </a:solidFill>
              <a:latin typeface="Arial"/>
              <a:ea typeface="Arial"/>
              <a:cs typeface="Arial"/>
              <a:sym typeface="Arial"/>
            </a:endParaRPr>
          </a:p>
          <a:p>
            <a:pPr marL="914400" marR="0" lvl="0" indent="0" rtl="0">
              <a:lnSpc>
                <a:spcPct val="115000"/>
              </a:lnSpc>
              <a:spcBef>
                <a:spcPts val="0"/>
              </a:spcBef>
              <a:spcAft>
                <a:spcPts val="0"/>
              </a:spcAft>
              <a:buClr>
                <a:srgbClr val="000000"/>
              </a:buClr>
              <a:buSzPts val="1800"/>
              <a:buFont typeface="Arial"/>
              <a:buNone/>
            </a:pPr>
            <a:endParaRPr sz="1800" b="0" i="0" u="none" strike="noStrike" cap="none" dirty="0">
              <a:solidFill>
                <a:srgbClr val="16478E"/>
              </a:solidFill>
              <a:latin typeface="Arial"/>
              <a:ea typeface="Arial"/>
              <a:cs typeface="Arial"/>
              <a:sym typeface="Arial"/>
            </a:endParaRPr>
          </a:p>
          <a:p>
            <a:pPr marL="457200" marR="0" lvl="0" indent="0" rtl="0">
              <a:lnSpc>
                <a:spcPct val="100000"/>
              </a:lnSpc>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700"/>
              <a:buFont typeface="Arial"/>
              <a:buNone/>
            </a:pPr>
            <a:br>
              <a:rPr lang="en-US" sz="1700" b="1" i="0" u="none" strike="noStrike" cap="none" dirty="0">
                <a:solidFill>
                  <a:srgbClr val="16478E"/>
                </a:solidFill>
                <a:latin typeface="Arial"/>
                <a:ea typeface="Arial"/>
                <a:cs typeface="Arial"/>
                <a:sym typeface="Arial"/>
              </a:rPr>
            </a:br>
            <a:br>
              <a:rPr lang="en-US" sz="1700" b="1" i="0" u="none" strike="noStrike" cap="none" dirty="0">
                <a:solidFill>
                  <a:srgbClr val="16478E"/>
                </a:solidFill>
                <a:latin typeface="Arial"/>
                <a:ea typeface="Arial"/>
                <a:cs typeface="Arial"/>
                <a:sym typeface="Arial"/>
              </a:rPr>
            </a:br>
            <a:br>
              <a:rPr lang="en-US" sz="1700" b="1" i="0" u="none" strike="noStrike" cap="none" dirty="0">
                <a:solidFill>
                  <a:srgbClr val="16478E"/>
                </a:solidFill>
                <a:latin typeface="Arial"/>
                <a:ea typeface="Arial"/>
                <a:cs typeface="Arial"/>
                <a:sym typeface="Arial"/>
              </a:rPr>
            </a:br>
            <a:endParaRPr sz="1700"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p:txBody>
      </p:sp>
      <p:sp>
        <p:nvSpPr>
          <p:cNvPr id="9" name="Google Shape;152;g2917c5f412d_0_110">
            <a:extLst>
              <a:ext uri="{FF2B5EF4-FFF2-40B4-BE49-F238E27FC236}">
                <a16:creationId xmlns:a16="http://schemas.microsoft.com/office/drawing/2014/main" id="{8E51B82E-2A47-B475-DD12-BE916F5C8A0A}"/>
              </a:ext>
            </a:extLst>
          </p:cNvPr>
          <p:cNvSpPr/>
          <p:nvPr/>
        </p:nvSpPr>
        <p:spPr>
          <a:xfrm>
            <a:off x="3584050" y="3189006"/>
            <a:ext cx="2218414" cy="562029"/>
          </a:xfrm>
          <a:prstGeom prst="rect">
            <a:avLst/>
          </a:prstGeom>
          <a:solidFill>
            <a:srgbClr val="E7EDE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1400"/>
              <a:buFont typeface="Arial"/>
              <a:buNone/>
            </a:pPr>
            <a:r>
              <a:rPr lang="en-US" sz="2000" b="1" i="0" u="none" strike="noStrike" cap="none" dirty="0">
                <a:solidFill>
                  <a:srgbClr val="53A946"/>
                </a:solidFill>
                <a:latin typeface="Arial"/>
                <a:ea typeface="Arial"/>
                <a:cs typeface="Arial"/>
                <a:sym typeface="Arial"/>
              </a:rPr>
              <a:t>SCENARIO</a:t>
            </a:r>
            <a:endParaRPr sz="1800" dirty="0">
              <a:solidFill>
                <a:srgbClr val="223D97"/>
              </a:solidFill>
              <a:latin typeface="Roboto"/>
              <a:ea typeface="Roboto"/>
              <a:cs typeface="Roboto"/>
              <a:sym typeface="Roboto"/>
            </a:endParaRPr>
          </a:p>
        </p:txBody>
      </p:sp>
    </p:spTree>
    <p:extLst>
      <p:ext uri="{BB962C8B-B14F-4D97-AF65-F5344CB8AC3E}">
        <p14:creationId xmlns:p14="http://schemas.microsoft.com/office/powerpoint/2010/main" val="727583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2">
          <a:extLst>
            <a:ext uri="{FF2B5EF4-FFF2-40B4-BE49-F238E27FC236}">
              <a16:creationId xmlns:a16="http://schemas.microsoft.com/office/drawing/2014/main" id="{F36BD5AD-4621-A737-5395-E6B636989475}"/>
            </a:ext>
          </a:extLst>
        </p:cNvPr>
        <p:cNvGrpSpPr/>
        <p:nvPr/>
      </p:nvGrpSpPr>
      <p:grpSpPr>
        <a:xfrm>
          <a:off x="0" y="0"/>
          <a:ext cx="0" cy="0"/>
          <a:chOff x="0" y="0"/>
          <a:chExt cx="0" cy="0"/>
        </a:xfrm>
      </p:grpSpPr>
      <p:pic>
        <p:nvPicPr>
          <p:cNvPr id="163" name="Google Shape;163;g286d81a6184_0_31">
            <a:extLst>
              <a:ext uri="{FF2B5EF4-FFF2-40B4-BE49-F238E27FC236}">
                <a16:creationId xmlns:a16="http://schemas.microsoft.com/office/drawing/2014/main" id="{DD53BC6E-87B0-D8D0-6D57-50C85CF9C01C}"/>
              </a:ext>
            </a:extLst>
          </p:cNvPr>
          <p:cNvPicPr preferRelativeResize="0"/>
          <p:nvPr/>
        </p:nvPicPr>
        <p:blipFill>
          <a:blip r:embed="rId3"/>
          <a:srcRect/>
          <a:stretch/>
        </p:blipFill>
        <p:spPr>
          <a:xfrm>
            <a:off x="-129325" y="0"/>
            <a:ext cx="9309109" cy="5236374"/>
          </a:xfrm>
          <a:prstGeom prst="rect">
            <a:avLst/>
          </a:prstGeom>
          <a:noFill/>
          <a:ln>
            <a:noFill/>
          </a:ln>
        </p:spPr>
      </p:pic>
      <p:sp>
        <p:nvSpPr>
          <p:cNvPr id="164" name="Google Shape;164;g286d81a6184_0_31">
            <a:extLst>
              <a:ext uri="{FF2B5EF4-FFF2-40B4-BE49-F238E27FC236}">
                <a16:creationId xmlns:a16="http://schemas.microsoft.com/office/drawing/2014/main" id="{3C305708-CA3B-CF80-32E9-BE705E92F69E}"/>
              </a:ext>
            </a:extLst>
          </p:cNvPr>
          <p:cNvSpPr txBox="1"/>
          <p:nvPr/>
        </p:nvSpPr>
        <p:spPr>
          <a:xfrm>
            <a:off x="198782" y="230160"/>
            <a:ext cx="2521198" cy="2388027"/>
          </a:xfrm>
          <a:prstGeom prst="rect">
            <a:avLst/>
          </a:prstGeom>
          <a:noFill/>
          <a:ln>
            <a:noFill/>
          </a:ln>
        </p:spPr>
        <p:txBody>
          <a:bodyPr spcFirstLastPara="1" wrap="square" lIns="91425" tIns="91425" rIns="91425" bIns="91425" anchor="t" anchorCtr="0">
            <a:noAutofit/>
          </a:bodyPr>
          <a:lstStyle/>
          <a:p>
            <a:pPr marL="0" marR="0" lvl="0" indent="0" rtl="0">
              <a:lnSpc>
                <a:spcPct val="115000"/>
              </a:lnSpc>
              <a:spcBef>
                <a:spcPts val="0"/>
              </a:spcBef>
              <a:spcAft>
                <a:spcPts val="0"/>
              </a:spcAft>
              <a:buClr>
                <a:srgbClr val="000000"/>
              </a:buClr>
              <a:buSzPts val="3000"/>
              <a:buFont typeface="Arial"/>
              <a:buNone/>
            </a:pPr>
            <a:r>
              <a:rPr lang="en-US" sz="2400" b="1" i="0" u="none" strike="noStrike" cap="none" dirty="0">
                <a:solidFill>
                  <a:srgbClr val="53A946"/>
                </a:solidFill>
                <a:latin typeface="Arial"/>
                <a:ea typeface="Arial"/>
                <a:cs typeface="Arial"/>
                <a:sym typeface="Arial"/>
              </a:rPr>
              <a:t>Scenario</a:t>
            </a:r>
            <a:endParaRPr lang="en-US" sz="1800" b="1" dirty="0">
              <a:solidFill>
                <a:srgbClr val="223D97"/>
              </a:solidFill>
            </a:endParaRPr>
          </a:p>
          <a:p>
            <a:pPr>
              <a:buSzPts val="3000"/>
            </a:pPr>
            <a:r>
              <a:rPr lang="en-US" sz="1800" b="1" dirty="0">
                <a:solidFill>
                  <a:srgbClr val="223D97"/>
                </a:solidFill>
              </a:rPr>
              <a:t>A student says </a:t>
            </a:r>
            <a:br>
              <a:rPr lang="en-US" sz="1800" b="1" dirty="0">
                <a:solidFill>
                  <a:srgbClr val="223D97"/>
                </a:solidFill>
              </a:rPr>
            </a:br>
            <a:r>
              <a:rPr lang="en-US" sz="1800" b="1" dirty="0">
                <a:solidFill>
                  <a:srgbClr val="223D97"/>
                </a:solidFill>
              </a:rPr>
              <a:t>“My grandparents wouldn’t like it if I married someone of another race. They’d probably kick me out of the family.”</a:t>
            </a:r>
          </a:p>
          <a:p>
            <a:pPr>
              <a:buSzPts val="3000"/>
            </a:pPr>
            <a:endParaRPr lang="en-US" sz="1800" b="1" dirty="0">
              <a:solidFill>
                <a:srgbClr val="223D97"/>
              </a:solidFill>
            </a:endParaRPr>
          </a:p>
          <a:p>
            <a:pPr marL="0" marR="0" lvl="0" indent="0" rtl="0">
              <a:lnSpc>
                <a:spcPct val="115000"/>
              </a:lnSpc>
              <a:spcBef>
                <a:spcPts val="0"/>
              </a:spcBef>
              <a:spcAft>
                <a:spcPts val="0"/>
              </a:spcAft>
              <a:buClr>
                <a:srgbClr val="000000"/>
              </a:buClr>
              <a:buSzPts val="3000"/>
              <a:buFont typeface="Arial"/>
              <a:buNone/>
            </a:pPr>
            <a:r>
              <a:rPr lang="en-US" sz="2400" b="1" i="0" u="none" strike="noStrike" cap="none" dirty="0">
                <a:solidFill>
                  <a:srgbClr val="0071BA"/>
                </a:solidFill>
                <a:latin typeface="Arial"/>
                <a:ea typeface="Arial"/>
                <a:cs typeface="Arial"/>
                <a:sym typeface="Arial"/>
              </a:rPr>
              <a:t> </a:t>
            </a:r>
            <a:endParaRPr sz="2400" b="0" i="0" u="none" strike="noStrike" cap="none" dirty="0">
              <a:solidFill>
                <a:srgbClr val="0071BA"/>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3100"/>
              <a:buFont typeface="Arial"/>
              <a:buNone/>
            </a:pPr>
            <a:endParaRPr sz="3100" b="0" i="0" u="none" strike="noStrike" cap="none" dirty="0">
              <a:solidFill>
                <a:schemeClr val="dk1"/>
              </a:solidFill>
              <a:latin typeface="Arial"/>
              <a:ea typeface="Arial"/>
              <a:cs typeface="Arial"/>
              <a:sym typeface="Arial"/>
            </a:endParaRPr>
          </a:p>
          <a:p>
            <a:pPr marL="0" marR="0" lvl="0" indent="0" algn="l" rtl="0">
              <a:lnSpc>
                <a:spcPct val="115000"/>
              </a:lnSpc>
              <a:spcBef>
                <a:spcPts val="1200"/>
              </a:spcBef>
              <a:spcAft>
                <a:spcPts val="1200"/>
              </a:spcAft>
              <a:buClr>
                <a:srgbClr val="000000"/>
              </a:buClr>
              <a:buSzPts val="2500"/>
              <a:buFont typeface="Arial"/>
              <a:buNone/>
            </a:pPr>
            <a:endParaRPr sz="2500" b="0" i="0" u="none" strike="noStrike" cap="none" dirty="0">
              <a:solidFill>
                <a:schemeClr val="dk1"/>
              </a:solidFill>
              <a:latin typeface="Arial"/>
              <a:ea typeface="Arial"/>
              <a:cs typeface="Arial"/>
              <a:sym typeface="Arial"/>
            </a:endParaRPr>
          </a:p>
        </p:txBody>
      </p:sp>
      <p:sp>
        <p:nvSpPr>
          <p:cNvPr id="2" name="Google Shape;152;g2917c5f412d_0_110">
            <a:extLst>
              <a:ext uri="{FF2B5EF4-FFF2-40B4-BE49-F238E27FC236}">
                <a16:creationId xmlns:a16="http://schemas.microsoft.com/office/drawing/2014/main" id="{849D9410-8818-81CC-AF0F-88005B39E6F3}"/>
              </a:ext>
            </a:extLst>
          </p:cNvPr>
          <p:cNvSpPr/>
          <p:nvPr/>
        </p:nvSpPr>
        <p:spPr>
          <a:xfrm>
            <a:off x="2954546" y="214685"/>
            <a:ext cx="5990672" cy="3832529"/>
          </a:xfrm>
          <a:prstGeom prst="rect">
            <a:avLst/>
          </a:prstGeom>
          <a:solidFill>
            <a:srgbClr val="E7EDE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400"/>
              <a:buFont typeface="Arial"/>
              <a:buNone/>
            </a:pPr>
            <a:r>
              <a:rPr lang="en-US" sz="1100" b="1" i="0" u="none" strike="noStrike" cap="none" dirty="0">
                <a:solidFill>
                  <a:srgbClr val="53A946"/>
                </a:solidFill>
                <a:latin typeface="Arial"/>
                <a:ea typeface="Arial"/>
                <a:cs typeface="Arial"/>
                <a:sym typeface="Arial"/>
              </a:rPr>
              <a:t>SOME STRATEGIES WE COULD CONSIDER:</a:t>
            </a:r>
          </a:p>
          <a:p>
            <a:pPr marL="0" marR="0" lvl="0" indent="0" algn="l" rtl="0">
              <a:lnSpc>
                <a:spcPct val="115000"/>
              </a:lnSpc>
              <a:spcBef>
                <a:spcPts val="0"/>
              </a:spcBef>
              <a:spcAft>
                <a:spcPts val="0"/>
              </a:spcAft>
              <a:buClr>
                <a:srgbClr val="000000"/>
              </a:buClr>
              <a:buSzPts val="1400"/>
              <a:buFont typeface="Arial"/>
              <a:buNone/>
            </a:pPr>
            <a:endParaRPr sz="900" b="1" i="0" u="none" strike="noStrike" cap="none" dirty="0">
              <a:solidFill>
                <a:srgbClr val="53A946"/>
              </a:solidFill>
              <a:latin typeface="Arial"/>
              <a:ea typeface="Arial"/>
              <a:cs typeface="Arial"/>
              <a:sym typeface="Arial"/>
            </a:endParaRPr>
          </a:p>
          <a:p>
            <a:pPr marL="139700" marR="0" lvl="0" algn="l" rtl="0">
              <a:lnSpc>
                <a:spcPct val="115000"/>
              </a:lnSpc>
              <a:spcBef>
                <a:spcPts val="0"/>
              </a:spcBef>
              <a:spcAft>
                <a:spcPts val="0"/>
              </a:spcAft>
              <a:buClr>
                <a:srgbClr val="223D97"/>
              </a:buClr>
              <a:buSzPts val="1400"/>
            </a:pPr>
            <a:r>
              <a:rPr lang="en-US" sz="950" dirty="0">
                <a:solidFill>
                  <a:srgbClr val="223D97"/>
                </a:solidFill>
              </a:rPr>
              <a:t>It is not unusual for students to have more inclusive ideas and experiences than their parents/guardians and grandparents. The dissonance between a student’s school life and their home life can be profound and really hard to reconcile. In moments when students give voice to that dissonance it is important to demonstrate gratitude for their openness and vulnerability, normalize the experience of the dissonance, avoid demonizing their family, and affirm their emergent commitment to the values of dignity and inclusivity. </a:t>
            </a:r>
          </a:p>
          <a:p>
            <a:pPr marL="139700" marR="0" lvl="0" algn="l" rtl="0">
              <a:lnSpc>
                <a:spcPct val="115000"/>
              </a:lnSpc>
              <a:spcBef>
                <a:spcPts val="0"/>
              </a:spcBef>
              <a:spcAft>
                <a:spcPts val="0"/>
              </a:spcAft>
              <a:buClr>
                <a:srgbClr val="223D97"/>
              </a:buClr>
              <a:buSzPts val="1400"/>
            </a:pPr>
            <a:endParaRPr lang="en-US" sz="950" dirty="0">
              <a:solidFill>
                <a:srgbClr val="223D97"/>
              </a:solidFill>
            </a:endParaRPr>
          </a:p>
          <a:p>
            <a:pPr marL="139700" marR="0" lvl="0" algn="l" rtl="0">
              <a:lnSpc>
                <a:spcPct val="115000"/>
              </a:lnSpc>
              <a:spcBef>
                <a:spcPts val="0"/>
              </a:spcBef>
              <a:spcAft>
                <a:spcPts val="0"/>
              </a:spcAft>
              <a:buClr>
                <a:srgbClr val="223D97"/>
              </a:buClr>
              <a:buSzPts val="1400"/>
            </a:pPr>
            <a:r>
              <a:rPr lang="en-US" sz="950" b="1" dirty="0">
                <a:solidFill>
                  <a:srgbClr val="223D97"/>
                </a:solidFill>
              </a:rPr>
              <a:t>Offer gratitude and affirmation.</a:t>
            </a:r>
          </a:p>
          <a:p>
            <a:pPr marL="311150" marR="0" lvl="0" indent="-171450" algn="l" rtl="0">
              <a:lnSpc>
                <a:spcPct val="115000"/>
              </a:lnSpc>
              <a:spcBef>
                <a:spcPts val="0"/>
              </a:spcBef>
              <a:spcAft>
                <a:spcPts val="0"/>
              </a:spcAft>
              <a:buClr>
                <a:srgbClr val="223D97"/>
              </a:buClr>
              <a:buSzPts val="1400"/>
              <a:buFont typeface="Arial" panose="020B0604020202020204" pitchFamily="34" charset="0"/>
              <a:buChar char="•"/>
            </a:pPr>
            <a:r>
              <a:rPr lang="en-US" sz="950" dirty="0">
                <a:solidFill>
                  <a:srgbClr val="223D97"/>
                </a:solidFill>
              </a:rPr>
              <a:t>“Thank you so much for being so open with us and sharing a bit more about how hard it may be to have a relative who does not value inclusion like we do here?”</a:t>
            </a:r>
          </a:p>
          <a:p>
            <a:pPr marL="311150" marR="0" lvl="0" indent="-171450" algn="l" rtl="0">
              <a:lnSpc>
                <a:spcPct val="115000"/>
              </a:lnSpc>
              <a:spcBef>
                <a:spcPts val="0"/>
              </a:spcBef>
              <a:spcAft>
                <a:spcPts val="0"/>
              </a:spcAft>
              <a:buClr>
                <a:srgbClr val="223D97"/>
              </a:buClr>
              <a:buSzPts val="1400"/>
              <a:buFont typeface="Arial" panose="020B0604020202020204" pitchFamily="34" charset="0"/>
              <a:buChar char="•"/>
            </a:pPr>
            <a:r>
              <a:rPr lang="en-US" sz="950" dirty="0">
                <a:solidFill>
                  <a:srgbClr val="223D97"/>
                </a:solidFill>
              </a:rPr>
              <a:t>“It is normal to have big feelings about having relatives who may not share the same values as we do. It is important, though, that we make decisions for ourselves not based on their values, but on our own.”</a:t>
            </a:r>
          </a:p>
          <a:p>
            <a:pPr marL="139700" marR="0" lvl="0" algn="l" rtl="0">
              <a:lnSpc>
                <a:spcPct val="115000"/>
              </a:lnSpc>
              <a:spcBef>
                <a:spcPts val="0"/>
              </a:spcBef>
              <a:spcAft>
                <a:spcPts val="0"/>
              </a:spcAft>
              <a:buClr>
                <a:srgbClr val="223D97"/>
              </a:buClr>
              <a:buSzPts val="1400"/>
            </a:pPr>
            <a:endParaRPr lang="en-US" sz="950" dirty="0">
              <a:solidFill>
                <a:srgbClr val="223D97"/>
              </a:solidFill>
            </a:endParaRPr>
          </a:p>
          <a:p>
            <a:pPr marL="139700" marR="0" lvl="0" algn="l" rtl="0">
              <a:lnSpc>
                <a:spcPct val="115000"/>
              </a:lnSpc>
              <a:spcBef>
                <a:spcPts val="0"/>
              </a:spcBef>
              <a:spcAft>
                <a:spcPts val="0"/>
              </a:spcAft>
              <a:buClr>
                <a:srgbClr val="223D97"/>
              </a:buClr>
              <a:buSzPts val="1400"/>
            </a:pPr>
            <a:r>
              <a:rPr lang="en-US" sz="950" b="1" dirty="0">
                <a:solidFill>
                  <a:srgbClr val="223D97"/>
                </a:solidFill>
              </a:rPr>
              <a:t>Affirm their commitment to dignity and inclusivity.</a:t>
            </a:r>
          </a:p>
          <a:p>
            <a:pPr marL="311150" marR="0" lvl="0" indent="-171450" algn="l" rtl="0">
              <a:lnSpc>
                <a:spcPct val="115000"/>
              </a:lnSpc>
              <a:spcBef>
                <a:spcPts val="0"/>
              </a:spcBef>
              <a:spcAft>
                <a:spcPts val="0"/>
              </a:spcAft>
              <a:buClr>
                <a:srgbClr val="223D97"/>
              </a:buClr>
              <a:buSzPts val="1400"/>
              <a:buFont typeface="Arial" panose="020B0604020202020204" pitchFamily="34" charset="0"/>
              <a:buChar char="•"/>
            </a:pPr>
            <a:r>
              <a:rPr lang="en-US" sz="950" dirty="0">
                <a:solidFill>
                  <a:srgbClr val="223D97"/>
                </a:solidFill>
              </a:rPr>
              <a:t>“Just because our relatives may at times have harmful and biased views, we do not need to carry those views forward. We can choose the path of dignity and inclusivity for all.”</a:t>
            </a:r>
          </a:p>
          <a:p>
            <a:pPr marL="311150" marR="0" lvl="0" indent="-171450" algn="l" rtl="0">
              <a:lnSpc>
                <a:spcPct val="115000"/>
              </a:lnSpc>
              <a:spcBef>
                <a:spcPts val="0"/>
              </a:spcBef>
              <a:spcAft>
                <a:spcPts val="0"/>
              </a:spcAft>
              <a:buClr>
                <a:srgbClr val="223D97"/>
              </a:buClr>
              <a:buSzPts val="1400"/>
              <a:buFont typeface="Arial" panose="020B0604020202020204" pitchFamily="34" charset="0"/>
              <a:buChar char="•"/>
            </a:pPr>
            <a:r>
              <a:rPr lang="en-US" sz="950" dirty="0">
                <a:solidFill>
                  <a:srgbClr val="223D97"/>
                </a:solidFill>
              </a:rPr>
              <a:t>“It can be hard to know what to do or say in a moment when someone expresses a biased viewpoint. Would it be helpful for us to brainstorm ways of responding to our relatives if and when they say things that are biased or hateful?”</a:t>
            </a:r>
            <a:endParaRPr lang="en-US" sz="1050" dirty="0">
              <a:solidFill>
                <a:srgbClr val="223D97"/>
              </a:solidFill>
            </a:endParaRPr>
          </a:p>
        </p:txBody>
      </p:sp>
    </p:spTree>
    <p:extLst>
      <p:ext uri="{BB962C8B-B14F-4D97-AF65-F5344CB8AC3E}">
        <p14:creationId xmlns:p14="http://schemas.microsoft.com/office/powerpoint/2010/main" val="2484541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560136DB-AD34-A4CB-0633-911C782D41DF}"/>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C102F8DB-5498-65AB-74A5-64FEB06D6D94}"/>
              </a:ext>
            </a:extLst>
          </p:cNvPr>
          <p:cNvPicPr>
            <a:picLocks noChangeAspect="1"/>
          </p:cNvPicPr>
          <p:nvPr/>
        </p:nvPicPr>
        <p:blipFill>
          <a:blip r:embed="rId3"/>
          <a:stretch>
            <a:fillRect/>
          </a:stretch>
        </p:blipFill>
        <p:spPr>
          <a:xfrm>
            <a:off x="0" y="0"/>
            <a:ext cx="9144000" cy="5143500"/>
          </a:xfrm>
          <a:prstGeom prst="rect">
            <a:avLst/>
          </a:prstGeom>
        </p:spPr>
      </p:pic>
      <p:sp>
        <p:nvSpPr>
          <p:cNvPr id="2" name="Google Shape;59;g26e086f46ac_0_0">
            <a:extLst>
              <a:ext uri="{FF2B5EF4-FFF2-40B4-BE49-F238E27FC236}">
                <a16:creationId xmlns:a16="http://schemas.microsoft.com/office/drawing/2014/main" id="{54587572-18EB-A4FB-9217-A46C95D37C84}"/>
              </a:ext>
            </a:extLst>
          </p:cNvPr>
          <p:cNvSpPr txBox="1"/>
          <p:nvPr/>
        </p:nvSpPr>
        <p:spPr>
          <a:xfrm>
            <a:off x="314077" y="2152185"/>
            <a:ext cx="8662945" cy="2666264"/>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900"/>
              <a:buFont typeface="Arial"/>
              <a:buNone/>
            </a:pPr>
            <a:r>
              <a:rPr lang="en-US" sz="1800" b="1" u="none" strike="noStrike" cap="none" dirty="0">
                <a:solidFill>
                  <a:srgbClr val="223D97"/>
                </a:solidFill>
                <a:latin typeface="Arial"/>
                <a:ea typeface="Arial"/>
                <a:cs typeface="Arial"/>
                <a:sym typeface="Arial"/>
              </a:rPr>
              <a:t>Email:</a:t>
            </a:r>
            <a:r>
              <a:rPr lang="en-US" sz="1800" b="1" u="none" strike="noStrike" cap="none" dirty="0">
                <a:solidFill>
                  <a:srgbClr val="53A946"/>
                </a:solidFill>
                <a:latin typeface="Arial"/>
                <a:ea typeface="Arial"/>
                <a:cs typeface="Arial"/>
                <a:sym typeface="Arial"/>
              </a:rPr>
              <a:t> </a:t>
            </a:r>
            <a:r>
              <a:rPr lang="en-US" sz="1800" b="1" u="none" strike="noStrike" cap="none">
                <a:solidFill>
                  <a:srgbClr val="53A946"/>
                </a:solidFill>
                <a:latin typeface="Arial"/>
                <a:ea typeface="Arial"/>
                <a:cs typeface="Arial"/>
                <a:sym typeface="Arial"/>
              </a:rPr>
              <a:t>info@pollyanna-us</a:t>
            </a:r>
            <a:r>
              <a:rPr lang="en-US" sz="1800" b="1" u="none" strike="noStrike" cap="none" dirty="0" err="1">
                <a:solidFill>
                  <a:srgbClr val="53A946"/>
                </a:solidFill>
                <a:latin typeface="Arial"/>
                <a:ea typeface="Arial"/>
                <a:cs typeface="Arial"/>
                <a:sym typeface="Arial"/>
              </a:rPr>
              <a:t>.org</a:t>
            </a:r>
            <a:endParaRPr lang="en-US" sz="1800" b="1" u="none" strike="noStrike" cap="none" dirty="0">
              <a:solidFill>
                <a:srgbClr val="53A946"/>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900"/>
              <a:buFont typeface="Arial"/>
              <a:buNone/>
            </a:pPr>
            <a:r>
              <a:rPr lang="en-US" sz="1800" b="1" u="none" strike="noStrike" cap="none" dirty="0">
                <a:solidFill>
                  <a:srgbClr val="16478E"/>
                </a:solidFill>
                <a:latin typeface="Arial"/>
                <a:ea typeface="Arial"/>
                <a:cs typeface="Arial"/>
                <a:sym typeface="Arial"/>
              </a:rPr>
              <a:t>Website: </a:t>
            </a:r>
            <a:r>
              <a:rPr lang="en-US" sz="1800" b="1" u="none" strike="noStrike" cap="none" dirty="0" err="1">
                <a:solidFill>
                  <a:srgbClr val="53A946"/>
                </a:solidFill>
                <a:latin typeface="Arial"/>
                <a:ea typeface="Arial"/>
                <a:cs typeface="Arial"/>
                <a:sym typeface="Arial"/>
              </a:rPr>
              <a:t>www.pollyanna-us.org</a:t>
            </a:r>
            <a:endParaRPr lang="en-US" sz="1800" b="1" u="none" strike="noStrike" cap="none" dirty="0">
              <a:solidFill>
                <a:srgbClr val="53A946"/>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900"/>
              <a:buFont typeface="Arial"/>
              <a:buNone/>
            </a:pPr>
            <a:endParaRPr lang="en-US" sz="1800" b="1" u="none" strike="noStrike" cap="none" dirty="0">
              <a:solidFill>
                <a:srgbClr val="16478E"/>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900"/>
              <a:buFont typeface="Arial"/>
              <a:buNone/>
            </a:pPr>
            <a:r>
              <a:rPr lang="en-US" sz="1800" b="1" u="none" strike="noStrike" cap="none" dirty="0">
                <a:solidFill>
                  <a:srgbClr val="00B0F0"/>
                </a:solidFill>
                <a:latin typeface="Arial"/>
                <a:ea typeface="Arial"/>
                <a:cs typeface="Arial"/>
                <a:sym typeface="Arial"/>
              </a:rPr>
              <a:t>SOCIAL MEDIA</a:t>
            </a:r>
          </a:p>
          <a:p>
            <a:pPr marL="0" marR="0" lvl="0" indent="0" algn="r" rtl="0">
              <a:lnSpc>
                <a:spcPct val="100000"/>
              </a:lnSpc>
              <a:spcBef>
                <a:spcPts val="0"/>
              </a:spcBef>
              <a:spcAft>
                <a:spcPts val="0"/>
              </a:spcAft>
              <a:buClr>
                <a:srgbClr val="000000"/>
              </a:buClr>
              <a:buSzPts val="2900"/>
              <a:buFont typeface="Arial"/>
              <a:buNone/>
            </a:pPr>
            <a:r>
              <a:rPr lang="en-US" sz="1800" b="1" u="none" strike="noStrike" cap="none" dirty="0">
                <a:solidFill>
                  <a:srgbClr val="16478E"/>
                </a:solidFill>
                <a:latin typeface="Arial"/>
                <a:ea typeface="Arial"/>
                <a:cs typeface="Arial"/>
                <a:sym typeface="Arial"/>
              </a:rPr>
              <a:t>Facebook / Instagram: </a:t>
            </a:r>
            <a:r>
              <a:rPr lang="en-US" sz="1800" b="1" u="none" strike="noStrike" cap="none" dirty="0">
                <a:solidFill>
                  <a:srgbClr val="53A946"/>
                </a:solidFill>
                <a:latin typeface="Arial"/>
                <a:ea typeface="Arial"/>
                <a:cs typeface="Arial"/>
                <a:sym typeface="Arial"/>
              </a:rPr>
              <a:t>@</a:t>
            </a:r>
            <a:r>
              <a:rPr lang="en-US" sz="1800" b="1" u="none" strike="noStrike" cap="none" dirty="0" err="1">
                <a:solidFill>
                  <a:srgbClr val="53A946"/>
                </a:solidFill>
                <a:latin typeface="Arial"/>
                <a:ea typeface="Arial"/>
                <a:cs typeface="Arial"/>
                <a:sym typeface="Arial"/>
              </a:rPr>
              <a:t>us_pollyanna</a:t>
            </a:r>
            <a:r>
              <a:rPr lang="en-US" sz="1800" b="1" u="none" strike="noStrike" cap="none" dirty="0">
                <a:solidFill>
                  <a:srgbClr val="53A946"/>
                </a:solidFill>
                <a:latin typeface="Arial"/>
                <a:ea typeface="Arial"/>
                <a:cs typeface="Arial"/>
                <a:sym typeface="Arial"/>
              </a:rPr>
              <a:t> </a:t>
            </a:r>
            <a:endParaRPr lang="en-US" sz="1800" b="1" u="none" strike="noStrike" cap="none" dirty="0">
              <a:solidFill>
                <a:srgbClr val="16478E"/>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900"/>
              <a:buFont typeface="Arial"/>
              <a:buNone/>
            </a:pPr>
            <a:r>
              <a:rPr lang="en-US" sz="1800" b="1" u="none" strike="noStrike" cap="none" dirty="0">
                <a:solidFill>
                  <a:srgbClr val="16478E"/>
                </a:solidFill>
                <a:latin typeface="Arial"/>
                <a:ea typeface="Arial"/>
                <a:cs typeface="Arial"/>
                <a:sym typeface="Arial"/>
              </a:rPr>
              <a:t>LinkedIn: </a:t>
            </a:r>
            <a:r>
              <a:rPr lang="en-US" sz="1800" b="1" dirty="0">
                <a:solidFill>
                  <a:srgbClr val="53A946"/>
                </a:solidFill>
              </a:rPr>
              <a:t>Po</a:t>
            </a:r>
            <a:r>
              <a:rPr lang="en-US" sz="1800" b="1" u="none" strike="noStrike" cap="none" dirty="0">
                <a:solidFill>
                  <a:srgbClr val="53A946"/>
                </a:solidFill>
                <a:latin typeface="Arial"/>
                <a:ea typeface="Arial"/>
                <a:cs typeface="Arial"/>
                <a:sym typeface="Arial"/>
              </a:rPr>
              <a:t>llyanna-us</a:t>
            </a:r>
          </a:p>
          <a:p>
            <a:pPr marL="0" marR="0" lvl="0" indent="0" algn="ctr" rtl="0">
              <a:lnSpc>
                <a:spcPct val="100000"/>
              </a:lnSpc>
              <a:spcBef>
                <a:spcPts val="0"/>
              </a:spcBef>
              <a:spcAft>
                <a:spcPts val="0"/>
              </a:spcAft>
              <a:buClr>
                <a:srgbClr val="000000"/>
              </a:buClr>
              <a:buSzPts val="2900"/>
              <a:buFont typeface="Arial"/>
              <a:buNone/>
            </a:pPr>
            <a:endParaRPr lang="en-US" b="1" u="none" strike="noStrike" cap="none" dirty="0">
              <a:solidFill>
                <a:srgbClr val="16478E"/>
              </a:solidFill>
              <a:latin typeface="Arial"/>
              <a:ea typeface="Arial"/>
              <a:cs typeface="Arial"/>
              <a:sym typeface="Arial"/>
            </a:endParaRPr>
          </a:p>
          <a:p>
            <a:pPr marL="0" marR="0" lvl="0" indent="0" rtl="0">
              <a:lnSpc>
                <a:spcPct val="115000"/>
              </a:lnSpc>
              <a:spcBef>
                <a:spcPts val="0"/>
              </a:spcBef>
              <a:spcAft>
                <a:spcPts val="0"/>
              </a:spcAft>
              <a:buClr>
                <a:srgbClr val="000000"/>
              </a:buClr>
              <a:buSzPts val="2400"/>
              <a:buFont typeface="Arial"/>
              <a:buNone/>
            </a:pPr>
            <a:endParaRPr b="1" u="none" strike="noStrike" cap="none" dirty="0">
              <a:solidFill>
                <a:srgbClr val="53A946"/>
              </a:solidFill>
              <a:latin typeface="Arial Black" panose="020B0604020202020204" pitchFamily="34" charset="0"/>
              <a:cs typeface="Arial Black" panose="020B0604020202020204" pitchFamily="34" charset="0"/>
              <a:sym typeface="Arial"/>
            </a:endParaRPr>
          </a:p>
          <a:p>
            <a:pPr marL="571500" marR="0" lvl="1" rtl="0">
              <a:lnSpc>
                <a:spcPct val="115000"/>
              </a:lnSpc>
              <a:spcBef>
                <a:spcPts val="0"/>
              </a:spcBef>
              <a:spcAft>
                <a:spcPts val="0"/>
              </a:spcAft>
              <a:buClr>
                <a:srgbClr val="223D97"/>
              </a:buClr>
              <a:buSzPct val="120000"/>
            </a:pPr>
            <a:endParaRPr lang="en-US" b="0" i="0" u="none" strike="noStrike" cap="none" dirty="0">
              <a:solidFill>
                <a:srgbClr val="223D97"/>
              </a:solidFill>
              <a:latin typeface="Arial"/>
              <a:ea typeface="Arial"/>
              <a:cs typeface="Arial"/>
              <a:sym typeface="Arial"/>
            </a:endParaRPr>
          </a:p>
          <a:p>
            <a:pPr marL="857250" marR="0" lvl="1" indent="-285750" rtl="0">
              <a:lnSpc>
                <a:spcPct val="115000"/>
              </a:lnSpc>
              <a:spcBef>
                <a:spcPts val="0"/>
              </a:spcBef>
              <a:spcAft>
                <a:spcPts val="0"/>
              </a:spcAft>
              <a:buClr>
                <a:srgbClr val="223D97"/>
              </a:buClr>
              <a:buSzPct val="120000"/>
              <a:buFont typeface="Arial" panose="020B0604020202020204" pitchFamily="34" charset="0"/>
              <a:buChar char="•"/>
            </a:pPr>
            <a:endParaRPr lang="en-US" b="0" i="0" u="none" strike="noStrike" cap="none" dirty="0">
              <a:solidFill>
                <a:srgbClr val="223D97"/>
              </a:solidFill>
              <a:latin typeface="Arial"/>
              <a:ea typeface="Arial"/>
              <a:cs typeface="Arial"/>
              <a:sym typeface="Arial"/>
            </a:endParaRPr>
          </a:p>
          <a:p>
            <a:pPr marL="914400" marR="0" lvl="0" indent="0" rtl="0">
              <a:lnSpc>
                <a:spcPct val="115000"/>
              </a:lnSpc>
              <a:spcBef>
                <a:spcPts val="0"/>
              </a:spcBef>
              <a:spcAft>
                <a:spcPts val="0"/>
              </a:spcAft>
              <a:buClr>
                <a:srgbClr val="000000"/>
              </a:buClr>
              <a:buSzPts val="1800"/>
              <a:buFont typeface="Arial"/>
              <a:buNone/>
            </a:pPr>
            <a:endParaRPr b="0" i="0" u="none" strike="noStrike" cap="none" dirty="0">
              <a:solidFill>
                <a:srgbClr val="16478E"/>
              </a:solidFill>
              <a:latin typeface="Arial"/>
              <a:ea typeface="Arial"/>
              <a:cs typeface="Arial"/>
              <a:sym typeface="Arial"/>
            </a:endParaRPr>
          </a:p>
          <a:p>
            <a:pPr marL="457200" marR="0" lvl="0" indent="0" rtl="0">
              <a:lnSpc>
                <a:spcPct val="100000"/>
              </a:lnSpc>
              <a:spcBef>
                <a:spcPts val="0"/>
              </a:spcBef>
              <a:spcAft>
                <a:spcPts val="0"/>
              </a:spcAft>
              <a:buClr>
                <a:srgbClr val="000000"/>
              </a:buClr>
              <a:buSzPts val="1800"/>
              <a:buFont typeface="Arial"/>
              <a:buNone/>
            </a:pPr>
            <a:endParaRPr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700"/>
              <a:buFont typeface="Arial"/>
              <a:buNone/>
            </a:pPr>
            <a:br>
              <a:rPr lang="en-US" b="1" i="0" u="none" strike="noStrike" cap="none" dirty="0">
                <a:solidFill>
                  <a:srgbClr val="16478E"/>
                </a:solidFill>
                <a:latin typeface="Arial"/>
                <a:ea typeface="Arial"/>
                <a:cs typeface="Arial"/>
                <a:sym typeface="Arial"/>
              </a:rPr>
            </a:br>
            <a:br>
              <a:rPr lang="en-US" b="1" i="0" u="none" strike="noStrike" cap="none" dirty="0">
                <a:solidFill>
                  <a:srgbClr val="16478E"/>
                </a:solidFill>
                <a:latin typeface="Arial"/>
                <a:ea typeface="Arial"/>
                <a:cs typeface="Arial"/>
                <a:sym typeface="Arial"/>
              </a:rPr>
            </a:br>
            <a:br>
              <a:rPr lang="en-US" b="1" i="0" u="none" strike="noStrike" cap="none" dirty="0">
                <a:solidFill>
                  <a:srgbClr val="16478E"/>
                </a:solidFill>
                <a:latin typeface="Arial"/>
                <a:ea typeface="Arial"/>
                <a:cs typeface="Arial"/>
                <a:sym typeface="Arial"/>
              </a:rPr>
            </a:br>
            <a:endParaRPr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800"/>
              <a:buFont typeface="Arial"/>
              <a:buNone/>
            </a:pPr>
            <a:endParaRPr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800"/>
              <a:buFont typeface="Arial"/>
              <a:buNone/>
            </a:pPr>
            <a:endParaRPr b="1" i="0" u="none" strike="noStrike" cap="none" dirty="0">
              <a:solidFill>
                <a:srgbClr val="16478E"/>
              </a:solidFill>
              <a:latin typeface="Arial"/>
              <a:ea typeface="Arial"/>
              <a:cs typeface="Arial"/>
              <a:sym typeface="Arial"/>
            </a:endParaRPr>
          </a:p>
        </p:txBody>
      </p:sp>
    </p:spTree>
    <p:extLst>
      <p:ext uri="{BB962C8B-B14F-4D97-AF65-F5344CB8AC3E}">
        <p14:creationId xmlns:p14="http://schemas.microsoft.com/office/powerpoint/2010/main" val="3777171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9"/>
          <p:cNvPicPr preferRelativeResize="0"/>
          <p:nvPr/>
        </p:nvPicPr>
        <p:blipFill>
          <a:blip r:embed="rId3"/>
          <a:srcRect/>
          <a:stretch/>
        </p:blipFill>
        <p:spPr>
          <a:xfrm>
            <a:off x="0" y="0"/>
            <a:ext cx="9144000" cy="5143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B16B06E1-4159-3DC6-B2D2-7444E99839AF}"/>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04CC27EA-B4C1-AE34-2909-391A5A20134C}"/>
              </a:ext>
            </a:extLst>
          </p:cNvPr>
          <p:cNvPicPr>
            <a:picLocks noChangeAspect="1"/>
          </p:cNvPicPr>
          <p:nvPr/>
        </p:nvPicPr>
        <p:blipFill>
          <a:blip r:embed="rId3"/>
          <a:stretch>
            <a:fillRect/>
          </a:stretch>
        </p:blipFill>
        <p:spPr>
          <a:xfrm>
            <a:off x="0" y="0"/>
            <a:ext cx="9144000" cy="5143500"/>
          </a:xfrm>
          <a:prstGeom prst="rect">
            <a:avLst/>
          </a:prstGeom>
        </p:spPr>
      </p:pic>
      <p:pic>
        <p:nvPicPr>
          <p:cNvPr id="2" name="Google Shape;70;p15">
            <a:extLst>
              <a:ext uri="{FF2B5EF4-FFF2-40B4-BE49-F238E27FC236}">
                <a16:creationId xmlns:a16="http://schemas.microsoft.com/office/drawing/2014/main" id="{4D39F996-D1A7-F3C8-1B39-29295C658D12}"/>
              </a:ext>
            </a:extLst>
          </p:cNvPr>
          <p:cNvPicPr preferRelativeResize="0"/>
          <p:nvPr/>
        </p:nvPicPr>
        <p:blipFill>
          <a:blip r:embed="rId4">
            <a:alphaModFix/>
          </a:blip>
          <a:srcRect b="6951"/>
          <a:stretch/>
        </p:blipFill>
        <p:spPr>
          <a:xfrm>
            <a:off x="1" y="0"/>
            <a:ext cx="9144000" cy="4174435"/>
          </a:xfrm>
          <a:prstGeom prst="rect">
            <a:avLst/>
          </a:prstGeom>
          <a:noFill/>
          <a:ln>
            <a:noFill/>
          </a:ln>
        </p:spPr>
      </p:pic>
      <p:sp>
        <p:nvSpPr>
          <p:cNvPr id="6" name="Rectangle 5">
            <a:extLst>
              <a:ext uri="{FF2B5EF4-FFF2-40B4-BE49-F238E27FC236}">
                <a16:creationId xmlns:a16="http://schemas.microsoft.com/office/drawing/2014/main" id="{5B5AEC7A-68C5-5725-807F-35D9A50008D7}"/>
              </a:ext>
            </a:extLst>
          </p:cNvPr>
          <p:cNvSpPr/>
          <p:nvPr/>
        </p:nvSpPr>
        <p:spPr>
          <a:xfrm>
            <a:off x="0" y="4160531"/>
            <a:ext cx="9144000" cy="159026"/>
          </a:xfrm>
          <a:prstGeom prst="rect">
            <a:avLst/>
          </a:prstGeom>
          <a:solidFill>
            <a:srgbClr val="53A9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97D66C3-3288-13FA-1097-FB6123DC12A5}"/>
              </a:ext>
            </a:extLst>
          </p:cNvPr>
          <p:cNvSpPr/>
          <p:nvPr/>
        </p:nvSpPr>
        <p:spPr>
          <a:xfrm>
            <a:off x="0" y="4327507"/>
            <a:ext cx="4913906" cy="705667"/>
          </a:xfrm>
          <a:prstGeom prst="rect">
            <a:avLst/>
          </a:prstGeom>
          <a:solidFill>
            <a:srgbClr val="223D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3511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C3B9DEFA-5C66-752E-5E9A-DDF573408326}"/>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072A517A-8F7B-9FF6-43EA-34D356D2D885}"/>
              </a:ext>
            </a:extLst>
          </p:cNvPr>
          <p:cNvPicPr>
            <a:picLocks noChangeAspect="1"/>
          </p:cNvPicPr>
          <p:nvPr/>
        </p:nvPicPr>
        <p:blipFill>
          <a:blip r:embed="rId3"/>
          <a:stretch>
            <a:fillRect/>
          </a:stretch>
        </p:blipFill>
        <p:spPr>
          <a:xfrm>
            <a:off x="0" y="0"/>
            <a:ext cx="9144000" cy="5143500"/>
          </a:xfrm>
          <a:prstGeom prst="rect">
            <a:avLst/>
          </a:prstGeom>
        </p:spPr>
      </p:pic>
      <p:sp>
        <p:nvSpPr>
          <p:cNvPr id="6" name="Rectangle 5">
            <a:extLst>
              <a:ext uri="{FF2B5EF4-FFF2-40B4-BE49-F238E27FC236}">
                <a16:creationId xmlns:a16="http://schemas.microsoft.com/office/drawing/2014/main" id="{5134DA03-E66F-B596-587B-78A4E43A8D1A}"/>
              </a:ext>
            </a:extLst>
          </p:cNvPr>
          <p:cNvSpPr/>
          <p:nvPr/>
        </p:nvSpPr>
        <p:spPr>
          <a:xfrm>
            <a:off x="0" y="4160531"/>
            <a:ext cx="9144000" cy="159026"/>
          </a:xfrm>
          <a:prstGeom prst="rect">
            <a:avLst/>
          </a:prstGeom>
          <a:solidFill>
            <a:srgbClr val="53A9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C6429C1-7E4E-95A9-E1BF-15CC88A07B09}"/>
              </a:ext>
            </a:extLst>
          </p:cNvPr>
          <p:cNvSpPr/>
          <p:nvPr/>
        </p:nvSpPr>
        <p:spPr>
          <a:xfrm>
            <a:off x="0" y="4327507"/>
            <a:ext cx="4913906" cy="705667"/>
          </a:xfrm>
          <a:prstGeom prst="rect">
            <a:avLst/>
          </a:prstGeom>
          <a:solidFill>
            <a:srgbClr val="223D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3322964-3357-8296-20A6-D36633E6E057}"/>
              </a:ext>
            </a:extLst>
          </p:cNvPr>
          <p:cNvSpPr/>
          <p:nvPr/>
        </p:nvSpPr>
        <p:spPr>
          <a:xfrm>
            <a:off x="0" y="3164619"/>
            <a:ext cx="9144000" cy="9959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Google Shape;76;p16">
            <a:extLst>
              <a:ext uri="{FF2B5EF4-FFF2-40B4-BE49-F238E27FC236}">
                <a16:creationId xmlns:a16="http://schemas.microsoft.com/office/drawing/2014/main" id="{9339E379-F77B-3555-8134-64492A400718}"/>
              </a:ext>
            </a:extLst>
          </p:cNvPr>
          <p:cNvGraphicFramePr/>
          <p:nvPr>
            <p:extLst>
              <p:ext uri="{D42A27DB-BD31-4B8C-83A1-F6EECF244321}">
                <p14:modId xmlns:p14="http://schemas.microsoft.com/office/powerpoint/2010/main" val="717568407"/>
              </p:ext>
            </p:extLst>
          </p:nvPr>
        </p:nvGraphicFramePr>
        <p:xfrm>
          <a:off x="485030" y="429975"/>
          <a:ext cx="8269356" cy="3413670"/>
        </p:xfrm>
        <a:graphic>
          <a:graphicData uri="http://schemas.openxmlformats.org/drawingml/2006/table">
            <a:tbl>
              <a:tblPr>
                <a:noFill/>
                <a:tableStyleId>{0ABA1BD9-4424-475F-AD67-385A41448E45}</a:tableStyleId>
              </a:tblPr>
              <a:tblGrid>
                <a:gridCol w="4134678">
                  <a:extLst>
                    <a:ext uri="{9D8B030D-6E8A-4147-A177-3AD203B41FA5}">
                      <a16:colId xmlns:a16="http://schemas.microsoft.com/office/drawing/2014/main" val="20000"/>
                    </a:ext>
                  </a:extLst>
                </a:gridCol>
                <a:gridCol w="4134678">
                  <a:extLst>
                    <a:ext uri="{9D8B030D-6E8A-4147-A177-3AD203B41FA5}">
                      <a16:colId xmlns:a16="http://schemas.microsoft.com/office/drawing/2014/main" val="20001"/>
                    </a:ext>
                  </a:extLst>
                </a:gridCol>
              </a:tblGrid>
              <a:tr h="398601">
                <a:tc gridSpan="2">
                  <a:txBody>
                    <a:bodyPr/>
                    <a:lstStyle/>
                    <a:p>
                      <a:pPr marL="0" lvl="0" indent="0" algn="ctr" rtl="0">
                        <a:spcBef>
                          <a:spcPts val="0"/>
                        </a:spcBef>
                        <a:spcAft>
                          <a:spcPts val="0"/>
                        </a:spcAft>
                        <a:buNone/>
                      </a:pPr>
                      <a:r>
                        <a:rPr lang="en" sz="2000" b="1" dirty="0">
                          <a:solidFill>
                            <a:srgbClr val="53A946"/>
                          </a:solidFill>
                        </a:rPr>
                        <a:t>Friendships &amp; Relationships </a:t>
                      </a:r>
                      <a:r>
                        <a:rPr lang="en" sz="2000" b="1">
                          <a:solidFill>
                            <a:srgbClr val="53A946"/>
                          </a:solidFill>
                        </a:rPr>
                        <a:t>Across Differences</a:t>
                      </a:r>
                      <a:endParaRPr sz="2000" b="1" dirty="0">
                        <a:solidFill>
                          <a:srgbClr val="53A946"/>
                        </a:solidFill>
                      </a:endParaRPr>
                    </a:p>
                  </a:txBody>
                  <a:tcPr marL="91425" marR="91425" marT="91425" marB="91425"/>
                </a:tc>
                <a:tc hMerge="1">
                  <a:txBody>
                    <a:bodyPr/>
                    <a:lstStyle/>
                    <a:p>
                      <a:endParaRPr lang="en-US"/>
                    </a:p>
                  </a:txBody>
                  <a:tcPr/>
                </a:tc>
                <a:extLst>
                  <a:ext uri="{0D108BD9-81ED-4DB2-BD59-A6C34878D82A}">
                    <a16:rowId xmlns:a16="http://schemas.microsoft.com/office/drawing/2014/main" val="10000"/>
                  </a:ext>
                </a:extLst>
              </a:tr>
              <a:tr h="323858">
                <a:tc>
                  <a:txBody>
                    <a:bodyPr/>
                    <a:lstStyle/>
                    <a:p>
                      <a:pPr marL="0" lvl="0" indent="0" algn="l" rtl="0">
                        <a:spcBef>
                          <a:spcPts val="0"/>
                        </a:spcBef>
                        <a:spcAft>
                          <a:spcPts val="0"/>
                        </a:spcAft>
                        <a:buNone/>
                      </a:pPr>
                      <a:r>
                        <a:rPr lang="en" b="1" dirty="0">
                          <a:solidFill>
                            <a:srgbClr val="223D97"/>
                          </a:solidFill>
                        </a:rPr>
                        <a:t>Benefits</a:t>
                      </a:r>
                      <a:endParaRPr b="1" dirty="0">
                        <a:solidFill>
                          <a:srgbClr val="223D97"/>
                        </a:solidFill>
                      </a:endParaRPr>
                    </a:p>
                  </a:txBody>
                  <a:tcPr marL="91425" marR="91425" marT="91425" marB="91425"/>
                </a:tc>
                <a:tc>
                  <a:txBody>
                    <a:bodyPr/>
                    <a:lstStyle/>
                    <a:p>
                      <a:pPr marL="0" lvl="0" indent="0" algn="l" rtl="0">
                        <a:spcBef>
                          <a:spcPts val="0"/>
                        </a:spcBef>
                        <a:spcAft>
                          <a:spcPts val="0"/>
                        </a:spcAft>
                        <a:buNone/>
                      </a:pPr>
                      <a:r>
                        <a:rPr lang="en" b="1" dirty="0">
                          <a:solidFill>
                            <a:srgbClr val="223D97"/>
                          </a:solidFill>
                        </a:rPr>
                        <a:t>Challenges</a:t>
                      </a:r>
                      <a:endParaRPr b="1" dirty="0">
                        <a:solidFill>
                          <a:srgbClr val="223D97"/>
                        </a:solidFill>
                      </a:endParaRPr>
                    </a:p>
                  </a:txBody>
                  <a:tcPr marL="91425" marR="91425" marT="91425" marB="91425"/>
                </a:tc>
                <a:extLst>
                  <a:ext uri="{0D108BD9-81ED-4DB2-BD59-A6C34878D82A}">
                    <a16:rowId xmlns:a16="http://schemas.microsoft.com/office/drawing/2014/main" val="10001"/>
                  </a:ext>
                </a:extLst>
              </a:tr>
              <a:tr h="2067844">
                <a:tc>
                  <a:txBody>
                    <a:bodyPr/>
                    <a:lstStyle/>
                    <a:p>
                      <a:pPr marL="0" lvl="0" indent="0" algn="l" rtl="0">
                        <a:spcBef>
                          <a:spcPts val="0"/>
                        </a:spcBef>
                        <a:spcAft>
                          <a:spcPts val="0"/>
                        </a:spcAft>
                        <a:buNone/>
                      </a:pPr>
                      <a:endParaRPr dirty="0"/>
                    </a:p>
                  </a:txBody>
                  <a:tcPr marL="91425" marR="91425" marT="91425" marB="91425"/>
                </a:tc>
                <a:tc>
                  <a:txBody>
                    <a:bodyPr/>
                    <a:lstStyle/>
                    <a:p>
                      <a:pPr marL="0" lvl="0" indent="0" algn="l" rtl="0">
                        <a:spcBef>
                          <a:spcPts val="0"/>
                        </a:spcBef>
                        <a:spcAft>
                          <a:spcPts val="0"/>
                        </a:spcAft>
                        <a:buNone/>
                      </a:pPr>
                      <a:br>
                        <a:rPr lang="en" dirty="0"/>
                      </a:br>
                      <a:br>
                        <a:rPr lang="en" dirty="0"/>
                      </a:br>
                      <a:br>
                        <a:rPr lang="en" dirty="0"/>
                      </a:br>
                      <a:br>
                        <a:rPr lang="en" dirty="0"/>
                      </a:br>
                      <a:br>
                        <a:rPr lang="en" dirty="0"/>
                      </a:br>
                      <a:br>
                        <a:rPr lang="en" dirty="0"/>
                      </a:br>
                      <a:br>
                        <a:rPr lang="en" dirty="0"/>
                      </a:br>
                      <a:br>
                        <a:rPr lang="en" dirty="0"/>
                      </a:br>
                      <a:br>
                        <a:rPr lang="en" dirty="0"/>
                      </a:br>
                      <a:br>
                        <a:rPr lang="en" dirty="0"/>
                      </a:br>
                      <a:endParaRPr dirty="0"/>
                    </a:p>
                  </a:txBody>
                  <a:tcPr marL="91425" marR="91425" marT="91425" marB="91425"/>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274199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4FB9952B-B546-CB69-4669-1F44525A7D63}"/>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9DBB3C66-ED05-F9AD-1060-C0703E4F643E}"/>
              </a:ext>
            </a:extLst>
          </p:cNvPr>
          <p:cNvPicPr>
            <a:picLocks noChangeAspect="1"/>
          </p:cNvPicPr>
          <p:nvPr/>
        </p:nvPicPr>
        <p:blipFill>
          <a:blip r:embed="rId3"/>
          <a:stretch>
            <a:fillRect/>
          </a:stretch>
        </p:blipFill>
        <p:spPr>
          <a:xfrm>
            <a:off x="0" y="0"/>
            <a:ext cx="9144000" cy="5143500"/>
          </a:xfrm>
          <a:prstGeom prst="rect">
            <a:avLst/>
          </a:prstGeom>
        </p:spPr>
      </p:pic>
      <p:sp>
        <p:nvSpPr>
          <p:cNvPr id="59" name="Google Shape;59;g26e086f46ac_0_0">
            <a:extLst>
              <a:ext uri="{FF2B5EF4-FFF2-40B4-BE49-F238E27FC236}">
                <a16:creationId xmlns:a16="http://schemas.microsoft.com/office/drawing/2014/main" id="{32F2991C-62E1-5812-27C8-37C77A8B2AC1}"/>
              </a:ext>
            </a:extLst>
          </p:cNvPr>
          <p:cNvSpPr txBox="1"/>
          <p:nvPr/>
        </p:nvSpPr>
        <p:spPr>
          <a:xfrm>
            <a:off x="779228" y="500931"/>
            <a:ext cx="7847871" cy="3664143"/>
          </a:xfrm>
          <a:prstGeom prst="rect">
            <a:avLst/>
          </a:prstGeom>
          <a:noFill/>
          <a:ln>
            <a:noFill/>
          </a:ln>
        </p:spPr>
        <p:txBody>
          <a:bodyPr spcFirstLastPara="1" wrap="square" lIns="91425" tIns="91425" rIns="91425" bIns="91425" anchor="t" anchorCtr="0">
            <a:noAutofit/>
          </a:bodyPr>
          <a:lstStyle/>
          <a:p>
            <a:pPr marL="0" marR="0" lvl="0" indent="0" rtl="0">
              <a:lnSpc>
                <a:spcPct val="115000"/>
              </a:lnSpc>
              <a:spcBef>
                <a:spcPts val="0"/>
              </a:spcBef>
              <a:spcAft>
                <a:spcPts val="0"/>
              </a:spcAft>
              <a:buClr>
                <a:srgbClr val="000000"/>
              </a:buClr>
              <a:buSzPts val="2400"/>
              <a:buFont typeface="Arial"/>
              <a:buNone/>
            </a:pPr>
            <a:r>
              <a:rPr lang="en-US" sz="3600" b="1" u="none" strike="noStrike" cap="none" dirty="0">
                <a:solidFill>
                  <a:srgbClr val="53A946"/>
                </a:solidFill>
                <a:latin typeface="Arial Black" panose="020B0604020202020204" pitchFamily="34" charset="0"/>
                <a:cs typeface="Arial Black" panose="020B0604020202020204" pitchFamily="34" charset="0"/>
                <a:sym typeface="Arial"/>
              </a:rPr>
              <a:t> </a:t>
            </a:r>
            <a:endParaRPr sz="3600" b="1" u="none" strike="noStrike" cap="none" dirty="0">
              <a:solidFill>
                <a:srgbClr val="53A946"/>
              </a:solidFill>
              <a:latin typeface="Arial Black" panose="020B0604020202020204" pitchFamily="34" charset="0"/>
              <a:cs typeface="Arial Black" panose="020B0604020202020204" pitchFamily="34" charset="0"/>
              <a:sym typeface="Arial"/>
            </a:endParaRPr>
          </a:p>
          <a:p>
            <a:pPr marL="571500" marR="0" lvl="1" rtl="0">
              <a:lnSpc>
                <a:spcPct val="115000"/>
              </a:lnSpc>
              <a:spcBef>
                <a:spcPts val="0"/>
              </a:spcBef>
              <a:spcAft>
                <a:spcPts val="0"/>
              </a:spcAft>
              <a:buClr>
                <a:srgbClr val="223D97"/>
              </a:buClr>
              <a:buSzPct val="120000"/>
            </a:pPr>
            <a:r>
              <a:rPr lang="en-US" sz="1800" b="0" i="0" u="none" strike="noStrike" cap="none" dirty="0">
                <a:solidFill>
                  <a:srgbClr val="223D97"/>
                </a:solidFill>
                <a:latin typeface="Arial"/>
                <a:ea typeface="Arial"/>
                <a:cs typeface="Arial"/>
                <a:sym typeface="Arial"/>
              </a:rPr>
              <a:t>A study in Psychological Science reports that students who have relationships with students who are different from them, and who get to learn new ideas and diverse perspectives that these relationships bring, tend to better skills for thinking creatively and critically about important issues. </a:t>
            </a:r>
          </a:p>
          <a:p>
            <a:pPr marL="571500" marR="0" lvl="1" rtl="0">
              <a:lnSpc>
                <a:spcPct val="115000"/>
              </a:lnSpc>
              <a:spcBef>
                <a:spcPts val="0"/>
              </a:spcBef>
              <a:spcAft>
                <a:spcPts val="0"/>
              </a:spcAft>
              <a:buClr>
                <a:srgbClr val="223D97"/>
              </a:buClr>
              <a:buSzPct val="120000"/>
            </a:pPr>
            <a:endParaRPr lang="en-US" sz="1800" dirty="0">
              <a:solidFill>
                <a:srgbClr val="223D97"/>
              </a:solidFill>
            </a:endParaRPr>
          </a:p>
          <a:p>
            <a:pPr marL="571500" marR="0" lvl="1" rtl="0">
              <a:lnSpc>
                <a:spcPct val="115000"/>
              </a:lnSpc>
              <a:spcBef>
                <a:spcPts val="0"/>
              </a:spcBef>
              <a:spcAft>
                <a:spcPts val="0"/>
              </a:spcAft>
              <a:buClr>
                <a:srgbClr val="223D97"/>
              </a:buClr>
              <a:buSzPct val="120000"/>
            </a:pPr>
            <a:r>
              <a:rPr lang="en-US" sz="1800" b="1" i="0" u="none" strike="noStrike" cap="none" dirty="0">
                <a:solidFill>
                  <a:srgbClr val="223D97"/>
                </a:solidFill>
                <a:latin typeface="Arial"/>
                <a:ea typeface="Arial"/>
                <a:cs typeface="Arial"/>
                <a:sym typeface="Arial"/>
              </a:rPr>
              <a:t>Why do you think this is true?</a:t>
            </a:r>
            <a:endParaRPr sz="1800" b="1" i="0" u="none" strike="noStrike" cap="none" dirty="0">
              <a:solidFill>
                <a:srgbClr val="16478E"/>
              </a:solidFill>
              <a:latin typeface="Arial"/>
              <a:ea typeface="Arial"/>
              <a:cs typeface="Arial"/>
              <a:sym typeface="Arial"/>
            </a:endParaRPr>
          </a:p>
          <a:p>
            <a:pPr marL="457200" marR="0" lvl="0" indent="0" rtl="0">
              <a:lnSpc>
                <a:spcPct val="100000"/>
              </a:lnSpc>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700"/>
              <a:buFont typeface="Arial"/>
              <a:buNone/>
            </a:pPr>
            <a:br>
              <a:rPr lang="en-US" sz="1700" b="1" i="0" u="none" strike="noStrike" cap="none" dirty="0">
                <a:solidFill>
                  <a:srgbClr val="16478E"/>
                </a:solidFill>
                <a:latin typeface="Arial"/>
                <a:ea typeface="Arial"/>
                <a:cs typeface="Arial"/>
                <a:sym typeface="Arial"/>
              </a:rPr>
            </a:br>
            <a:br>
              <a:rPr lang="en-US" sz="1700" b="1" i="0" u="none" strike="noStrike" cap="none" dirty="0">
                <a:solidFill>
                  <a:srgbClr val="16478E"/>
                </a:solidFill>
                <a:latin typeface="Arial"/>
                <a:ea typeface="Arial"/>
                <a:cs typeface="Arial"/>
                <a:sym typeface="Arial"/>
              </a:rPr>
            </a:br>
            <a:br>
              <a:rPr lang="en-US" sz="1700" b="1" i="0" u="none" strike="noStrike" cap="none" dirty="0">
                <a:solidFill>
                  <a:srgbClr val="16478E"/>
                </a:solidFill>
                <a:latin typeface="Arial"/>
                <a:ea typeface="Arial"/>
                <a:cs typeface="Arial"/>
                <a:sym typeface="Arial"/>
              </a:rPr>
            </a:br>
            <a:endParaRPr sz="1700"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p:txBody>
      </p:sp>
      <p:sp>
        <p:nvSpPr>
          <p:cNvPr id="2" name="Google Shape;59;g26e086f46ac_0_0">
            <a:extLst>
              <a:ext uri="{FF2B5EF4-FFF2-40B4-BE49-F238E27FC236}">
                <a16:creationId xmlns:a16="http://schemas.microsoft.com/office/drawing/2014/main" id="{DBD3BCB5-2395-8C6E-4D46-FD391DB15B96}"/>
              </a:ext>
            </a:extLst>
          </p:cNvPr>
          <p:cNvSpPr txBox="1"/>
          <p:nvPr/>
        </p:nvSpPr>
        <p:spPr>
          <a:xfrm>
            <a:off x="361784" y="235200"/>
            <a:ext cx="3097033" cy="734859"/>
          </a:xfrm>
          <a:prstGeom prst="rect">
            <a:avLst/>
          </a:prstGeom>
          <a:noFill/>
          <a:ln>
            <a:noFill/>
          </a:ln>
        </p:spPr>
        <p:txBody>
          <a:bodyPr spcFirstLastPara="1" wrap="square" lIns="91425" tIns="91425" rIns="91425" bIns="91425" anchor="t" anchorCtr="0">
            <a:noAutofit/>
          </a:bodyPr>
          <a:lstStyle/>
          <a:p>
            <a:pPr marL="0" marR="0" lvl="0" indent="0" rtl="0">
              <a:lnSpc>
                <a:spcPct val="115000"/>
              </a:lnSpc>
              <a:spcBef>
                <a:spcPts val="0"/>
              </a:spcBef>
              <a:spcAft>
                <a:spcPts val="0"/>
              </a:spcAft>
              <a:buClr>
                <a:srgbClr val="000000"/>
              </a:buClr>
              <a:buSzPts val="2400"/>
              <a:buFont typeface="Arial"/>
              <a:buNone/>
            </a:pPr>
            <a:r>
              <a:rPr lang="en-US" sz="3600" b="1" dirty="0">
                <a:solidFill>
                  <a:srgbClr val="53A946"/>
                </a:solidFill>
                <a:latin typeface="Arial Black" panose="020B0604020202020204" pitchFamily="34" charset="0"/>
                <a:cs typeface="Arial Black" panose="020B0604020202020204" pitchFamily="34" charset="0"/>
              </a:rPr>
              <a:t>Big Idea</a:t>
            </a:r>
            <a:endParaRPr sz="3600" b="1" u="none" strike="noStrike" cap="none" dirty="0">
              <a:solidFill>
                <a:srgbClr val="53A946"/>
              </a:solidFill>
              <a:latin typeface="Arial Black" panose="020B0604020202020204" pitchFamily="34" charset="0"/>
              <a:cs typeface="Arial Black" panose="020B0604020202020204" pitchFamily="34" charset="0"/>
              <a:sym typeface="Arial"/>
            </a:endParaRPr>
          </a:p>
          <a:p>
            <a:pPr marL="571500" marR="0" lvl="1" rtl="0">
              <a:lnSpc>
                <a:spcPct val="115000"/>
              </a:lnSpc>
              <a:spcBef>
                <a:spcPts val="0"/>
              </a:spcBef>
              <a:spcAft>
                <a:spcPts val="0"/>
              </a:spcAft>
              <a:buClr>
                <a:srgbClr val="223D97"/>
              </a:buClr>
              <a:buSzPct val="120000"/>
            </a:pPr>
            <a:endParaRPr lang="en-US" sz="1800" b="0" i="0" u="none" strike="noStrike" cap="none" dirty="0">
              <a:solidFill>
                <a:srgbClr val="223D97"/>
              </a:solidFill>
              <a:latin typeface="Arial"/>
              <a:ea typeface="Arial"/>
              <a:cs typeface="Arial"/>
              <a:sym typeface="Arial"/>
            </a:endParaRPr>
          </a:p>
          <a:p>
            <a:pPr marL="857250" marR="0" lvl="1" indent="-285750" rtl="0">
              <a:lnSpc>
                <a:spcPct val="115000"/>
              </a:lnSpc>
              <a:spcBef>
                <a:spcPts val="0"/>
              </a:spcBef>
              <a:spcAft>
                <a:spcPts val="0"/>
              </a:spcAft>
              <a:buClr>
                <a:srgbClr val="223D97"/>
              </a:buClr>
              <a:buSzPct val="120000"/>
              <a:buFont typeface="Arial" panose="020B0604020202020204" pitchFamily="34" charset="0"/>
              <a:buChar char="•"/>
            </a:pPr>
            <a:endParaRPr lang="en-US" sz="1800" b="0" i="0" u="none" strike="noStrike" cap="none" dirty="0">
              <a:solidFill>
                <a:srgbClr val="223D97"/>
              </a:solidFill>
              <a:latin typeface="Arial"/>
              <a:ea typeface="Arial"/>
              <a:cs typeface="Arial"/>
              <a:sym typeface="Arial"/>
            </a:endParaRPr>
          </a:p>
          <a:p>
            <a:pPr marL="914400" marR="0" lvl="0" indent="0" rtl="0">
              <a:lnSpc>
                <a:spcPct val="115000"/>
              </a:lnSpc>
              <a:spcBef>
                <a:spcPts val="0"/>
              </a:spcBef>
              <a:spcAft>
                <a:spcPts val="0"/>
              </a:spcAft>
              <a:buClr>
                <a:srgbClr val="000000"/>
              </a:buClr>
              <a:buSzPts val="1800"/>
              <a:buFont typeface="Arial"/>
              <a:buNone/>
            </a:pPr>
            <a:endParaRPr sz="1800" b="0" i="0" u="none" strike="noStrike" cap="none" dirty="0">
              <a:solidFill>
                <a:srgbClr val="16478E"/>
              </a:solidFill>
              <a:latin typeface="Arial"/>
              <a:ea typeface="Arial"/>
              <a:cs typeface="Arial"/>
              <a:sym typeface="Arial"/>
            </a:endParaRPr>
          </a:p>
          <a:p>
            <a:pPr marL="457200" marR="0" lvl="0" indent="0" rtl="0">
              <a:lnSpc>
                <a:spcPct val="100000"/>
              </a:lnSpc>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700"/>
              <a:buFont typeface="Arial"/>
              <a:buNone/>
            </a:pPr>
            <a:br>
              <a:rPr lang="en-US" sz="1700" b="1" i="0" u="none" strike="noStrike" cap="none" dirty="0">
                <a:solidFill>
                  <a:srgbClr val="16478E"/>
                </a:solidFill>
                <a:latin typeface="Arial"/>
                <a:ea typeface="Arial"/>
                <a:cs typeface="Arial"/>
                <a:sym typeface="Arial"/>
              </a:rPr>
            </a:br>
            <a:br>
              <a:rPr lang="en-US" sz="1700" b="1" i="0" u="none" strike="noStrike" cap="none" dirty="0">
                <a:solidFill>
                  <a:srgbClr val="16478E"/>
                </a:solidFill>
                <a:latin typeface="Arial"/>
                <a:ea typeface="Arial"/>
                <a:cs typeface="Arial"/>
                <a:sym typeface="Arial"/>
              </a:rPr>
            </a:br>
            <a:br>
              <a:rPr lang="en-US" sz="1700" b="1" i="0" u="none" strike="noStrike" cap="none" dirty="0">
                <a:solidFill>
                  <a:srgbClr val="16478E"/>
                </a:solidFill>
                <a:latin typeface="Arial"/>
                <a:ea typeface="Arial"/>
                <a:cs typeface="Arial"/>
                <a:sym typeface="Arial"/>
              </a:rPr>
            </a:br>
            <a:endParaRPr sz="1700"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p:txBody>
      </p:sp>
    </p:spTree>
    <p:extLst>
      <p:ext uri="{BB962C8B-B14F-4D97-AF65-F5344CB8AC3E}">
        <p14:creationId xmlns:p14="http://schemas.microsoft.com/office/powerpoint/2010/main" val="1097747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11937A63-E7C1-0461-2BEE-0488885605D9}"/>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457D3345-8774-215E-D5B8-9984C872D930}"/>
              </a:ext>
            </a:extLst>
          </p:cNvPr>
          <p:cNvPicPr>
            <a:picLocks noChangeAspect="1"/>
          </p:cNvPicPr>
          <p:nvPr/>
        </p:nvPicPr>
        <p:blipFill>
          <a:blip r:embed="rId3"/>
          <a:stretch>
            <a:fillRect/>
          </a:stretch>
        </p:blipFill>
        <p:spPr>
          <a:xfrm>
            <a:off x="0" y="0"/>
            <a:ext cx="9144000" cy="5143500"/>
          </a:xfrm>
          <a:prstGeom prst="rect">
            <a:avLst/>
          </a:prstGeom>
        </p:spPr>
      </p:pic>
      <p:pic>
        <p:nvPicPr>
          <p:cNvPr id="2" name="Google Shape;88;p18" descr="Six-year-olds Jia Sarnicola and Zuri Copeland are not just best friends. They swear they're  twins, even though they don't have the same skin color. Steve Hartman has their story on the road.&#10;&#10;Subscribe to the &quot;CBS Evening News&quot; Channel HERE: http://bit.ly/1S7Dhik&#10;Watch Full Episodes of the &quot;CBS Evening News&quot; HERE: http://cbsn.ws/23XekKA&#10;Watch the latest installment of &quot;On the Road,&quot; only on the &quot;CBS Evening News,&quot; HERE: http://cbsn.ws/23XwqMH&#10;Follow &quot;CBS Evening News&quot; on Instagram: http://bit.ly/1T8icTO&#10;Like &quot;CBS Evening News&quot; on Facebook HERE: http://on.fb.me/1KxYobb&#10;Follow the &quot;CBS Evening News&quot; on Twitter HERE: http://bit.ly/1O3dTTe&#10;Follow the &quot;CBS Evening News&quot; on Google+ HERE: http://bit.ly/1Qs0aam&#10;&#10;Get your news on the go! Download CBS News mobile apps HERE: http://cbsn.ws/1Xb1WC8&#10;&#10;Get new episodes of shows you love across devices the next day, stream local news live, and watch full seasons of CBS fan favorites anytime, anywhere with CBS All Access. Try it free! http://bit.ly/1OQA29B&#10;&#10;---&#10;The &quot;CBS Evening News&quot; premiered as a half-hour broadcast on Sept. 2, 1963. Check local listings for CBS Evening News broadcast times." title="Best friends with the &quot;same soul&quot; swear they're twins">
            <a:hlinkClick r:id="rId4"/>
            <a:extLst>
              <a:ext uri="{FF2B5EF4-FFF2-40B4-BE49-F238E27FC236}">
                <a16:creationId xmlns:a16="http://schemas.microsoft.com/office/drawing/2014/main" id="{37AD7059-EC66-DEEE-664E-D0FEE8B972EB}"/>
              </a:ext>
            </a:extLst>
          </p:cNvPr>
          <p:cNvPicPr preferRelativeResize="0"/>
          <p:nvPr/>
        </p:nvPicPr>
        <p:blipFill>
          <a:blip r:embed="rId5">
            <a:alphaModFix/>
          </a:blip>
          <a:stretch>
            <a:fillRect/>
          </a:stretch>
        </p:blipFill>
        <p:spPr>
          <a:xfrm>
            <a:off x="2086513" y="165201"/>
            <a:ext cx="6887221" cy="3874062"/>
          </a:xfrm>
          <a:prstGeom prst="rect">
            <a:avLst/>
          </a:prstGeom>
          <a:noFill/>
          <a:ln>
            <a:noFill/>
          </a:ln>
        </p:spPr>
      </p:pic>
    </p:spTree>
    <p:extLst>
      <p:ext uri="{BB962C8B-B14F-4D97-AF65-F5344CB8AC3E}">
        <p14:creationId xmlns:p14="http://schemas.microsoft.com/office/powerpoint/2010/main" val="305829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79BAAA1F-EBE5-1D51-164B-AD8D0E007081}"/>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B7317DCB-E651-6970-690E-9CBA42B83508}"/>
              </a:ext>
            </a:extLst>
          </p:cNvPr>
          <p:cNvPicPr>
            <a:picLocks noChangeAspect="1"/>
          </p:cNvPicPr>
          <p:nvPr/>
        </p:nvPicPr>
        <p:blipFill>
          <a:blip r:embed="rId3"/>
          <a:stretch>
            <a:fillRect/>
          </a:stretch>
        </p:blipFill>
        <p:spPr>
          <a:xfrm>
            <a:off x="0" y="0"/>
            <a:ext cx="9144000" cy="5143500"/>
          </a:xfrm>
          <a:prstGeom prst="rect">
            <a:avLst/>
          </a:prstGeom>
        </p:spPr>
      </p:pic>
      <p:pic>
        <p:nvPicPr>
          <p:cNvPr id="4" name="Google Shape;94;p19">
            <a:extLst>
              <a:ext uri="{FF2B5EF4-FFF2-40B4-BE49-F238E27FC236}">
                <a16:creationId xmlns:a16="http://schemas.microsoft.com/office/drawing/2014/main" id="{F440E175-F665-E9BC-7376-98306AAA4BFD}"/>
              </a:ext>
            </a:extLst>
          </p:cNvPr>
          <p:cNvPicPr preferRelativeResize="0"/>
          <p:nvPr/>
        </p:nvPicPr>
        <p:blipFill>
          <a:blip r:embed="rId4">
            <a:alphaModFix/>
          </a:blip>
          <a:stretch>
            <a:fillRect/>
          </a:stretch>
        </p:blipFill>
        <p:spPr>
          <a:xfrm>
            <a:off x="2062967" y="142227"/>
            <a:ext cx="6912000" cy="3888000"/>
          </a:xfrm>
          <a:prstGeom prst="rect">
            <a:avLst/>
          </a:prstGeom>
          <a:noFill/>
          <a:ln>
            <a:noFill/>
          </a:ln>
        </p:spPr>
      </p:pic>
    </p:spTree>
    <p:extLst>
      <p:ext uri="{BB962C8B-B14F-4D97-AF65-F5344CB8AC3E}">
        <p14:creationId xmlns:p14="http://schemas.microsoft.com/office/powerpoint/2010/main" val="2216756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3D9608C0-81F3-231C-7CCB-22B5E9E1A293}"/>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EF2A429B-0BBD-2068-ACC2-F13C91A25A13}"/>
              </a:ext>
            </a:extLst>
          </p:cNvPr>
          <p:cNvPicPr>
            <a:picLocks noChangeAspect="1"/>
          </p:cNvPicPr>
          <p:nvPr/>
        </p:nvPicPr>
        <p:blipFill>
          <a:blip r:embed="rId3"/>
          <a:stretch>
            <a:fillRect/>
          </a:stretch>
        </p:blipFill>
        <p:spPr>
          <a:xfrm>
            <a:off x="0" y="0"/>
            <a:ext cx="9144000" cy="5143500"/>
          </a:xfrm>
          <a:prstGeom prst="rect">
            <a:avLst/>
          </a:prstGeom>
        </p:spPr>
      </p:pic>
      <p:pic>
        <p:nvPicPr>
          <p:cNvPr id="2" name="Google Shape;100;p20">
            <a:extLst>
              <a:ext uri="{FF2B5EF4-FFF2-40B4-BE49-F238E27FC236}">
                <a16:creationId xmlns:a16="http://schemas.microsoft.com/office/drawing/2014/main" id="{1F5ADDC4-FF74-2564-713C-F1496343F634}"/>
              </a:ext>
            </a:extLst>
          </p:cNvPr>
          <p:cNvPicPr preferRelativeResize="0"/>
          <p:nvPr/>
        </p:nvPicPr>
        <p:blipFill>
          <a:blip r:embed="rId4">
            <a:alphaModFix/>
          </a:blip>
          <a:stretch>
            <a:fillRect/>
          </a:stretch>
        </p:blipFill>
        <p:spPr>
          <a:xfrm>
            <a:off x="152400" y="203395"/>
            <a:ext cx="8839201" cy="2996059"/>
          </a:xfrm>
          <a:prstGeom prst="rect">
            <a:avLst/>
          </a:prstGeom>
          <a:noFill/>
          <a:ln>
            <a:noFill/>
          </a:ln>
        </p:spPr>
      </p:pic>
    </p:spTree>
    <p:extLst>
      <p:ext uri="{BB962C8B-B14F-4D97-AF65-F5344CB8AC3E}">
        <p14:creationId xmlns:p14="http://schemas.microsoft.com/office/powerpoint/2010/main" val="828831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C245D93F-F541-DE40-1FBD-B8CF7F6A3054}"/>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B4B9C0E4-34F6-3EF7-9A5C-7B85B0B67ADB}"/>
              </a:ext>
            </a:extLst>
          </p:cNvPr>
          <p:cNvPicPr>
            <a:picLocks noChangeAspect="1"/>
          </p:cNvPicPr>
          <p:nvPr/>
        </p:nvPicPr>
        <p:blipFill>
          <a:blip r:embed="rId3"/>
          <a:stretch>
            <a:fillRect/>
          </a:stretch>
        </p:blipFill>
        <p:spPr>
          <a:xfrm>
            <a:off x="0" y="0"/>
            <a:ext cx="9144000" cy="5143500"/>
          </a:xfrm>
          <a:prstGeom prst="rect">
            <a:avLst/>
          </a:prstGeom>
        </p:spPr>
      </p:pic>
      <p:pic>
        <p:nvPicPr>
          <p:cNvPr id="4" name="Google Shape;106;p21">
            <a:extLst>
              <a:ext uri="{FF2B5EF4-FFF2-40B4-BE49-F238E27FC236}">
                <a16:creationId xmlns:a16="http://schemas.microsoft.com/office/drawing/2014/main" id="{5D0EC96C-3AA4-1AB2-2A11-ACD05B203690}"/>
              </a:ext>
            </a:extLst>
          </p:cNvPr>
          <p:cNvPicPr preferRelativeResize="0"/>
          <p:nvPr/>
        </p:nvPicPr>
        <p:blipFill>
          <a:blip r:embed="rId4">
            <a:alphaModFix/>
          </a:blip>
          <a:stretch>
            <a:fillRect/>
          </a:stretch>
        </p:blipFill>
        <p:spPr>
          <a:xfrm>
            <a:off x="2327387" y="151076"/>
            <a:ext cx="4489225" cy="3792772"/>
          </a:xfrm>
          <a:prstGeom prst="rect">
            <a:avLst/>
          </a:prstGeom>
          <a:noFill/>
          <a:ln>
            <a:noFill/>
          </a:ln>
        </p:spPr>
      </p:pic>
    </p:spTree>
    <p:extLst>
      <p:ext uri="{BB962C8B-B14F-4D97-AF65-F5344CB8AC3E}">
        <p14:creationId xmlns:p14="http://schemas.microsoft.com/office/powerpoint/2010/main" val="2690757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2203</Words>
  <Application>Microsoft Macintosh PowerPoint</Application>
  <PresentationFormat>On-screen Show (16:9)</PresentationFormat>
  <Paragraphs>137</Paragraphs>
  <Slides>23</Slides>
  <Notes>23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Roboto</vt:lpstr>
      <vt:lpstr>Arial Black</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Casper Caldarola</cp:lastModifiedBy>
  <cp:revision>7</cp:revision>
  <dcterms:modified xsi:type="dcterms:W3CDTF">2025-01-04T19:55:47Z</dcterms:modified>
</cp:coreProperties>
</file>