
<file path=[Content_Types].xml><?xml version="1.0" encoding="utf-8"?>
<Types xmlns="http://schemas.openxmlformats.org/package/2006/content-types">
  <Default Extension="emf" ContentType="image/x-emf"/>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82" r:id="rId2"/>
    <p:sldId id="283" r:id="rId3"/>
    <p:sldId id="284" r:id="rId4"/>
    <p:sldId id="285" r:id="rId5"/>
    <p:sldId id="286" r:id="rId6"/>
    <p:sldId id="287" r:id="rId7"/>
    <p:sldId id="279" r:id="rId8"/>
    <p:sldId id="280" r:id="rId9"/>
    <p:sldId id="281" r:id="rId10"/>
    <p:sldId id="288" r:id="rId11"/>
    <p:sldId id="289" r:id="rId12"/>
    <p:sldId id="290" r:id="rId13"/>
    <p:sldId id="291" r:id="rId14"/>
    <p:sldId id="292" r:id="rId15"/>
    <p:sldId id="293" r:id="rId16"/>
    <p:sldId id="294" r:id="rId17"/>
    <p:sldId id="295" r:id="rId18"/>
    <p:sldId id="296" r:id="rId19"/>
    <p:sldId id="297" r:id="rId20"/>
    <p:sldId id="299" r:id="rId21"/>
    <p:sldId id="298" r:id="rId22"/>
    <p:sldId id="273" r:id="rId23"/>
  </p:sldIdLst>
  <p:sldSz cx="9144000" cy="5143500" type="screen16x9"/>
  <p:notesSz cx="6858000" cy="9144000"/>
  <p:embeddedFontLst>
    <p:embeddedFont>
      <p:font typeface="Arial Black" panose="020B0604020202020204" pitchFamily="34" charset="0"/>
      <p:bold r:id="rId25"/>
    </p:embeddedFont>
    <p:embeddedFont>
      <p:font typeface="Roboto" panose="02000000000000000000"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in0UGlUJWSmhn7+gisf2U97dRbt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A946"/>
    <a:srgbClr val="223D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p:restoredTop sz="94681"/>
  </p:normalViewPr>
  <p:slideViewPr>
    <p:cSldViewPr snapToGrid="0">
      <p:cViewPr varScale="1">
        <p:scale>
          <a:sx n="154" d="100"/>
          <a:sy n="154" d="100"/>
        </p:scale>
        <p:origin x="544"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kids.kiddle.co/Society"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adl.org/resources/tools-and-strategies/definitions-related-bias-injustice-and-bullying" TargetMode="External"/><Relationship Id="rId5" Type="http://schemas.openxmlformats.org/officeDocument/2006/relationships/hyperlink" Target="https://kids.kiddle.co/Activism" TargetMode="External"/><Relationship Id="rId4" Type="http://schemas.openxmlformats.org/officeDocument/2006/relationships/hyperlink" Target="https://kids.kiddle.co/Government"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ZaqdV6GJT8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 name="Google Shape;4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E6D1BE3E-C01C-C0DC-E587-429F3AF166F2}"/>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17B61281-0392-ADF3-5F66-BE2B5FCA8C8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Bef>
                <a:spcPts val="1500"/>
              </a:spcBef>
              <a:spcAft>
                <a:spcPts val="1500"/>
              </a:spcAft>
            </a:pPr>
            <a:r>
              <a:rPr lang="en-US" sz="1200" b="0" i="0" u="none" strike="noStrike" dirty="0">
                <a:solidFill>
                  <a:srgbClr val="000000"/>
                </a:solidFill>
                <a:effectLst/>
                <a:latin typeface="Arial" panose="020B0604020202020204" pitchFamily="34" charset="0"/>
              </a:rPr>
              <a:t>Have students take out pencil and paper/journal and give them 5 min to doodle around either of the two thought starters.</a:t>
            </a:r>
            <a:endParaRPr lang="en-US" b="0" dirty="0">
              <a:effectLst/>
            </a:endParaRPr>
          </a:p>
          <a:p>
            <a:pPr rtl="0" fontAlgn="base">
              <a:spcBef>
                <a:spcPts val="1500"/>
              </a:spcBef>
              <a:buFont typeface="+mj-lt"/>
              <a:buAutoNum type="arabicPeriod"/>
            </a:pPr>
            <a:r>
              <a:rPr lang="en-US" sz="1200" b="0" i="0" u="none" strike="noStrike" dirty="0">
                <a:solidFill>
                  <a:srgbClr val="000000"/>
                </a:solidFill>
                <a:effectLst/>
                <a:latin typeface="Arial" panose="020B0604020202020204" pitchFamily="34" charset="0"/>
              </a:rPr>
              <a:t>An activity they like to do</a:t>
            </a:r>
          </a:p>
          <a:p>
            <a:pPr marL="742950" lvl="1" indent="-285750" rtl="0" fontAlgn="base">
              <a:buFont typeface="+mj-lt"/>
              <a:buAutoNum type="arabicPeriod"/>
            </a:pPr>
            <a:r>
              <a:rPr lang="en-US" sz="1200" b="0" i="1" u="none" strike="noStrike" dirty="0">
                <a:solidFill>
                  <a:srgbClr val="000000"/>
                </a:solidFill>
                <a:effectLst/>
                <a:latin typeface="Arial" panose="020B0604020202020204" pitchFamily="34" charset="0"/>
              </a:rPr>
              <a:t>Example: Going to the beach, playing basketball, skateboarding, eating lunch, etc. </a:t>
            </a:r>
          </a:p>
          <a:p>
            <a:pPr rtl="0" fontAlgn="base">
              <a:buFont typeface="+mj-lt"/>
              <a:buAutoNum type="arabicPeriod"/>
            </a:pPr>
            <a:r>
              <a:rPr lang="en-US" sz="1200" b="0" i="0" u="none" strike="noStrike" dirty="0">
                <a:solidFill>
                  <a:srgbClr val="000000"/>
                </a:solidFill>
                <a:effectLst/>
                <a:latin typeface="Arial" panose="020B0604020202020204" pitchFamily="34" charset="0"/>
              </a:rPr>
              <a:t>A problem they have noticed in their community</a:t>
            </a:r>
          </a:p>
          <a:p>
            <a:pPr marL="742950" lvl="1" indent="-285750" rtl="0" fontAlgn="base">
              <a:spcAft>
                <a:spcPts val="1500"/>
              </a:spcAft>
              <a:buFont typeface="+mj-lt"/>
              <a:buAutoNum type="arabicPeriod"/>
            </a:pPr>
            <a:r>
              <a:rPr lang="en-US" sz="1200" b="0" i="1" u="none" strike="noStrike" dirty="0">
                <a:solidFill>
                  <a:srgbClr val="000000"/>
                </a:solidFill>
                <a:effectLst/>
                <a:latin typeface="Arial" panose="020B0604020202020204" pitchFamily="34" charset="0"/>
              </a:rPr>
              <a:t>Example: Not enough playgrounds in the neighborhood, stray dogs or cats, people without homes, garbage in the rivers, </a:t>
            </a:r>
            <a:r>
              <a:rPr lang="en-US" sz="1200" b="0" i="1" u="none" strike="noStrike" dirty="0" err="1">
                <a:solidFill>
                  <a:srgbClr val="000000"/>
                </a:solidFill>
                <a:effectLst/>
                <a:latin typeface="Arial" panose="020B0604020202020204" pitchFamily="34" charset="0"/>
              </a:rPr>
              <a:t>etc</a:t>
            </a:r>
            <a:endParaRPr lang="en-US" sz="1200" b="0" i="1" u="none" strike="noStrike" dirty="0">
              <a:solidFill>
                <a:srgbClr val="000000"/>
              </a:solidFill>
              <a:effectLst/>
              <a:latin typeface="Arial" panose="020B0604020202020204" pitchFamily="34" charset="0"/>
            </a:endParaRPr>
          </a:p>
          <a:p>
            <a:pPr marL="457200" lvl="0" indent="0" algn="l" rtl="0">
              <a:lnSpc>
                <a:spcPct val="100000"/>
              </a:lnSpc>
              <a:spcBef>
                <a:spcPts val="0"/>
              </a:spcBef>
              <a:spcAft>
                <a:spcPts val="0"/>
              </a:spcAft>
              <a:buSzPts val="1100"/>
              <a:buNone/>
            </a:pPr>
            <a:endParaRPr dirty="0"/>
          </a:p>
        </p:txBody>
      </p:sp>
      <p:sp>
        <p:nvSpPr>
          <p:cNvPr id="56" name="Google Shape;56;g26e086f46ac_0_0:notes">
            <a:extLst>
              <a:ext uri="{FF2B5EF4-FFF2-40B4-BE49-F238E27FC236}">
                <a16:creationId xmlns:a16="http://schemas.microsoft.com/office/drawing/2014/main" id="{00EB84DE-EA53-0433-B68E-3946B07833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1574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DC6C90C0-7EA0-E97E-AB53-1172AFC9AD79}"/>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DA7EC43C-D9FD-7AB4-C51B-43783033D4E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fontAlgn="base">
              <a:buFont typeface="+mj-lt"/>
              <a:buAutoNum type="arabicPeriod"/>
            </a:pPr>
            <a:r>
              <a:rPr lang="en-US" sz="1800" b="1" i="0" u="none" strike="noStrike" dirty="0">
                <a:solidFill>
                  <a:srgbClr val="000000"/>
                </a:solidFill>
                <a:effectLst/>
                <a:latin typeface="Arial" panose="020B0604020202020204" pitchFamily="34" charset="0"/>
              </a:rPr>
              <a:t>Model for students</a:t>
            </a:r>
            <a:r>
              <a:rPr lang="en-US" sz="1800" b="0" i="0" u="none" strike="noStrike" dirty="0">
                <a:solidFill>
                  <a:srgbClr val="000000"/>
                </a:solidFill>
                <a:effectLst/>
                <a:latin typeface="Arial" panose="020B0604020202020204" pitchFamily="34" charset="0"/>
              </a:rPr>
              <a:t> a social issue you care about and explain why. Choose an issue that you feel is appropriate to share with students. </a:t>
            </a:r>
          </a:p>
          <a:p>
            <a:pPr marL="457200" rtl="0">
              <a:spcBef>
                <a:spcPts val="1500"/>
              </a:spcBef>
              <a:spcAft>
                <a:spcPts val="1500"/>
              </a:spcAft>
            </a:pPr>
            <a:r>
              <a:rPr lang="en-US" sz="1800" b="0" i="0" u="none" strike="noStrike" dirty="0">
                <a:solidFill>
                  <a:srgbClr val="000000"/>
                </a:solidFill>
                <a:effectLst/>
                <a:latin typeface="Arial" panose="020B0604020202020204" pitchFamily="34" charset="0"/>
              </a:rPr>
              <a:t>For example</a:t>
            </a:r>
            <a:endParaRPr lang="en-US" b="0" dirty="0">
              <a:effectLst/>
            </a:endParaRPr>
          </a:p>
          <a:p>
            <a:pPr marL="457200" rtl="0" fontAlgn="base">
              <a:spcBef>
                <a:spcPts val="1500"/>
              </a:spcBef>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 care about climate change, because I live near a coast and have felt the impact of rising sea levels” or</a:t>
            </a:r>
          </a:p>
          <a:p>
            <a:pPr marL="45720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 care about affordable housing because I live in a city with very expensive housing and I worry about the unhoused people who don’t have permanent homes.” </a:t>
            </a:r>
          </a:p>
          <a:p>
            <a:pPr rtl="0" fontAlgn="base">
              <a:spcAft>
                <a:spcPts val="1500"/>
              </a:spcAft>
              <a:buFont typeface="+mj-lt"/>
              <a:buAutoNum type="arabicPeriod" startAt="2"/>
            </a:pPr>
            <a:r>
              <a:rPr lang="en-US" sz="1800" b="0" i="0" u="none" strike="noStrike" dirty="0">
                <a:solidFill>
                  <a:srgbClr val="000000"/>
                </a:solidFill>
                <a:effectLst/>
                <a:latin typeface="Arial" panose="020B0604020202020204" pitchFamily="34" charset="0"/>
              </a:rPr>
              <a:t>Model for students ways you can take action to support the social issues you care about. </a:t>
            </a:r>
          </a:p>
          <a:p>
            <a:pPr indent="457200" rtl="0">
              <a:spcBef>
                <a:spcPts val="1500"/>
              </a:spcBef>
              <a:spcAft>
                <a:spcPts val="1500"/>
              </a:spcAft>
            </a:pPr>
            <a:r>
              <a:rPr lang="en-US" sz="1800" b="0" i="0" u="none" strike="noStrike" dirty="0">
                <a:solidFill>
                  <a:srgbClr val="000000"/>
                </a:solidFill>
                <a:effectLst/>
                <a:latin typeface="Arial" panose="020B0604020202020204" pitchFamily="34" charset="0"/>
              </a:rPr>
              <a:t>For example, </a:t>
            </a:r>
            <a:endParaRPr lang="en-US" b="0" dirty="0">
              <a:effectLst/>
            </a:endParaRPr>
          </a:p>
          <a:p>
            <a:pPr rtl="0" fontAlgn="base">
              <a:spcBef>
                <a:spcPts val="1500"/>
              </a:spcBef>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 participate in the river clean-up in my neighborhood”</a:t>
            </a:r>
          </a:p>
          <a:p>
            <a:pPr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 volunteer at the local soup kitchen”</a:t>
            </a:r>
          </a:p>
          <a:p>
            <a:pPr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 donate to my city's homeless shelters”</a:t>
            </a:r>
          </a:p>
          <a:p>
            <a:pPr rtl="0" fontAlgn="base">
              <a:spcAft>
                <a:spcPts val="150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 recycle, compost, and take public transportation every day to reduce my carbon footprint.”</a:t>
            </a:r>
          </a:p>
          <a:p>
            <a:pPr rtl="0" fontAlgn="base">
              <a:buFont typeface="+mj-lt"/>
              <a:buAutoNum type="arabicPeriod" startAt="3"/>
            </a:pPr>
            <a:br>
              <a:rPr lang="en-US" b="0" dirty="0">
                <a:effectLst/>
              </a:rPr>
            </a:br>
            <a:r>
              <a:rPr lang="en-US" sz="1800" b="0" i="0" u="none" strike="noStrike" dirty="0">
                <a:solidFill>
                  <a:srgbClr val="000000"/>
                </a:solidFill>
                <a:effectLst/>
                <a:latin typeface="Arial" panose="020B0604020202020204" pitchFamily="34" charset="0"/>
              </a:rPr>
              <a:t>Ask a few students to share out to the class what they doodled, and as a class come up with ideas for how they could use those topics to discover a social issue they care about and a follow-up action. For example:</a:t>
            </a:r>
          </a:p>
          <a:p>
            <a:pPr rtl="0"/>
            <a:br>
              <a:rPr lang="en-US" b="0" dirty="0">
                <a:effectLst/>
              </a:rPr>
            </a:br>
            <a:r>
              <a:rPr lang="en-US" sz="1800" b="0" i="0" u="none" strike="noStrike" dirty="0">
                <a:solidFill>
                  <a:srgbClr val="000000"/>
                </a:solidFill>
                <a:effectLst/>
                <a:latin typeface="Arial" panose="020B0604020202020204" pitchFamily="34" charset="0"/>
              </a:rPr>
              <a:t>“An activity I like is going to the beach” —--&gt; this social issue could be keeping the oceans clean or protecting sea life and an action could be organizing a beach clean-up!</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“An activity I like is playing with my dog” —---&gt;this social issue could be animal protection and an action could be donating old sheets or treats to your local animal shelter</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“A problem in my community is not enough playgrounds” —-&gt; this social issue could be access to play space for everyone and an action could be organizing a fundraiser to buy more play equipment or start a new playground.</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“A problem in my community is expensive grocery stores” —--&gt; this social issue could be food insecurity and an action could be volunteering or donating to a local food pantry.</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7B74A587-F831-96A3-0E6F-8718C351AA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2050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F7DF28CB-A964-AF55-3BEE-5289C3E39000}"/>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5FFA9DF4-8F7A-E681-F089-1D526FA5D16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Bef>
                <a:spcPts val="1500"/>
              </a:spcBef>
              <a:spcAft>
                <a:spcPts val="1500"/>
              </a:spcAft>
            </a:pPr>
            <a:r>
              <a:rPr lang="en-US" sz="1800" b="0" i="0" u="none" strike="noStrike" dirty="0">
                <a:solidFill>
                  <a:srgbClr val="000000"/>
                </a:solidFill>
                <a:effectLst/>
                <a:latin typeface="Arial" panose="020B0604020202020204" pitchFamily="34" charset="0"/>
              </a:rPr>
              <a:t>Ask students to turn to a friend a share their social issue idea and one action they could take to help that issue.</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84F67177-0D91-CAFA-B590-76574EF74A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4683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EAB2E69F-1050-581D-EB34-9B680D8533EB}"/>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3B9A7B3A-F84B-A8E8-8AFC-CAEBFE21517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en-US" sz="1800" b="0" i="0" u="none" strike="noStrike" dirty="0">
                <a:solidFill>
                  <a:srgbClr val="222222"/>
                </a:solidFill>
                <a:effectLst/>
                <a:latin typeface="Arial" panose="020B0604020202020204" pitchFamily="34" charset="0"/>
              </a:rPr>
              <a:t>Art has always been a powerful tool for social and political change.</a:t>
            </a:r>
            <a:endParaRPr lang="en-US" b="0" dirty="0">
              <a:effectLst/>
            </a:endParaRPr>
          </a:p>
          <a:p>
            <a:pPr rtl="0"/>
            <a:r>
              <a:rPr lang="en-US" sz="1800" b="0" i="0" u="none" strike="noStrike" dirty="0">
                <a:solidFill>
                  <a:srgbClr val="222222"/>
                </a:solidFill>
                <a:effectLst/>
                <a:latin typeface="Arial" panose="020B0604020202020204" pitchFamily="34" charset="0"/>
              </a:rPr>
              <a:t>Pass out art supplies (poster paper, markers, construction paper, </a:t>
            </a:r>
            <a:r>
              <a:rPr lang="en-US" sz="1800" b="0" i="0" u="none" strike="noStrike" dirty="0" err="1">
                <a:solidFill>
                  <a:srgbClr val="222222"/>
                </a:solidFill>
                <a:effectLst/>
                <a:latin typeface="Arial" panose="020B0604020202020204" pitchFamily="34" charset="0"/>
              </a:rPr>
              <a:t>gluesticks</a:t>
            </a:r>
            <a:r>
              <a:rPr lang="en-US" sz="1800" b="0" i="0" u="none" strike="noStrike" dirty="0">
                <a:solidFill>
                  <a:srgbClr val="222222"/>
                </a:solidFill>
                <a:effectLst/>
                <a:latin typeface="Arial" panose="020B0604020202020204" pitchFamily="34" charset="0"/>
              </a:rPr>
              <a:t>, </a:t>
            </a:r>
            <a:r>
              <a:rPr lang="en-US" sz="1800" b="0" i="0" u="none" strike="noStrike" dirty="0" err="1">
                <a:solidFill>
                  <a:srgbClr val="222222"/>
                </a:solidFill>
                <a:effectLst/>
                <a:latin typeface="Arial" panose="020B0604020202020204" pitchFamily="34" charset="0"/>
              </a:rPr>
              <a:t>etc</a:t>
            </a:r>
            <a:r>
              <a:rPr lang="en-US" sz="1800" b="0" i="0" u="none" strike="noStrike" dirty="0">
                <a:solidFill>
                  <a:srgbClr val="222222"/>
                </a:solidFill>
                <a:effectLst/>
                <a:latin typeface="Arial" panose="020B0604020202020204" pitchFamily="34" charset="0"/>
              </a:rPr>
              <a:t>) and have students work in groups of three to design a poster about a social issue that they all care about. </a:t>
            </a:r>
            <a:endParaRPr lang="en-US" b="0" dirty="0">
              <a:effectLst/>
            </a:endParaRPr>
          </a:p>
          <a:p>
            <a:pPr rtl="0"/>
            <a:br>
              <a:rPr lang="en-US" b="0" dirty="0">
                <a:effectLst/>
              </a:rPr>
            </a:br>
            <a:r>
              <a:rPr lang="en-US" sz="1800" b="0" i="0" u="none" strike="noStrike" dirty="0">
                <a:solidFill>
                  <a:srgbClr val="222222"/>
                </a:solidFill>
                <a:effectLst/>
                <a:latin typeface="Arial" panose="020B0604020202020204" pitchFamily="34" charset="0"/>
              </a:rPr>
              <a:t>Show students some examples of protest signs as inspiration</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57E48A8A-77E2-594C-C745-359899F70C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86942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FB8B23EB-3304-49B8-5456-F49F58BB67DF}"/>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2E19E11A-33A7-7C0D-A3EB-1C1C74E8009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br>
              <a:rPr lang="en-US" b="0" dirty="0">
                <a:effectLst/>
              </a:rPr>
            </a:br>
            <a:r>
              <a:rPr lang="en-US" sz="1800" b="0" i="0" u="none" strike="noStrike" dirty="0">
                <a:solidFill>
                  <a:srgbClr val="222222"/>
                </a:solidFill>
                <a:effectLst/>
                <a:latin typeface="Arial" panose="020B0604020202020204" pitchFamily="34" charset="0"/>
              </a:rPr>
              <a:t>Show students some examples of protest signs as inspiration and ask students what they think makes for a powerful march sign:</a:t>
            </a:r>
            <a:endParaRPr lang="en-US" b="0" dirty="0">
              <a:effectLst/>
            </a:endParaRPr>
          </a:p>
          <a:p>
            <a:pPr rtl="0" fontAlgn="base">
              <a:buFont typeface="Arial" panose="020B0604020202020204" pitchFamily="34" charset="0"/>
              <a:buChar char="•"/>
            </a:pPr>
            <a:r>
              <a:rPr lang="en-US" sz="1800" b="0" i="0" u="none" strike="noStrike" dirty="0">
                <a:solidFill>
                  <a:srgbClr val="222222"/>
                </a:solidFill>
                <a:effectLst/>
                <a:latin typeface="Arial" panose="020B0604020202020204" pitchFamily="34" charset="0"/>
              </a:rPr>
              <a:t>Powerful words</a:t>
            </a:r>
          </a:p>
          <a:p>
            <a:pPr rtl="0" fontAlgn="base">
              <a:buFont typeface="Arial" panose="020B0604020202020204" pitchFamily="34" charset="0"/>
              <a:buChar char="•"/>
            </a:pPr>
            <a:r>
              <a:rPr lang="en-US" sz="1800" b="0" i="0" u="none" strike="noStrike" dirty="0">
                <a:solidFill>
                  <a:srgbClr val="222222"/>
                </a:solidFill>
                <a:effectLst/>
                <a:latin typeface="Arial" panose="020B0604020202020204" pitchFamily="34" charset="0"/>
              </a:rPr>
              <a:t>Color</a:t>
            </a:r>
          </a:p>
          <a:p>
            <a:pPr rtl="0" fontAlgn="base">
              <a:buFont typeface="Arial" panose="020B0604020202020204" pitchFamily="34" charset="0"/>
              <a:buChar char="•"/>
            </a:pPr>
            <a:r>
              <a:rPr lang="en-US" sz="1800" b="0" i="0" u="none" strike="noStrike" dirty="0">
                <a:solidFill>
                  <a:srgbClr val="222222"/>
                </a:solidFill>
                <a:effectLst/>
                <a:latin typeface="Arial" panose="020B0604020202020204" pitchFamily="34" charset="0"/>
              </a:rPr>
              <a:t>Symbols of peace, love, unity, and resistance</a:t>
            </a:r>
          </a:p>
          <a:p>
            <a:pPr rtl="0" fontAlgn="base">
              <a:buFont typeface="Arial" panose="020B0604020202020204" pitchFamily="34" charset="0"/>
              <a:buChar char="•"/>
            </a:pPr>
            <a:r>
              <a:rPr lang="en-US" sz="1800" b="0" i="0" u="none" strike="noStrike" dirty="0">
                <a:solidFill>
                  <a:srgbClr val="222222"/>
                </a:solidFill>
                <a:effectLst/>
                <a:latin typeface="Arial" panose="020B0604020202020204" pitchFamily="34" charset="0"/>
              </a:rPr>
              <a:t>Positive language</a:t>
            </a:r>
          </a:p>
          <a:p>
            <a:pPr marL="457200" lvl="0" indent="0" algn="l" rtl="0">
              <a:lnSpc>
                <a:spcPct val="100000"/>
              </a:lnSpc>
              <a:spcBef>
                <a:spcPts val="0"/>
              </a:spcBef>
              <a:spcAft>
                <a:spcPts val="0"/>
              </a:spcAft>
              <a:buSzPts val="1100"/>
              <a:buNone/>
            </a:pPr>
            <a:endParaRPr dirty="0"/>
          </a:p>
        </p:txBody>
      </p:sp>
      <p:sp>
        <p:nvSpPr>
          <p:cNvPr id="56" name="Google Shape;56;g26e086f46ac_0_0:notes">
            <a:extLst>
              <a:ext uri="{FF2B5EF4-FFF2-40B4-BE49-F238E27FC236}">
                <a16:creationId xmlns:a16="http://schemas.microsoft.com/office/drawing/2014/main" id="{2B9E1879-66CB-06E3-E005-B0FEFDB805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90187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CABA1E93-24BF-13DD-4DE3-17199C8C22DF}"/>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BEAB394A-AF7D-6721-649C-18B08CE6766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7B7A8AC7-AB22-3DA4-F26D-E715C3F5EF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6752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8D2E52E7-183C-5AB8-71C9-40ABC221E0A1}"/>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E3542D8E-CC94-DAB1-30CB-CD6F5454D4B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D7D7A3DD-86B7-5190-7440-F77FA1212B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81451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6A260780-0A1A-8A77-E725-ADE4F1C3D00E}"/>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C06875D9-7566-8234-EE6F-AAF807B6A25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265301A7-C8CE-9C61-1244-6C34762457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6772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a:extLst>
            <a:ext uri="{FF2B5EF4-FFF2-40B4-BE49-F238E27FC236}">
              <a16:creationId xmlns:a16="http://schemas.microsoft.com/office/drawing/2014/main" id="{AE1B50E1-1642-C58E-34D4-D58E47EAE533}"/>
            </a:ext>
          </a:extLst>
        </p:cNvPr>
        <p:cNvGrpSpPr/>
        <p:nvPr/>
      </p:nvGrpSpPr>
      <p:grpSpPr>
        <a:xfrm>
          <a:off x="0" y="0"/>
          <a:ext cx="0" cy="0"/>
          <a:chOff x="0" y="0"/>
          <a:chExt cx="0" cy="0"/>
        </a:xfrm>
      </p:grpSpPr>
      <p:sp>
        <p:nvSpPr>
          <p:cNvPr id="160" name="Google Shape;160;g286d81a6184_0_31:notes">
            <a:extLst>
              <a:ext uri="{FF2B5EF4-FFF2-40B4-BE49-F238E27FC236}">
                <a16:creationId xmlns:a16="http://schemas.microsoft.com/office/drawing/2014/main" id="{D3E8002E-C222-C594-80B3-E41E9C77D81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500"/>
              </a:spcBef>
              <a:spcAft>
                <a:spcPts val="1500"/>
              </a:spcAft>
              <a:buSzPts val="1100"/>
              <a:buNone/>
            </a:pPr>
            <a:endParaRPr/>
          </a:p>
        </p:txBody>
      </p:sp>
      <p:sp>
        <p:nvSpPr>
          <p:cNvPr id="161" name="Google Shape;161;g286d81a6184_0_31:notes">
            <a:extLst>
              <a:ext uri="{FF2B5EF4-FFF2-40B4-BE49-F238E27FC236}">
                <a16:creationId xmlns:a16="http://schemas.microsoft.com/office/drawing/2014/main" id="{568AD42E-C848-80F7-ED67-1B9A5A693E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90637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a:extLst>
            <a:ext uri="{FF2B5EF4-FFF2-40B4-BE49-F238E27FC236}">
              <a16:creationId xmlns:a16="http://schemas.microsoft.com/office/drawing/2014/main" id="{88063395-0829-6227-6550-7F3802460651}"/>
            </a:ext>
          </a:extLst>
        </p:cNvPr>
        <p:cNvGrpSpPr/>
        <p:nvPr/>
      </p:nvGrpSpPr>
      <p:grpSpPr>
        <a:xfrm>
          <a:off x="0" y="0"/>
          <a:ext cx="0" cy="0"/>
          <a:chOff x="0" y="0"/>
          <a:chExt cx="0" cy="0"/>
        </a:xfrm>
      </p:grpSpPr>
      <p:sp>
        <p:nvSpPr>
          <p:cNvPr id="160" name="Google Shape;160;g286d81a6184_0_31:notes">
            <a:extLst>
              <a:ext uri="{FF2B5EF4-FFF2-40B4-BE49-F238E27FC236}">
                <a16:creationId xmlns:a16="http://schemas.microsoft.com/office/drawing/2014/main" id="{4AAE9255-301E-3B43-DDE0-B25560ECAAD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500"/>
              </a:spcBef>
              <a:spcAft>
                <a:spcPts val="1500"/>
              </a:spcAft>
              <a:buSzPts val="1100"/>
              <a:buNone/>
            </a:pPr>
            <a:endParaRPr/>
          </a:p>
        </p:txBody>
      </p:sp>
      <p:sp>
        <p:nvSpPr>
          <p:cNvPr id="161" name="Google Shape;161;g286d81a6184_0_31:notes">
            <a:extLst>
              <a:ext uri="{FF2B5EF4-FFF2-40B4-BE49-F238E27FC236}">
                <a16:creationId xmlns:a16="http://schemas.microsoft.com/office/drawing/2014/main" id="{B16F7F9E-F16C-20CB-2F0E-995DB55955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0900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92463559-C41E-7A61-641E-D38DBA078713}"/>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0EB1118B-3CCC-D58B-B053-06B2506E5D8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5C1532BF-E223-A087-9A62-11F79ABA3B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8565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D120E90B-E7B2-07C2-D338-D303747ADA57}"/>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2F662E84-78B1-8B83-EEAA-539C0DFB565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C6FFBB75-8415-1674-AF50-99966A2384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2296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9FDF2785-11EE-7999-F146-295BC21D7F2F}"/>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08688029-6C35-F2A3-5261-5322D457428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E5CD9964-0BD7-EF75-9364-EC0BD7884F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1164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3" name="Google Shape;18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F53F4F5C-5A5B-386D-6C7B-3C6496146A0A}"/>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E494FD8D-7749-7B41-FD8F-5B285534A2F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D1C7BAB2-267E-532B-9B5B-CB715E97ED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38180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CBF99685-561D-5953-2FC3-B53DC41F523A}"/>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84BA8553-F62A-86B4-C807-52376081A2E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5515A44D-09D5-AE46-3F62-5FFA245DA0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03396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035045C8-75D2-C2F3-398A-CAEF9B665745}"/>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36A50863-D55C-8ABE-D48F-0B2087EC98A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8356024E-16FE-9C4A-DD74-4484F0DC0A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35396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3995A626-A550-B94D-E0C9-651D02559598}"/>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8FEFCA89-37CF-6C42-B2F6-0F193F31F47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Bef>
                <a:spcPts val="1500"/>
              </a:spcBef>
              <a:spcAft>
                <a:spcPts val="1500"/>
              </a:spcAft>
            </a:pPr>
            <a:r>
              <a:rPr lang="en-US" sz="1800" b="1" i="0" u="none" strike="noStrike" dirty="0">
                <a:solidFill>
                  <a:srgbClr val="000000"/>
                </a:solidFill>
                <a:effectLst/>
                <a:latin typeface="Arial" panose="020B0604020202020204" pitchFamily="34" charset="0"/>
              </a:rPr>
              <a:t>Activism</a:t>
            </a:r>
            <a:r>
              <a:rPr lang="en-US" sz="1800" b="0" i="0" u="none" strike="noStrike" dirty="0">
                <a:solidFill>
                  <a:srgbClr val="000000"/>
                </a:solidFill>
                <a:effectLst/>
                <a:latin typeface="Arial" panose="020B0604020202020204" pitchFamily="34" charset="0"/>
              </a:rPr>
              <a:t> is action to make a change, or stop a change, in </a:t>
            </a:r>
            <a:r>
              <a:rPr lang="en-US" sz="1800" b="0" i="0" u="none" strike="noStrike" dirty="0">
                <a:solidFill>
                  <a:srgbClr val="000000"/>
                </a:solidFill>
                <a:effectLst/>
                <a:latin typeface="Arial" panose="020B0604020202020204" pitchFamily="34" charset="0"/>
                <a:hlinkClick r:id="rId3"/>
              </a:rPr>
              <a:t>society</a:t>
            </a:r>
            <a:r>
              <a:rPr lang="en-US" sz="1800" b="0" i="0" u="none" strike="noStrike" dirty="0">
                <a:solidFill>
                  <a:srgbClr val="000000"/>
                </a:solidFill>
                <a:effectLst/>
                <a:latin typeface="Arial" panose="020B0604020202020204" pitchFamily="34" charset="0"/>
              </a:rPr>
              <a:t>. It can be trying to make a </a:t>
            </a:r>
            <a:r>
              <a:rPr lang="en-US" sz="1800" b="0" i="0" u="none" strike="noStrike" dirty="0">
                <a:solidFill>
                  <a:srgbClr val="000000"/>
                </a:solidFill>
                <a:effectLst/>
                <a:latin typeface="Arial" panose="020B0604020202020204" pitchFamily="34" charset="0"/>
                <a:hlinkClick r:id="rId4"/>
              </a:rPr>
              <a:t>government</a:t>
            </a:r>
            <a:r>
              <a:rPr lang="en-US" sz="1800" b="0" i="0" u="none" strike="noStrike" dirty="0">
                <a:solidFill>
                  <a:srgbClr val="000000"/>
                </a:solidFill>
                <a:effectLst/>
                <a:latin typeface="Arial" panose="020B0604020202020204" pitchFamily="34" charset="0"/>
              </a:rPr>
              <a:t> change its laws, or trying to make people change what they do. There are many forms of activism. </a:t>
            </a:r>
            <a:r>
              <a:rPr lang="en-US" sz="1800" b="0" i="0" u="sng" strike="noStrike" dirty="0">
                <a:solidFill>
                  <a:srgbClr val="000000"/>
                </a:solidFill>
                <a:effectLst/>
                <a:latin typeface="Arial" panose="020B0604020202020204" pitchFamily="34" charset="0"/>
                <a:hlinkClick r:id="rId5"/>
              </a:rPr>
              <a:t>https://kids.kiddle.co/Activism</a:t>
            </a: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1500"/>
              </a:spcBef>
              <a:spcAft>
                <a:spcPts val="1500"/>
              </a:spcAft>
            </a:pPr>
            <a:r>
              <a:rPr lang="en-US" sz="1800" b="1" i="0" u="none" strike="noStrike" dirty="0">
                <a:solidFill>
                  <a:srgbClr val="000000"/>
                </a:solidFill>
                <a:effectLst/>
                <a:latin typeface="Roboto" panose="02000000000000000000" pitchFamily="2" charset="0"/>
              </a:rPr>
              <a:t>Injustice </a:t>
            </a:r>
            <a:r>
              <a:rPr lang="en-US" sz="1800" b="0" i="0" u="none" strike="noStrike" dirty="0">
                <a:solidFill>
                  <a:srgbClr val="000000"/>
                </a:solidFill>
                <a:effectLst/>
                <a:latin typeface="Roboto" panose="02000000000000000000" pitchFamily="2" charset="0"/>
              </a:rPr>
              <a:t>is a situation in which the rights of a person or a group of people are ignored, disrespected or discriminated against.</a:t>
            </a:r>
            <a:r>
              <a:rPr lang="en-US" sz="1800" b="0" i="0" u="none" strike="noStrike" dirty="0">
                <a:solidFill>
                  <a:srgbClr val="000000"/>
                </a:solidFill>
                <a:effectLst/>
                <a:latin typeface="Arial" panose="020B0604020202020204" pitchFamily="34" charset="0"/>
              </a:rPr>
              <a:t> </a:t>
            </a:r>
            <a:r>
              <a:rPr lang="en-US" sz="1800" b="0" i="0" u="sng" strike="noStrike" dirty="0">
                <a:solidFill>
                  <a:srgbClr val="000000"/>
                </a:solidFill>
                <a:effectLst/>
                <a:latin typeface="Arial" panose="020B0604020202020204" pitchFamily="34" charset="0"/>
                <a:hlinkClick r:id="rId6"/>
              </a:rPr>
              <a:t>https://www.adl.org/resources/tools-and-strategies/definitions-related-bias-injustice-and-bullying</a:t>
            </a: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1500"/>
              </a:spcBef>
              <a:spcAft>
                <a:spcPts val="1500"/>
              </a:spcAft>
            </a:pPr>
            <a:r>
              <a:rPr lang="en-US" sz="1800" b="0" i="0" u="none" strike="noStrike" dirty="0">
                <a:solidFill>
                  <a:srgbClr val="000000"/>
                </a:solidFill>
                <a:effectLst/>
                <a:latin typeface="Arial" panose="020B0604020202020204" pitchFamily="34" charset="0"/>
              </a:rPr>
              <a:t>A social issue is a problem that affects many people within a society.</a:t>
            </a:r>
            <a:endParaRPr lang="en-US" b="0" dirty="0">
              <a:effectLst/>
            </a:endParaRPr>
          </a:p>
          <a:p>
            <a:pPr rtl="0">
              <a:spcBef>
                <a:spcPts val="1500"/>
              </a:spcBef>
              <a:spcAft>
                <a:spcPts val="1500"/>
              </a:spcAft>
            </a:pPr>
            <a:r>
              <a:rPr lang="en-US" sz="1800" b="0" i="0" u="none" strike="noStrike" dirty="0">
                <a:solidFill>
                  <a:srgbClr val="000000"/>
                </a:solidFill>
                <a:effectLst/>
                <a:latin typeface="Arial" panose="020B0604020202020204" pitchFamily="34" charset="0"/>
              </a:rPr>
              <a:t>Some examples are: </a:t>
            </a:r>
            <a:endParaRPr lang="en-US" b="0" dirty="0">
              <a:effectLst/>
            </a:endParaRPr>
          </a:p>
          <a:p>
            <a:pPr rtl="0" fontAlgn="base">
              <a:spcBef>
                <a:spcPts val="1500"/>
              </a:spcBef>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Climate change</a:t>
            </a:r>
          </a:p>
          <a:p>
            <a:pPr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Racism</a:t>
            </a:r>
          </a:p>
          <a:p>
            <a:pPr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Homelessness</a:t>
            </a:r>
          </a:p>
          <a:p>
            <a:pPr rtl="0" fontAlgn="base">
              <a:spcAft>
                <a:spcPts val="150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Animal rights</a:t>
            </a:r>
          </a:p>
          <a:p>
            <a:br>
              <a:rPr lang="en-US" b="0" dirty="0">
                <a:effectLst/>
              </a:rPr>
            </a:br>
            <a:endParaRPr dirty="0"/>
          </a:p>
        </p:txBody>
      </p:sp>
      <p:sp>
        <p:nvSpPr>
          <p:cNvPr id="56" name="Google Shape;56;g26e086f46ac_0_0:notes">
            <a:extLst>
              <a:ext uri="{FF2B5EF4-FFF2-40B4-BE49-F238E27FC236}">
                <a16:creationId xmlns:a16="http://schemas.microsoft.com/office/drawing/2014/main" id="{ACDE2820-59A2-D204-958A-D3D2DAE374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8208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C829A2B8-3445-1638-2E31-75DC914B7352}"/>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826E14CC-562E-2B6C-944D-4913E7A0AE6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br>
              <a:rPr lang="en-US" b="0" dirty="0">
                <a:effectLst/>
              </a:rPr>
            </a:br>
            <a:r>
              <a:rPr lang="en-US" sz="1800" b="0" i="0" u="none" strike="noStrike" dirty="0">
                <a:solidFill>
                  <a:srgbClr val="000000"/>
                </a:solidFill>
                <a:effectLst/>
                <a:latin typeface="Arial" panose="020B0604020202020204" pitchFamily="34" charset="0"/>
              </a:rPr>
              <a:t>Read: </a:t>
            </a:r>
            <a:r>
              <a:rPr lang="en-US" sz="1800" b="0" i="0" u="sng" strike="noStrike" dirty="0">
                <a:solidFill>
                  <a:srgbClr val="2200CC"/>
                </a:solidFill>
                <a:effectLst/>
                <a:latin typeface="Arial" panose="020B0604020202020204" pitchFamily="34" charset="0"/>
                <a:hlinkClick r:id="rId3"/>
              </a:rPr>
              <a:t>Sometimes People March</a:t>
            </a:r>
            <a:r>
              <a:rPr lang="en-US" sz="1800" b="0" i="0" u="none" strike="noStrike" dirty="0">
                <a:solidFill>
                  <a:srgbClr val="000000"/>
                </a:solidFill>
                <a:effectLst/>
                <a:latin typeface="Arial" panose="020B0604020202020204" pitchFamily="34" charset="0"/>
              </a:rPr>
              <a:t> by Tessa Allen</a:t>
            </a:r>
            <a:endParaRPr lang="en-US" b="0" dirty="0">
              <a:effectLst/>
            </a:endParaRPr>
          </a:p>
          <a:p>
            <a:br>
              <a:rPr lang="en-US" b="0" dirty="0">
                <a:effectLst/>
              </a:rPr>
            </a:br>
            <a:endParaRPr dirty="0"/>
          </a:p>
        </p:txBody>
      </p:sp>
      <p:sp>
        <p:nvSpPr>
          <p:cNvPr id="56" name="Google Shape;56;g26e086f46ac_0_0:notes">
            <a:extLst>
              <a:ext uri="{FF2B5EF4-FFF2-40B4-BE49-F238E27FC236}">
                <a16:creationId xmlns:a16="http://schemas.microsoft.com/office/drawing/2014/main" id="{4FA1C9E1-B105-C343-FC50-11024E4946E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9189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315C1D66-C07F-6A18-B3D4-59C7946D50C6}"/>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99DE6123-5695-EAF6-49C2-646B6DBC672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br>
              <a:rPr lang="en-US" b="0" dirty="0">
                <a:effectLst/>
              </a:rPr>
            </a:br>
            <a:r>
              <a:rPr lang="en-US" sz="1200" b="0" i="0" u="none" strike="noStrike" dirty="0">
                <a:solidFill>
                  <a:srgbClr val="000000"/>
                </a:solidFill>
                <a:effectLst/>
                <a:latin typeface="Arial" panose="020B0604020202020204" pitchFamily="34" charset="0"/>
              </a:rPr>
              <a:t>Guiding Questions for Students:</a:t>
            </a:r>
            <a:endParaRPr lang="en-US" b="0" dirty="0">
              <a:effectLst/>
            </a:endParaRPr>
          </a:p>
          <a:p>
            <a:pPr rtl="0" fontAlgn="base">
              <a:buFont typeface="+mj-lt"/>
              <a:buAutoNum type="arabicPeriod"/>
            </a:pPr>
            <a:r>
              <a:rPr lang="en-US" sz="1200" b="0" i="0" u="none" strike="noStrike" dirty="0">
                <a:solidFill>
                  <a:srgbClr val="000000"/>
                </a:solidFill>
                <a:effectLst/>
                <a:latin typeface="Arial" panose="020B0604020202020204" pitchFamily="34" charset="0"/>
              </a:rPr>
              <a:t>Let’s look at some of the pictures in the book, what do you notice? Some of these illustrations are inspired by real life marches and protests in history. Can the students identify any of them?</a:t>
            </a:r>
            <a:endParaRPr lang="en-US" sz="1200" b="0" i="0" u="none" strike="noStrike" dirty="0">
              <a:solidFill>
                <a:srgbClr val="0F0F0F"/>
              </a:solidFill>
              <a:effectLst/>
              <a:latin typeface="Roboto" panose="02000000000000000000" pitchFamily="2" charset="0"/>
            </a:endParaRPr>
          </a:p>
          <a:p>
            <a:pPr marL="742950" lvl="1" indent="-285750" rtl="0" fontAlgn="base">
              <a:buFont typeface="Arial" panose="020B0604020202020204" pitchFamily="34" charset="0"/>
              <a:buChar char="•"/>
            </a:pPr>
            <a:r>
              <a:rPr lang="en-US" sz="1200" b="0" i="1" u="none" strike="noStrike" dirty="0">
                <a:solidFill>
                  <a:srgbClr val="000000"/>
                </a:solidFill>
                <a:effectLst/>
                <a:latin typeface="Arial" panose="020B0604020202020204" pitchFamily="34" charset="0"/>
              </a:rPr>
              <a:t>Some examples is the book are March for Climate Change, Black Lives Matter Movement, Women’s Suffrage Movement, Delano Grape Boycott, etc. </a:t>
            </a:r>
          </a:p>
          <a:p>
            <a:pPr rtl="0" fontAlgn="base">
              <a:buFont typeface="+mj-lt"/>
              <a:buAutoNum type="arabicPeriod"/>
            </a:pPr>
            <a:r>
              <a:rPr lang="en-US" sz="1200" b="0" i="0" u="none" strike="noStrike" dirty="0">
                <a:solidFill>
                  <a:srgbClr val="000000"/>
                </a:solidFill>
                <a:effectLst/>
                <a:latin typeface="Arial" panose="020B0604020202020204" pitchFamily="34" charset="0"/>
              </a:rPr>
              <a:t>What do students notice about the people in the book and the kinds of signs are they carrying?</a:t>
            </a:r>
          </a:p>
          <a:p>
            <a:pPr rtl="0" fontAlgn="base">
              <a:buFont typeface="+mj-lt"/>
              <a:buAutoNum type="arabicPeriod"/>
            </a:pPr>
            <a:r>
              <a:rPr lang="en-US" sz="1200" b="0" i="0" u="none" strike="noStrike" dirty="0">
                <a:solidFill>
                  <a:srgbClr val="000000"/>
                </a:solidFill>
                <a:effectLst/>
                <a:latin typeface="Arial" panose="020B0604020202020204" pitchFamily="34" charset="0"/>
              </a:rPr>
              <a:t>Why do you think the people in the book are marching?</a:t>
            </a:r>
          </a:p>
          <a:p>
            <a:pPr marL="742950" lvl="1" indent="-285750" rtl="0" fontAlgn="base">
              <a:buFont typeface="Arial" panose="020B0604020202020204" pitchFamily="34" charset="0"/>
              <a:buChar char="•"/>
            </a:pPr>
            <a:r>
              <a:rPr lang="en-US" sz="1200" b="0" i="0" u="none" strike="noStrike" dirty="0">
                <a:solidFill>
                  <a:srgbClr val="000000"/>
                </a:solidFill>
                <a:effectLst/>
                <a:latin typeface="Arial" panose="020B0604020202020204" pitchFamily="34" charset="0"/>
              </a:rPr>
              <a:t>Because of their values.</a:t>
            </a:r>
          </a:p>
          <a:p>
            <a:pPr marL="742950" lvl="1" indent="-285750" rtl="0" fontAlgn="base">
              <a:buFont typeface="Arial" panose="020B0604020202020204" pitchFamily="34" charset="0"/>
              <a:buChar char="•"/>
            </a:pPr>
            <a:r>
              <a:rPr lang="en-US" sz="1200" b="0" i="0" u="none" strike="noStrike" dirty="0">
                <a:solidFill>
                  <a:srgbClr val="000000"/>
                </a:solidFill>
                <a:effectLst/>
                <a:latin typeface="Arial" panose="020B0604020202020204" pitchFamily="34" charset="0"/>
              </a:rPr>
              <a:t>Because they care about certain social issues.</a:t>
            </a:r>
          </a:p>
          <a:p>
            <a:pPr marL="742950" lvl="1" indent="-285750" rtl="0" fontAlgn="base">
              <a:buFont typeface="Arial" panose="020B0604020202020204" pitchFamily="34" charset="0"/>
              <a:buChar char="•"/>
            </a:pPr>
            <a:r>
              <a:rPr lang="en-US" sz="1200" b="0" i="0" u="none" strike="noStrike" dirty="0">
                <a:solidFill>
                  <a:srgbClr val="000000"/>
                </a:solidFill>
                <a:effectLst/>
                <a:latin typeface="Arial" panose="020B0604020202020204" pitchFamily="34" charset="0"/>
              </a:rPr>
              <a:t>Because they are standing up against bullies.</a:t>
            </a:r>
          </a:p>
          <a:p>
            <a:pPr marL="742950" lvl="1" indent="-285750" rtl="0" fontAlgn="base">
              <a:buFont typeface="Arial" panose="020B0604020202020204" pitchFamily="34" charset="0"/>
              <a:buChar char="•"/>
            </a:pPr>
            <a:r>
              <a:rPr lang="en-US" sz="1200" b="0" i="0" u="none" strike="noStrike" dirty="0">
                <a:solidFill>
                  <a:srgbClr val="000000"/>
                </a:solidFill>
                <a:effectLst/>
                <a:latin typeface="Arial" panose="020B0604020202020204" pitchFamily="34" charset="0"/>
              </a:rPr>
              <a:t>Because they want to protect their community.</a:t>
            </a:r>
          </a:p>
          <a:p>
            <a:pPr marL="742950" lvl="1" indent="-285750" rtl="0" fontAlgn="base">
              <a:buFont typeface="Arial" panose="020B0604020202020204" pitchFamily="34" charset="0"/>
              <a:buChar char="•"/>
            </a:pPr>
            <a:r>
              <a:rPr lang="en-US" sz="1200" b="0" i="0" u="none" strike="noStrike" dirty="0">
                <a:solidFill>
                  <a:srgbClr val="000000"/>
                </a:solidFill>
                <a:effectLst/>
                <a:latin typeface="Arial" panose="020B0604020202020204" pitchFamily="34" charset="0"/>
              </a:rPr>
              <a:t>Because they want to build community</a:t>
            </a:r>
            <a:r>
              <a:rPr lang="en-US" sz="1200" b="0" i="1" u="none" strike="noStrike" dirty="0">
                <a:solidFill>
                  <a:srgbClr val="000000"/>
                </a:solidFill>
                <a:effectLst/>
                <a:latin typeface="Arial" panose="020B0604020202020204" pitchFamily="34" charset="0"/>
              </a:rPr>
              <a:t> </a:t>
            </a:r>
            <a:endParaRPr lang="en-US" sz="1200" b="0" i="0" u="none" strike="noStrike" dirty="0">
              <a:solidFill>
                <a:srgbClr val="000000"/>
              </a:solidFill>
              <a:effectLst/>
              <a:latin typeface="Arial" panose="020B0604020202020204" pitchFamily="34" charset="0"/>
            </a:endParaRPr>
          </a:p>
          <a:p>
            <a:pPr rtl="0" fontAlgn="base">
              <a:buFont typeface="+mj-lt"/>
              <a:buAutoNum type="arabicPeriod"/>
            </a:pPr>
            <a:r>
              <a:rPr lang="en-US" sz="1200" b="0" i="0" u="none" strike="noStrike" dirty="0">
                <a:solidFill>
                  <a:srgbClr val="000000"/>
                </a:solidFill>
                <a:effectLst/>
                <a:latin typeface="Arial" panose="020B0604020202020204" pitchFamily="34" charset="0"/>
              </a:rPr>
              <a:t>Why does it take courage to march? Is it a risky thing to do? Why? What scary things can happen when people march? </a:t>
            </a:r>
          </a:p>
          <a:p>
            <a:pPr marL="742950" lvl="1" indent="-285750" rtl="0" fontAlgn="base">
              <a:buFont typeface="Arial" panose="020B0604020202020204" pitchFamily="34" charset="0"/>
              <a:buChar char="•"/>
            </a:pPr>
            <a:r>
              <a:rPr lang="en-US" sz="1200" b="0" i="0" u="none" strike="noStrike" dirty="0">
                <a:solidFill>
                  <a:srgbClr val="000000"/>
                </a:solidFill>
                <a:effectLst/>
                <a:latin typeface="Arial" panose="020B0604020202020204" pitchFamily="34" charset="0"/>
              </a:rPr>
              <a:t>Marching can be risky due to unknown variables such as law enforcement response, potential for conflict with counter-protestors, and safety concerns related to being in large crowds. It can also feel emotionally risky to stand up for your beliefs in a highly visible way. </a:t>
            </a:r>
          </a:p>
          <a:p>
            <a:pPr rtl="0" fontAlgn="base">
              <a:buFont typeface="+mj-lt"/>
              <a:buAutoNum type="arabicPeriod"/>
            </a:pPr>
            <a:r>
              <a:rPr lang="en-US" sz="1200" b="0" i="0" u="none" strike="noStrike" dirty="0">
                <a:solidFill>
                  <a:srgbClr val="000000"/>
                </a:solidFill>
                <a:effectLst/>
                <a:latin typeface="Arial" panose="020B0604020202020204" pitchFamily="34" charset="0"/>
              </a:rPr>
              <a:t>What is gained by marching?</a:t>
            </a:r>
          </a:p>
          <a:p>
            <a:pPr marL="742950" lvl="1" indent="-285750" rtl="0" fontAlgn="base">
              <a:buFont typeface="Arial" panose="020B0604020202020204" pitchFamily="34" charset="0"/>
              <a:buChar char="•"/>
            </a:pPr>
            <a:r>
              <a:rPr lang="en-US" sz="1200" b="0" i="0" u="none" strike="noStrike" dirty="0">
                <a:solidFill>
                  <a:srgbClr val="000000"/>
                </a:solidFill>
                <a:effectLst/>
                <a:latin typeface="Arial" panose="020B0604020202020204" pitchFamily="34" charset="0"/>
              </a:rPr>
              <a:t>People march for different reasons. Some people march to increase awareness and visibility for causes they care about, some march to show solidarity for others who are suffering, some people march to put pressure on policy and decision makers, some people march to inspire and educate others on important issues, some people march for symbolic reasons or because they enjoy coming together with community members that they have shared beliefs and passions with. </a:t>
            </a:r>
          </a:p>
          <a:p>
            <a:pPr rtl="0" fontAlgn="base">
              <a:buFont typeface="+mj-lt"/>
              <a:buAutoNum type="arabicPeriod"/>
            </a:pPr>
            <a:r>
              <a:rPr lang="en-US" sz="1200" b="0" i="0" u="none" strike="noStrike" dirty="0">
                <a:solidFill>
                  <a:srgbClr val="000000"/>
                </a:solidFill>
                <a:effectLst/>
                <a:latin typeface="Arial" panose="020B0604020202020204" pitchFamily="34" charset="0"/>
              </a:rPr>
              <a:t>Is marching the ONLY way to stand up for issues we care about?</a:t>
            </a:r>
          </a:p>
          <a:p>
            <a:pPr marL="742950" lvl="1" indent="-285750" rtl="0" fontAlgn="base">
              <a:buFont typeface="Arial" panose="020B0604020202020204" pitchFamily="34" charset="0"/>
              <a:buChar char="•"/>
            </a:pPr>
            <a:r>
              <a:rPr lang="en-US" sz="1200" b="0" i="0" u="none" strike="noStrike" dirty="0">
                <a:solidFill>
                  <a:srgbClr val="000000"/>
                </a:solidFill>
                <a:effectLst/>
                <a:latin typeface="Arial" panose="020B0604020202020204" pitchFamily="34" charset="0"/>
              </a:rPr>
              <a:t>No, let’s explore some different ways that people could take action to help the issues they care about</a:t>
            </a:r>
          </a:p>
          <a:p>
            <a:br>
              <a:rPr lang="en-US" b="0" dirty="0">
                <a:effectLst/>
              </a:rPr>
            </a:br>
            <a:endParaRPr dirty="0"/>
          </a:p>
        </p:txBody>
      </p:sp>
      <p:sp>
        <p:nvSpPr>
          <p:cNvPr id="56" name="Google Shape;56;g26e086f46ac_0_0:notes">
            <a:extLst>
              <a:ext uri="{FF2B5EF4-FFF2-40B4-BE49-F238E27FC236}">
                <a16:creationId xmlns:a16="http://schemas.microsoft.com/office/drawing/2014/main" id="{28F257DE-A85E-35F8-8343-1EB6E891641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68428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46BC2C80-DB72-4967-1E7A-6ABA85B49F69}"/>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A7256240-1B06-6694-D9A7-915B678BBFB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fontAlgn="base">
              <a:spcBef>
                <a:spcPts val="1500"/>
              </a:spcBef>
              <a:buFont typeface="+mj-lt"/>
              <a:buAutoNum type="arabicPeriod"/>
            </a:pPr>
            <a:r>
              <a:rPr lang="en-US" sz="1800" b="0" i="0" u="none" strike="noStrike" dirty="0">
                <a:solidFill>
                  <a:srgbClr val="000000"/>
                </a:solidFill>
                <a:effectLst/>
                <a:latin typeface="Roboto" panose="02000000000000000000" pitchFamily="2" charset="0"/>
              </a:rPr>
              <a:t>It can take time to learn what social issues are the most important to us. </a:t>
            </a:r>
          </a:p>
          <a:p>
            <a:pPr rtl="0" fontAlgn="base">
              <a:buFont typeface="+mj-lt"/>
              <a:buAutoNum type="arabicPeriod"/>
            </a:pPr>
            <a:r>
              <a:rPr lang="en-US" sz="1800" b="0" i="0" u="none" strike="noStrike" dirty="0">
                <a:solidFill>
                  <a:srgbClr val="000000"/>
                </a:solidFill>
                <a:effectLst/>
                <a:latin typeface="Roboto" panose="02000000000000000000" pitchFamily="2" charset="0"/>
              </a:rPr>
              <a:t>Sometimes the issues we care about can change over time, which is totally fine and expected!</a:t>
            </a:r>
          </a:p>
          <a:p>
            <a:pPr rtl="0" fontAlgn="base">
              <a:spcAft>
                <a:spcPts val="1500"/>
              </a:spcAft>
              <a:buFont typeface="+mj-lt"/>
              <a:buAutoNum type="arabicPeriod"/>
            </a:pPr>
            <a:r>
              <a:rPr lang="en-US" sz="1800" b="0" i="0" u="none" strike="noStrike" dirty="0">
                <a:solidFill>
                  <a:srgbClr val="000000"/>
                </a:solidFill>
                <a:effectLst/>
                <a:latin typeface="Roboto" panose="02000000000000000000" pitchFamily="2" charset="0"/>
              </a:rPr>
              <a:t>Sometimes the issues we care about are influenced by things like where we live, how old we are, the issues our parents care about, our values, our identity, etc. </a:t>
            </a:r>
          </a:p>
          <a:p>
            <a:pPr marL="457200" lvl="0" indent="0" algn="l" rtl="0">
              <a:lnSpc>
                <a:spcPct val="100000"/>
              </a:lnSpc>
              <a:spcBef>
                <a:spcPts val="0"/>
              </a:spcBef>
              <a:spcAft>
                <a:spcPts val="0"/>
              </a:spcAft>
              <a:buSzPts val="1100"/>
              <a:buNone/>
            </a:pPr>
            <a:endParaRPr dirty="0"/>
          </a:p>
        </p:txBody>
      </p:sp>
      <p:sp>
        <p:nvSpPr>
          <p:cNvPr id="56" name="Google Shape;56;g26e086f46ac_0_0:notes">
            <a:extLst>
              <a:ext uri="{FF2B5EF4-FFF2-40B4-BE49-F238E27FC236}">
                <a16:creationId xmlns:a16="http://schemas.microsoft.com/office/drawing/2014/main" id="{96E9CA7A-92D9-3781-A15F-3C07DE6B1D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76200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1" name="Google Shape;11;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
        <p:cNvGrpSpPr/>
        <p:nvPr/>
      </p:nvGrpSpPr>
      <p:grpSpPr>
        <a:xfrm>
          <a:off x="0" y="0"/>
          <a:ext cx="0" cy="0"/>
          <a:chOff x="0" y="0"/>
          <a:chExt cx="0" cy="0"/>
        </a:xfrm>
      </p:grpSpPr>
      <p:sp>
        <p:nvSpPr>
          <p:cNvPr id="45" name="Google Shape;45;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
        <p:cNvGrpSpPr/>
        <p:nvPr/>
      </p:nvGrpSpPr>
      <p:grpSpPr>
        <a:xfrm>
          <a:off x="0" y="0"/>
          <a:ext cx="0" cy="0"/>
          <a:chOff x="0" y="0"/>
          <a:chExt cx="0" cy="0"/>
        </a:xfrm>
      </p:grpSpPr>
      <p:sp>
        <p:nvSpPr>
          <p:cNvPr id="13" name="Google Shape;13;p1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4" name="Google Shape;14;p1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5" name="Google Shape;15;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1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8" name="Google Shape;18;p1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9" name="Google Shape;1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1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1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4" name="Google Shape;24;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
        <p:cNvGrpSpPr/>
        <p:nvPr/>
      </p:nvGrpSpPr>
      <p:grpSpPr>
        <a:xfrm>
          <a:off x="0" y="0"/>
          <a:ext cx="0" cy="0"/>
          <a:chOff x="0" y="0"/>
          <a:chExt cx="0" cy="0"/>
        </a:xfrm>
      </p:grpSpPr>
      <p:sp>
        <p:nvSpPr>
          <p:cNvPr id="29" name="Google Shape;29;p1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0" name="Google Shape;30;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
        <p:cNvGrpSpPr/>
        <p:nvPr/>
      </p:nvGrpSpPr>
      <p:grpSpPr>
        <a:xfrm>
          <a:off x="0" y="0"/>
          <a:ext cx="0" cy="0"/>
          <a:chOff x="0" y="0"/>
          <a:chExt cx="0" cy="0"/>
        </a:xfrm>
      </p:grpSpPr>
      <p:sp>
        <p:nvSpPr>
          <p:cNvPr id="32" name="Google Shape;32;p1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1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4" name="Google Shape;34;p1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5" name="Google Shape;35;p1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6" name="Google Shape;36;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
        <p:cNvGrpSpPr/>
        <p:nvPr/>
      </p:nvGrpSpPr>
      <p:grpSpPr>
        <a:xfrm>
          <a:off x="0" y="0"/>
          <a:ext cx="0" cy="0"/>
          <a:chOff x="0" y="0"/>
          <a:chExt cx="0" cy="0"/>
        </a:xfrm>
      </p:grpSpPr>
      <p:sp>
        <p:nvSpPr>
          <p:cNvPr id="38" name="Google Shape;38;p1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39" name="Google Shape;39;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0"/>
        <p:cNvGrpSpPr/>
        <p:nvPr/>
      </p:nvGrpSpPr>
      <p:grpSpPr>
        <a:xfrm>
          <a:off x="0" y="0"/>
          <a:ext cx="0" cy="0"/>
          <a:chOff x="0" y="0"/>
          <a:chExt cx="0" cy="0"/>
        </a:xfrm>
      </p:grpSpPr>
      <p:sp>
        <p:nvSpPr>
          <p:cNvPr id="41" name="Google Shape;41;p1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2" name="Google Shape;42;p1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3" name="Google Shape;43;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4.emf"/><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read.macmillan.com/mcpg/wearewaterprotectors/" TargetMode="External"/><Relationship Id="rId5" Type="http://schemas.openxmlformats.org/officeDocument/2006/relationships/hyperlink" Target="https://www.learningtogive.org/resources/sometimes-people-march-literature-guide" TargetMode="External"/><Relationship Id="rId4" Type="http://schemas.openxmlformats.org/officeDocument/2006/relationships/hyperlink" Target="https://b0f646cfbd7462424f7a-f9758a43fb7c33cc8adda0fd36101899.ssl.cf2.rackcdn.com/teaching-guides/TG-9780062991188.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B527CB10-31DE-3F4D-C33A-7405C7306CE6}"/>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66BFF4C8-6BF2-0B0C-21E6-9D88E247D071}"/>
              </a:ext>
            </a:extLst>
          </p:cNvPr>
          <p:cNvSpPr txBox="1"/>
          <p:nvPr/>
        </p:nvSpPr>
        <p:spPr>
          <a:xfrm>
            <a:off x="421418" y="2345631"/>
            <a:ext cx="6615485" cy="782265"/>
          </a:xfrm>
          <a:prstGeom prst="rect">
            <a:avLst/>
          </a:prstGeom>
          <a:noFill/>
        </p:spPr>
        <p:txBody>
          <a:bodyPr wrap="square" rtlCol="0">
            <a:spAutoFit/>
          </a:bodyPr>
          <a:lstStyle/>
          <a:p>
            <a:pPr marL="0" marR="0" lvl="0" indent="0" rtl="0">
              <a:lnSpc>
                <a:spcPts val="3720"/>
              </a:lnSpc>
              <a:spcBef>
                <a:spcPts val="0"/>
              </a:spcBef>
              <a:spcAft>
                <a:spcPts val="0"/>
              </a:spcAft>
              <a:buClr>
                <a:schemeClr val="dk1"/>
              </a:buClr>
              <a:buSzPts val="1100"/>
              <a:buFont typeface="Arial"/>
              <a:buNone/>
            </a:pPr>
            <a:r>
              <a:rPr lang="en-US" sz="3600" b="1" dirty="0">
                <a:solidFill>
                  <a:schemeClr val="lt1"/>
                </a:solidFill>
                <a:latin typeface="Arial Black" panose="020B0604020202020204" pitchFamily="34" charset="0"/>
                <a:cs typeface="Arial Black" panose="020B0604020202020204" pitchFamily="34" charset="0"/>
              </a:rPr>
              <a:t>Why Do We March?</a:t>
            </a:r>
            <a:endParaRPr lang="en-US" sz="3600" b="1" u="none" strike="noStrike" cap="none" dirty="0">
              <a:solidFill>
                <a:schemeClr val="lt1"/>
              </a:solidFill>
              <a:latin typeface="Arial Black" panose="020B0604020202020204" pitchFamily="34" charset="0"/>
              <a:cs typeface="Arial Black" panose="020B0604020202020204" pitchFamily="34" charset="0"/>
            </a:endParaRPr>
          </a:p>
          <a:p>
            <a:pPr marL="0" marR="0" lvl="0" indent="0" rtl="0">
              <a:lnSpc>
                <a:spcPct val="100000"/>
              </a:lnSpc>
              <a:spcBef>
                <a:spcPts val="0"/>
              </a:spcBef>
              <a:spcAft>
                <a:spcPts val="0"/>
              </a:spcAft>
              <a:buClr>
                <a:schemeClr val="dk1"/>
              </a:buClr>
              <a:buSzPts val="1100"/>
              <a:buFont typeface="Arial"/>
              <a:buNone/>
            </a:pPr>
            <a:endParaRPr lang="en-US" b="1" dirty="0">
              <a:latin typeface="Arial Black" panose="020B0604020202020204" pitchFamily="34" charset="0"/>
              <a:cs typeface="Arial Black" panose="020B0604020202020204" pitchFamily="34" charset="0"/>
            </a:endParaRPr>
          </a:p>
        </p:txBody>
      </p:sp>
      <p:cxnSp>
        <p:nvCxnSpPr>
          <p:cNvPr id="6" name="Straight Connector 5">
            <a:extLst>
              <a:ext uri="{FF2B5EF4-FFF2-40B4-BE49-F238E27FC236}">
                <a16:creationId xmlns:a16="http://schemas.microsoft.com/office/drawing/2014/main" id="{E53939B6-79CA-C36D-1468-3D567F565D29}"/>
              </a:ext>
            </a:extLst>
          </p:cNvPr>
          <p:cNvCxnSpPr>
            <a:cxnSpLocks/>
          </p:cNvCxnSpPr>
          <p:nvPr/>
        </p:nvCxnSpPr>
        <p:spPr>
          <a:xfrm>
            <a:off x="341906" y="2229843"/>
            <a:ext cx="0" cy="15650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E23ABFF-8FB8-180D-8252-CFACB8B18EB9}"/>
              </a:ext>
            </a:extLst>
          </p:cNvPr>
          <p:cNvSpPr txBox="1"/>
          <p:nvPr/>
        </p:nvSpPr>
        <p:spPr>
          <a:xfrm>
            <a:off x="421417" y="2905684"/>
            <a:ext cx="4953663" cy="1277722"/>
          </a:xfrm>
          <a:prstGeom prst="rect">
            <a:avLst/>
          </a:prstGeom>
          <a:noFill/>
        </p:spPr>
        <p:txBody>
          <a:bodyPr wrap="square">
            <a:spAutoFit/>
          </a:bodyPr>
          <a:lstStyle/>
          <a:p>
            <a:pPr marL="0" marR="0" lvl="0" indent="0" rtl="0">
              <a:lnSpc>
                <a:spcPct val="100000"/>
              </a:lnSpc>
              <a:spcBef>
                <a:spcPts val="0"/>
              </a:spcBef>
              <a:spcAft>
                <a:spcPts val="0"/>
              </a:spcAft>
              <a:buClr>
                <a:schemeClr val="dk1"/>
              </a:buClr>
              <a:buSzPts val="1100"/>
              <a:buFont typeface="Arial"/>
              <a:buNone/>
            </a:pPr>
            <a:r>
              <a:rPr lang="en-US" sz="1400" b="1" i="0" u="none" strike="noStrike" cap="none" dirty="0">
                <a:solidFill>
                  <a:srgbClr val="53A946"/>
                </a:solidFill>
              </a:rPr>
              <a:t>G</a:t>
            </a:r>
            <a:r>
              <a:rPr lang="en-US" sz="1400" b="1" i="0" u="none" strike="noStrike" cap="none" dirty="0">
                <a:solidFill>
                  <a:srgbClr val="53A946"/>
                </a:solidFill>
                <a:latin typeface="Arial"/>
                <a:ea typeface="Arial"/>
                <a:cs typeface="Arial"/>
                <a:sym typeface="Arial"/>
              </a:rPr>
              <a:t>rade 3 / Lesson 9</a:t>
            </a:r>
          </a:p>
          <a:p>
            <a:pPr marL="0" marR="0" lvl="0" indent="0" rtl="0">
              <a:lnSpc>
                <a:spcPct val="115000"/>
              </a:lnSpc>
              <a:spcBef>
                <a:spcPts val="0"/>
              </a:spcBef>
              <a:spcAft>
                <a:spcPts val="0"/>
              </a:spcAft>
              <a:buClr>
                <a:schemeClr val="dk1"/>
              </a:buClr>
              <a:buSzPts val="1100"/>
              <a:buFont typeface="Arial"/>
              <a:buNone/>
            </a:pPr>
            <a:r>
              <a:rPr lang="en-US" sz="1400" b="1" i="0" u="none" strike="noStrike" cap="none" dirty="0">
                <a:solidFill>
                  <a:schemeClr val="lt1"/>
                </a:solidFill>
                <a:latin typeface="Arial"/>
                <a:ea typeface="Arial"/>
                <a:cs typeface="Arial"/>
                <a:sym typeface="Arial"/>
              </a:rPr>
              <a:t>UNIT: Stories of Activism – How One Voice Can Change a Community (and Bridge the World)</a:t>
            </a:r>
          </a:p>
          <a:p>
            <a:pPr marL="0" marR="0" lvl="0" indent="0" rtl="0">
              <a:lnSpc>
                <a:spcPct val="115000"/>
              </a:lnSpc>
              <a:spcBef>
                <a:spcPts val="0"/>
              </a:spcBef>
              <a:spcAft>
                <a:spcPts val="0"/>
              </a:spcAft>
              <a:buClr>
                <a:schemeClr val="dk1"/>
              </a:buClr>
              <a:buSzPts val="1100"/>
              <a:buFont typeface="Arial"/>
              <a:buNone/>
            </a:pPr>
            <a:endParaRPr lang="en-US" sz="1400" b="1" i="0" u="none" strike="noStrike" cap="none" dirty="0">
              <a:solidFill>
                <a:schemeClr val="lt1"/>
              </a:solidFill>
              <a:latin typeface="Arial"/>
              <a:ea typeface="Arial"/>
              <a:cs typeface="Arial"/>
              <a:sym typeface="Arial"/>
            </a:endParaRPr>
          </a:p>
          <a:p>
            <a:pPr marL="0" marR="0" lvl="0" indent="0" rtl="0">
              <a:lnSpc>
                <a:spcPct val="115000"/>
              </a:lnSpc>
              <a:spcBef>
                <a:spcPts val="0"/>
              </a:spcBef>
              <a:spcAft>
                <a:spcPts val="0"/>
              </a:spcAft>
              <a:buClr>
                <a:schemeClr val="dk1"/>
              </a:buClr>
              <a:buSzPts val="1100"/>
              <a:buFont typeface="Arial"/>
              <a:buNone/>
            </a:pPr>
            <a:endParaRPr lang="en-US" sz="1400" b="1" dirty="0">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3414A41D-287F-6225-8467-7A9BE0FB8B69}"/>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9FE224E3-8E14-0F30-1B4E-5D6AD451C124}"/>
              </a:ext>
            </a:extLst>
          </p:cNvPr>
          <p:cNvPicPr>
            <a:picLocks noChangeAspect="1"/>
          </p:cNvPicPr>
          <p:nvPr/>
        </p:nvPicPr>
        <p:blipFill>
          <a:blip r:embed="rId3"/>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483F171D-FA9E-4410-4C65-92E2EEE44835}"/>
              </a:ext>
            </a:extLst>
          </p:cNvPr>
          <p:cNvSpPr/>
          <p:nvPr/>
        </p:nvSpPr>
        <p:spPr>
          <a:xfrm>
            <a:off x="345882" y="309465"/>
            <a:ext cx="3570135" cy="795766"/>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59;g26e086f46ac_0_0">
            <a:extLst>
              <a:ext uri="{FF2B5EF4-FFF2-40B4-BE49-F238E27FC236}">
                <a16:creationId xmlns:a16="http://schemas.microsoft.com/office/drawing/2014/main" id="{4D1E8408-6EB3-F009-FEAC-77357B851707}"/>
              </a:ext>
            </a:extLst>
          </p:cNvPr>
          <p:cNvSpPr txBox="1"/>
          <p:nvPr/>
        </p:nvSpPr>
        <p:spPr>
          <a:xfrm>
            <a:off x="494500" y="400558"/>
            <a:ext cx="3338029" cy="585404"/>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2400" b="1" dirty="0">
                <a:solidFill>
                  <a:schemeClr val="bg1"/>
                </a:solidFill>
                <a:latin typeface="Arial Black" panose="020B0604020202020204" pitchFamily="34" charset="0"/>
                <a:cs typeface="Arial Black" panose="020B0604020202020204" pitchFamily="34" charset="0"/>
              </a:rPr>
              <a:t>Though Starters</a:t>
            </a:r>
            <a:endParaRPr sz="2400" b="1" u="none" strike="noStrike" cap="none" dirty="0">
              <a:solidFill>
                <a:schemeClr val="bg1"/>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
        <p:nvSpPr>
          <p:cNvPr id="5" name="Google Shape;59;g26e086f46ac_0_0">
            <a:extLst>
              <a:ext uri="{FF2B5EF4-FFF2-40B4-BE49-F238E27FC236}">
                <a16:creationId xmlns:a16="http://schemas.microsoft.com/office/drawing/2014/main" id="{FB4E8862-C798-849A-7021-58B373780257}"/>
              </a:ext>
            </a:extLst>
          </p:cNvPr>
          <p:cNvSpPr txBox="1"/>
          <p:nvPr/>
        </p:nvSpPr>
        <p:spPr>
          <a:xfrm>
            <a:off x="-7953" y="833424"/>
            <a:ext cx="4277803" cy="3778800"/>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u="none" strike="noStrike" cap="none" dirty="0">
                <a:solidFill>
                  <a:srgbClr val="53A946"/>
                </a:solidFill>
                <a:latin typeface="Arial Black" panose="020B0604020202020204" pitchFamily="34" charset="0"/>
                <a:cs typeface="Arial Black" panose="020B0604020202020204" pitchFamily="34" charset="0"/>
                <a:sym typeface="Arial"/>
              </a:rPr>
              <a:t> </a:t>
            </a:r>
            <a:endParaRPr sz="3600" b="1" u="none" strike="noStrike" cap="none" dirty="0">
              <a:solidFill>
                <a:srgbClr val="53A946"/>
              </a:solidFill>
              <a:latin typeface="Arial Black" panose="020B0604020202020204" pitchFamily="34" charset="0"/>
              <a:cs typeface="Arial Black" panose="020B0604020202020204" pitchFamily="34" charset="0"/>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What is an activity I like to do?</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What is a problem in my community I could help solve?</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
        <p:nvSpPr>
          <p:cNvPr id="7" name="Google Shape;116;g2a12eb01296_0_80">
            <a:extLst>
              <a:ext uri="{FF2B5EF4-FFF2-40B4-BE49-F238E27FC236}">
                <a16:creationId xmlns:a16="http://schemas.microsoft.com/office/drawing/2014/main" id="{3039E484-67E0-84A0-0F95-50E4A726785E}"/>
              </a:ext>
            </a:extLst>
          </p:cNvPr>
          <p:cNvSpPr/>
          <p:nvPr/>
        </p:nvSpPr>
        <p:spPr>
          <a:xfrm>
            <a:off x="4418468" y="296555"/>
            <a:ext cx="4360656" cy="3622802"/>
          </a:xfrm>
          <a:prstGeom prst="star12">
            <a:avLst>
              <a:gd name="adj" fmla="val 37500"/>
            </a:avLst>
          </a:prstGeom>
          <a:solidFill>
            <a:srgbClr val="53A946"/>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2800" b="1" dirty="0">
                <a:solidFill>
                  <a:schemeClr val="bg1"/>
                </a:solidFill>
              </a:rPr>
              <a:t>Think &amp; Doodle</a:t>
            </a:r>
            <a:endParaRPr sz="2800" b="1" dirty="0">
              <a:solidFill>
                <a:schemeClr val="bg1"/>
              </a:solidFill>
            </a:endParaRPr>
          </a:p>
          <a:p>
            <a:pPr marL="0" lvl="0" indent="0" algn="ctr" rtl="0">
              <a:spcBef>
                <a:spcPts val="0"/>
              </a:spcBef>
              <a:spcAft>
                <a:spcPts val="0"/>
              </a:spcAft>
              <a:buClr>
                <a:srgbClr val="000000"/>
              </a:buClr>
              <a:buSzPts val="1100"/>
              <a:buFont typeface="Arial"/>
              <a:buNone/>
            </a:pPr>
            <a:endParaRPr sz="1000" dirty="0"/>
          </a:p>
        </p:txBody>
      </p:sp>
    </p:spTree>
    <p:extLst>
      <p:ext uri="{BB962C8B-B14F-4D97-AF65-F5344CB8AC3E}">
        <p14:creationId xmlns:p14="http://schemas.microsoft.com/office/powerpoint/2010/main" val="412024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5E5E9B87-F129-C10A-3187-77A196855CA1}"/>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C51F3E9F-C0E6-1F55-EEBF-6628A8E488F4}"/>
              </a:ext>
            </a:extLst>
          </p:cNvPr>
          <p:cNvPicPr>
            <a:picLocks noChangeAspect="1"/>
          </p:cNvPicPr>
          <p:nvPr/>
        </p:nvPicPr>
        <p:blipFill>
          <a:blip r:embed="rId3"/>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B98B1057-3994-02F9-D0A6-F4EF71A45549}"/>
              </a:ext>
            </a:extLst>
          </p:cNvPr>
          <p:cNvSpPr/>
          <p:nvPr/>
        </p:nvSpPr>
        <p:spPr>
          <a:xfrm>
            <a:off x="1669649" y="730883"/>
            <a:ext cx="5804702" cy="2735885"/>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59;g26e086f46ac_0_0">
            <a:extLst>
              <a:ext uri="{FF2B5EF4-FFF2-40B4-BE49-F238E27FC236}">
                <a16:creationId xmlns:a16="http://schemas.microsoft.com/office/drawing/2014/main" id="{4DEBC610-469C-AC4F-A0AE-B214680DD363}"/>
              </a:ext>
            </a:extLst>
          </p:cNvPr>
          <p:cNvSpPr txBox="1"/>
          <p:nvPr/>
        </p:nvSpPr>
        <p:spPr>
          <a:xfrm>
            <a:off x="1669649" y="730883"/>
            <a:ext cx="5804702" cy="2735885"/>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400"/>
              <a:buFont typeface="Arial"/>
              <a:buNone/>
            </a:pPr>
            <a:r>
              <a:rPr lang="en-US" sz="3600" b="1" dirty="0">
                <a:solidFill>
                  <a:schemeClr val="bg1"/>
                </a:solidFill>
                <a:latin typeface="Arial Black" panose="020B0604020202020204" pitchFamily="34" charset="0"/>
                <a:cs typeface="Arial Black" panose="020B0604020202020204" pitchFamily="34" charset="0"/>
              </a:rPr>
              <a:t>Let’s Discuss!</a:t>
            </a:r>
            <a:endParaRPr sz="1800" b="1" i="0" u="none" strike="noStrike" cap="none" dirty="0">
              <a:solidFill>
                <a:srgbClr val="16478E"/>
              </a:solidFill>
              <a:latin typeface="Arial"/>
              <a:ea typeface="Arial"/>
              <a:cs typeface="Arial"/>
              <a:sym typeface="Arial"/>
            </a:endParaRPr>
          </a:p>
        </p:txBody>
      </p:sp>
    </p:spTree>
    <p:extLst>
      <p:ext uri="{BB962C8B-B14F-4D97-AF65-F5344CB8AC3E}">
        <p14:creationId xmlns:p14="http://schemas.microsoft.com/office/powerpoint/2010/main" val="33461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C225CBD3-D4A0-1ADE-01B3-3A1FE5633782}"/>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50FF1908-ACE1-ED6D-C1CD-F3B0B5C634E7}"/>
              </a:ext>
            </a:extLst>
          </p:cNvPr>
          <p:cNvPicPr>
            <a:picLocks noChangeAspect="1"/>
          </p:cNvPicPr>
          <p:nvPr/>
        </p:nvPicPr>
        <p:blipFill>
          <a:blip r:embed="rId3"/>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A621FCB6-3DC6-DD67-02D5-EB9D56609C5E}"/>
              </a:ext>
            </a:extLst>
          </p:cNvPr>
          <p:cNvSpPr/>
          <p:nvPr/>
        </p:nvSpPr>
        <p:spPr>
          <a:xfrm>
            <a:off x="345882" y="309465"/>
            <a:ext cx="3570135" cy="795766"/>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59;g26e086f46ac_0_0">
            <a:extLst>
              <a:ext uri="{FF2B5EF4-FFF2-40B4-BE49-F238E27FC236}">
                <a16:creationId xmlns:a16="http://schemas.microsoft.com/office/drawing/2014/main" id="{8831C4AB-65DD-3A83-8F35-02B32D38B7FB}"/>
              </a:ext>
            </a:extLst>
          </p:cNvPr>
          <p:cNvSpPr txBox="1"/>
          <p:nvPr/>
        </p:nvSpPr>
        <p:spPr>
          <a:xfrm>
            <a:off x="494500" y="400558"/>
            <a:ext cx="3338029" cy="585404"/>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2400" b="1" dirty="0">
                <a:solidFill>
                  <a:schemeClr val="bg1"/>
                </a:solidFill>
                <a:latin typeface="Arial Black" panose="020B0604020202020204" pitchFamily="34" charset="0"/>
                <a:cs typeface="Arial Black" panose="020B0604020202020204" pitchFamily="34" charset="0"/>
              </a:rPr>
              <a:t>Dialogue</a:t>
            </a:r>
            <a:endParaRPr sz="2400" b="1" u="none" strike="noStrike" cap="none" dirty="0">
              <a:solidFill>
                <a:schemeClr val="bg1"/>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
        <p:nvSpPr>
          <p:cNvPr id="5" name="Google Shape;59;g26e086f46ac_0_0">
            <a:extLst>
              <a:ext uri="{FF2B5EF4-FFF2-40B4-BE49-F238E27FC236}">
                <a16:creationId xmlns:a16="http://schemas.microsoft.com/office/drawing/2014/main" id="{7AE13293-3C10-7874-4589-38FF6818C5D3}"/>
              </a:ext>
            </a:extLst>
          </p:cNvPr>
          <p:cNvSpPr txBox="1"/>
          <p:nvPr/>
        </p:nvSpPr>
        <p:spPr>
          <a:xfrm>
            <a:off x="-7953" y="833424"/>
            <a:ext cx="4667417" cy="3778800"/>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u="none" strike="noStrike" cap="none" dirty="0">
                <a:solidFill>
                  <a:srgbClr val="53A946"/>
                </a:solidFill>
                <a:latin typeface="Arial Black" panose="020B0604020202020204" pitchFamily="34" charset="0"/>
                <a:cs typeface="Arial Black" panose="020B0604020202020204" pitchFamily="34" charset="0"/>
                <a:sym typeface="Arial"/>
              </a:rPr>
              <a:t> </a:t>
            </a:r>
            <a:endParaRPr sz="3600" b="1" u="none" strike="noStrike" cap="none" dirty="0">
              <a:solidFill>
                <a:srgbClr val="53A946"/>
              </a:solidFill>
              <a:latin typeface="Arial Black" panose="020B0604020202020204" pitchFamily="34" charset="0"/>
              <a:cs typeface="Arial Black" panose="020B0604020202020204" pitchFamily="34" charset="0"/>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What is a social issue that you care about?</a:t>
            </a: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What are some ideas or actions you can take to address that issue?</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
        <p:nvSpPr>
          <p:cNvPr id="7" name="Google Shape;116;g2a12eb01296_0_80">
            <a:extLst>
              <a:ext uri="{FF2B5EF4-FFF2-40B4-BE49-F238E27FC236}">
                <a16:creationId xmlns:a16="http://schemas.microsoft.com/office/drawing/2014/main" id="{4669F756-5FA2-8511-6182-EC97D50A6AEA}"/>
              </a:ext>
            </a:extLst>
          </p:cNvPr>
          <p:cNvSpPr/>
          <p:nvPr/>
        </p:nvSpPr>
        <p:spPr>
          <a:xfrm>
            <a:off x="4418468" y="296555"/>
            <a:ext cx="4360656" cy="3622802"/>
          </a:xfrm>
          <a:prstGeom prst="star12">
            <a:avLst>
              <a:gd name="adj" fmla="val 37500"/>
            </a:avLst>
          </a:prstGeom>
          <a:solidFill>
            <a:srgbClr val="53A946"/>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2800" b="1" dirty="0">
                <a:solidFill>
                  <a:schemeClr val="bg1"/>
                </a:solidFill>
              </a:rPr>
              <a:t>Turn &amp; Talk</a:t>
            </a:r>
            <a:endParaRPr sz="1000" dirty="0"/>
          </a:p>
        </p:txBody>
      </p:sp>
    </p:spTree>
    <p:extLst>
      <p:ext uri="{BB962C8B-B14F-4D97-AF65-F5344CB8AC3E}">
        <p14:creationId xmlns:p14="http://schemas.microsoft.com/office/powerpoint/2010/main" val="29911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CDDB410C-E626-45B3-84EF-48489B1D42E2}"/>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A44A2544-91BD-FF88-A03B-6BA23085E390}"/>
              </a:ext>
            </a:extLst>
          </p:cNvPr>
          <p:cNvPicPr>
            <a:picLocks noChangeAspect="1"/>
          </p:cNvPicPr>
          <p:nvPr/>
        </p:nvPicPr>
        <p:blipFill>
          <a:blip r:embed="rId3"/>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F9015CBA-BD9C-1F9A-98EA-7428C74B3C77}"/>
              </a:ext>
            </a:extLst>
          </p:cNvPr>
          <p:cNvSpPr/>
          <p:nvPr/>
        </p:nvSpPr>
        <p:spPr>
          <a:xfrm>
            <a:off x="345882" y="309464"/>
            <a:ext cx="3570135" cy="2262285"/>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59;g26e086f46ac_0_0">
            <a:extLst>
              <a:ext uri="{FF2B5EF4-FFF2-40B4-BE49-F238E27FC236}">
                <a16:creationId xmlns:a16="http://schemas.microsoft.com/office/drawing/2014/main" id="{CE84FCCE-458A-844E-066C-2F0BEA2D4CDC}"/>
              </a:ext>
            </a:extLst>
          </p:cNvPr>
          <p:cNvSpPr txBox="1"/>
          <p:nvPr/>
        </p:nvSpPr>
        <p:spPr>
          <a:xfrm>
            <a:off x="494500" y="400558"/>
            <a:ext cx="3338029" cy="2171192"/>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dirty="0">
                <a:solidFill>
                  <a:schemeClr val="bg1"/>
                </a:solidFill>
                <a:latin typeface="Arial Black" panose="020B0604020202020204" pitchFamily="34" charset="0"/>
                <a:cs typeface="Arial Black" panose="020B0604020202020204" pitchFamily="34" charset="0"/>
              </a:rPr>
              <a:t>Activity 2:</a:t>
            </a:r>
            <a:br>
              <a:rPr lang="en-US" sz="3600" b="1" dirty="0">
                <a:solidFill>
                  <a:schemeClr val="bg1"/>
                </a:solidFill>
                <a:latin typeface="Arial Black" panose="020B0604020202020204" pitchFamily="34" charset="0"/>
                <a:cs typeface="Arial Black" panose="020B0604020202020204" pitchFamily="34" charset="0"/>
              </a:rPr>
            </a:br>
            <a:r>
              <a:rPr lang="en-US" sz="3600" b="1" dirty="0">
                <a:solidFill>
                  <a:schemeClr val="bg1"/>
                </a:solidFill>
                <a:latin typeface="Arial Black" panose="020B0604020202020204" pitchFamily="34" charset="0"/>
                <a:cs typeface="Arial Black" panose="020B0604020202020204" pitchFamily="34" charset="0"/>
              </a:rPr>
              <a:t>Art as Activism</a:t>
            </a:r>
            <a:endParaRPr sz="3600" b="1" u="none" strike="noStrike" cap="none" dirty="0">
              <a:solidFill>
                <a:schemeClr val="bg1"/>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pic>
        <p:nvPicPr>
          <p:cNvPr id="5" name="Google Shape;137;g2aa4eb54d41_0_39">
            <a:extLst>
              <a:ext uri="{FF2B5EF4-FFF2-40B4-BE49-F238E27FC236}">
                <a16:creationId xmlns:a16="http://schemas.microsoft.com/office/drawing/2014/main" id="{BD9AB880-7A71-DB95-A9F8-2BF075CB5E91}"/>
              </a:ext>
            </a:extLst>
          </p:cNvPr>
          <p:cNvPicPr preferRelativeResize="0"/>
          <p:nvPr/>
        </p:nvPicPr>
        <p:blipFill>
          <a:blip r:embed="rId4">
            <a:alphaModFix/>
          </a:blip>
          <a:stretch>
            <a:fillRect/>
          </a:stretch>
        </p:blipFill>
        <p:spPr>
          <a:xfrm>
            <a:off x="4261899" y="-5569"/>
            <a:ext cx="6243169" cy="4164101"/>
          </a:xfrm>
          <a:prstGeom prst="rect">
            <a:avLst/>
          </a:prstGeom>
          <a:noFill/>
          <a:ln>
            <a:noFill/>
          </a:ln>
        </p:spPr>
      </p:pic>
    </p:spTree>
    <p:extLst>
      <p:ext uri="{BB962C8B-B14F-4D97-AF65-F5344CB8AC3E}">
        <p14:creationId xmlns:p14="http://schemas.microsoft.com/office/powerpoint/2010/main" val="303321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492ABBE8-9065-37FA-D525-A5A8CEA884D6}"/>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88E8EC84-8A11-6943-8A1E-E95CCE1F95BA}"/>
              </a:ext>
            </a:extLst>
          </p:cNvPr>
          <p:cNvPicPr>
            <a:picLocks noChangeAspect="1"/>
          </p:cNvPicPr>
          <p:nvPr/>
        </p:nvPicPr>
        <p:blipFill>
          <a:blip r:embed="rId3"/>
          <a:stretch>
            <a:fillRect/>
          </a:stretch>
        </p:blipFill>
        <p:spPr>
          <a:xfrm>
            <a:off x="17877" y="0"/>
            <a:ext cx="9144000" cy="5143500"/>
          </a:xfrm>
          <a:prstGeom prst="rect">
            <a:avLst/>
          </a:prstGeom>
        </p:spPr>
      </p:pic>
      <p:pic>
        <p:nvPicPr>
          <p:cNvPr id="2" name="Google Shape;143;g2aa4eb54d41_0_47">
            <a:extLst>
              <a:ext uri="{FF2B5EF4-FFF2-40B4-BE49-F238E27FC236}">
                <a16:creationId xmlns:a16="http://schemas.microsoft.com/office/drawing/2014/main" id="{06BD68C4-0488-DAA0-2879-F2ED349EAD7A}"/>
              </a:ext>
            </a:extLst>
          </p:cNvPr>
          <p:cNvPicPr preferRelativeResize="0"/>
          <p:nvPr/>
        </p:nvPicPr>
        <p:blipFill>
          <a:blip r:embed="rId4">
            <a:alphaModFix/>
          </a:blip>
          <a:stretch>
            <a:fillRect/>
          </a:stretch>
        </p:blipFill>
        <p:spPr>
          <a:xfrm>
            <a:off x="-625646" y="0"/>
            <a:ext cx="3255074" cy="2168519"/>
          </a:xfrm>
          <a:prstGeom prst="rect">
            <a:avLst/>
          </a:prstGeom>
          <a:noFill/>
          <a:ln>
            <a:noFill/>
          </a:ln>
        </p:spPr>
      </p:pic>
      <p:pic>
        <p:nvPicPr>
          <p:cNvPr id="8" name="Google Shape;145;g2aa4eb54d41_0_47">
            <a:extLst>
              <a:ext uri="{FF2B5EF4-FFF2-40B4-BE49-F238E27FC236}">
                <a16:creationId xmlns:a16="http://schemas.microsoft.com/office/drawing/2014/main" id="{DE1A45A0-F173-81B8-50A6-99E6F5E13E7F}"/>
              </a:ext>
            </a:extLst>
          </p:cNvPr>
          <p:cNvPicPr preferRelativeResize="0"/>
          <p:nvPr/>
        </p:nvPicPr>
        <p:blipFill>
          <a:blip r:embed="rId5">
            <a:alphaModFix/>
          </a:blip>
          <a:stretch>
            <a:fillRect/>
          </a:stretch>
        </p:blipFill>
        <p:spPr>
          <a:xfrm>
            <a:off x="5983926" y="-1"/>
            <a:ext cx="3177951" cy="1785605"/>
          </a:xfrm>
          <a:prstGeom prst="rect">
            <a:avLst/>
          </a:prstGeom>
          <a:noFill/>
          <a:ln>
            <a:noFill/>
          </a:ln>
        </p:spPr>
      </p:pic>
      <p:sp>
        <p:nvSpPr>
          <p:cNvPr id="17" name="Rectangle 16">
            <a:extLst>
              <a:ext uri="{FF2B5EF4-FFF2-40B4-BE49-F238E27FC236}">
                <a16:creationId xmlns:a16="http://schemas.microsoft.com/office/drawing/2014/main" id="{C328A9BF-5645-B2FA-7203-4AE0D1D69E2A}"/>
              </a:ext>
            </a:extLst>
          </p:cNvPr>
          <p:cNvSpPr/>
          <p:nvPr/>
        </p:nvSpPr>
        <p:spPr>
          <a:xfrm>
            <a:off x="0" y="4160531"/>
            <a:ext cx="9144000" cy="159026"/>
          </a:xfrm>
          <a:prstGeom prst="rect">
            <a:avLst/>
          </a:prstGeom>
          <a:solidFill>
            <a:srgbClr val="53A9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A41DFA7-FA1D-0A20-D739-94F040319334}"/>
              </a:ext>
            </a:extLst>
          </p:cNvPr>
          <p:cNvSpPr/>
          <p:nvPr/>
        </p:nvSpPr>
        <p:spPr>
          <a:xfrm>
            <a:off x="0" y="4327507"/>
            <a:ext cx="4913906" cy="705667"/>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124890A-93E3-15DA-670E-D4A633405FCD}"/>
              </a:ext>
            </a:extLst>
          </p:cNvPr>
          <p:cNvSpPr/>
          <p:nvPr/>
        </p:nvSpPr>
        <p:spPr>
          <a:xfrm>
            <a:off x="0" y="3164619"/>
            <a:ext cx="9144000" cy="995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144;g2aa4eb54d41_0_47">
            <a:extLst>
              <a:ext uri="{FF2B5EF4-FFF2-40B4-BE49-F238E27FC236}">
                <a16:creationId xmlns:a16="http://schemas.microsoft.com/office/drawing/2014/main" id="{1B3470D9-AFDF-F94D-91F3-EFC6A4231BE1}"/>
              </a:ext>
            </a:extLst>
          </p:cNvPr>
          <p:cNvPicPr preferRelativeResize="0"/>
          <p:nvPr/>
        </p:nvPicPr>
        <p:blipFill>
          <a:blip r:embed="rId6">
            <a:alphaModFix/>
          </a:blip>
          <a:stretch>
            <a:fillRect/>
          </a:stretch>
        </p:blipFill>
        <p:spPr>
          <a:xfrm>
            <a:off x="2767054" y="12462"/>
            <a:ext cx="2639819" cy="3960716"/>
          </a:xfrm>
          <a:prstGeom prst="rect">
            <a:avLst/>
          </a:prstGeom>
          <a:noFill/>
          <a:ln>
            <a:noFill/>
          </a:ln>
        </p:spPr>
      </p:pic>
      <p:pic>
        <p:nvPicPr>
          <p:cNvPr id="9" name="Google Shape;146;g2aa4eb54d41_0_47">
            <a:extLst>
              <a:ext uri="{FF2B5EF4-FFF2-40B4-BE49-F238E27FC236}">
                <a16:creationId xmlns:a16="http://schemas.microsoft.com/office/drawing/2014/main" id="{EC092DAC-2522-588B-200E-3DDB10FC872C}"/>
              </a:ext>
            </a:extLst>
          </p:cNvPr>
          <p:cNvPicPr preferRelativeResize="0"/>
          <p:nvPr/>
        </p:nvPicPr>
        <p:blipFill>
          <a:blip r:embed="rId7">
            <a:alphaModFix/>
          </a:blip>
          <a:stretch>
            <a:fillRect/>
          </a:stretch>
        </p:blipFill>
        <p:spPr>
          <a:xfrm>
            <a:off x="5544499" y="1929788"/>
            <a:ext cx="3617378" cy="2032301"/>
          </a:xfrm>
          <a:prstGeom prst="rect">
            <a:avLst/>
          </a:prstGeom>
          <a:noFill/>
          <a:ln>
            <a:noFill/>
          </a:ln>
        </p:spPr>
      </p:pic>
      <p:pic>
        <p:nvPicPr>
          <p:cNvPr id="10" name="Google Shape;147;g2aa4eb54d41_0_47">
            <a:extLst>
              <a:ext uri="{FF2B5EF4-FFF2-40B4-BE49-F238E27FC236}">
                <a16:creationId xmlns:a16="http://schemas.microsoft.com/office/drawing/2014/main" id="{36092E0C-84D3-CC94-D53C-053AEF6E3496}"/>
              </a:ext>
            </a:extLst>
          </p:cNvPr>
          <p:cNvPicPr preferRelativeResize="0"/>
          <p:nvPr/>
        </p:nvPicPr>
        <p:blipFill>
          <a:blip r:embed="rId8">
            <a:alphaModFix/>
          </a:blip>
          <a:stretch>
            <a:fillRect/>
          </a:stretch>
        </p:blipFill>
        <p:spPr>
          <a:xfrm>
            <a:off x="-132822" y="2315828"/>
            <a:ext cx="2762250" cy="1657350"/>
          </a:xfrm>
          <a:prstGeom prst="rect">
            <a:avLst/>
          </a:prstGeom>
          <a:noFill/>
          <a:ln>
            <a:noFill/>
          </a:ln>
        </p:spPr>
      </p:pic>
    </p:spTree>
    <p:extLst>
      <p:ext uri="{BB962C8B-B14F-4D97-AF65-F5344CB8AC3E}">
        <p14:creationId xmlns:p14="http://schemas.microsoft.com/office/powerpoint/2010/main" val="169228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D71C1101-A67C-656A-018F-86A6C7350282}"/>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6663BEA4-F509-7F36-1C1F-FC88A4124366}"/>
              </a:ext>
            </a:extLst>
          </p:cNvPr>
          <p:cNvPicPr>
            <a:picLocks noChangeAspect="1"/>
          </p:cNvPicPr>
          <p:nvPr/>
        </p:nvPicPr>
        <p:blipFill>
          <a:blip r:embed="rId3"/>
          <a:stretch>
            <a:fillRect/>
          </a:stretch>
        </p:blipFill>
        <p:spPr>
          <a:xfrm>
            <a:off x="0" y="0"/>
            <a:ext cx="9144000" cy="5143500"/>
          </a:xfrm>
          <a:prstGeom prst="rect">
            <a:avLst/>
          </a:prstGeom>
        </p:spPr>
      </p:pic>
      <p:sp>
        <p:nvSpPr>
          <p:cNvPr id="2" name="Google Shape;59;g26e086f46ac_0_0">
            <a:extLst>
              <a:ext uri="{FF2B5EF4-FFF2-40B4-BE49-F238E27FC236}">
                <a16:creationId xmlns:a16="http://schemas.microsoft.com/office/drawing/2014/main" id="{642A6DF9-8C3F-D547-C79E-39E26DB67B81}"/>
              </a:ext>
            </a:extLst>
          </p:cNvPr>
          <p:cNvSpPr txBox="1"/>
          <p:nvPr/>
        </p:nvSpPr>
        <p:spPr>
          <a:xfrm>
            <a:off x="361785" y="235200"/>
            <a:ext cx="3136790" cy="734859"/>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dirty="0">
                <a:solidFill>
                  <a:srgbClr val="53A946"/>
                </a:solidFill>
                <a:latin typeface="Arial Black" panose="020B0604020202020204" pitchFamily="34" charset="0"/>
                <a:cs typeface="Arial Black" panose="020B0604020202020204" pitchFamily="34" charset="0"/>
              </a:rPr>
              <a:t>Closing</a:t>
            </a:r>
            <a:endParaRPr sz="3600" b="1" u="none" strike="noStrike" cap="none" dirty="0">
              <a:solidFill>
                <a:srgbClr val="53A946"/>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
        <p:nvSpPr>
          <p:cNvPr id="5" name="Google Shape;154;g2fc05d195f5_0_0">
            <a:extLst>
              <a:ext uri="{FF2B5EF4-FFF2-40B4-BE49-F238E27FC236}">
                <a16:creationId xmlns:a16="http://schemas.microsoft.com/office/drawing/2014/main" id="{6CE5D9E4-7263-B29E-9794-F343E72C52F6}"/>
              </a:ext>
            </a:extLst>
          </p:cNvPr>
          <p:cNvSpPr/>
          <p:nvPr/>
        </p:nvSpPr>
        <p:spPr>
          <a:xfrm>
            <a:off x="2545227" y="0"/>
            <a:ext cx="3100200" cy="2821523"/>
          </a:xfrm>
          <a:prstGeom prst="star12">
            <a:avLst>
              <a:gd name="adj" fmla="val 37500"/>
            </a:avLst>
          </a:prstGeom>
          <a:solidFill>
            <a:srgbClr val="223D9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2800" b="1" dirty="0">
                <a:solidFill>
                  <a:schemeClr val="bg1"/>
                </a:solidFill>
              </a:rPr>
              <a:t>Share Out</a:t>
            </a:r>
            <a:endParaRPr sz="2800" b="1" dirty="0">
              <a:solidFill>
                <a:schemeClr val="bg1"/>
              </a:solidFill>
            </a:endParaRPr>
          </a:p>
          <a:p>
            <a:pPr marL="0" lvl="0" indent="0" algn="ctr" rtl="0">
              <a:spcBef>
                <a:spcPts val="0"/>
              </a:spcBef>
              <a:spcAft>
                <a:spcPts val="0"/>
              </a:spcAft>
              <a:buClr>
                <a:srgbClr val="000000"/>
              </a:buClr>
              <a:buSzPts val="1100"/>
              <a:buFont typeface="Arial"/>
              <a:buNone/>
            </a:pPr>
            <a:endParaRPr sz="1000" dirty="0"/>
          </a:p>
        </p:txBody>
      </p:sp>
      <p:sp>
        <p:nvSpPr>
          <p:cNvPr id="6" name="Google Shape;155;g2fc05d195f5_0_0">
            <a:extLst>
              <a:ext uri="{FF2B5EF4-FFF2-40B4-BE49-F238E27FC236}">
                <a16:creationId xmlns:a16="http://schemas.microsoft.com/office/drawing/2014/main" id="{D2513C26-C48E-CF82-3483-7BC03A0E3BF9}"/>
              </a:ext>
            </a:extLst>
          </p:cNvPr>
          <p:cNvSpPr/>
          <p:nvPr/>
        </p:nvSpPr>
        <p:spPr>
          <a:xfrm>
            <a:off x="4877099" y="602629"/>
            <a:ext cx="4032715" cy="3801258"/>
          </a:xfrm>
          <a:prstGeom prst="star12">
            <a:avLst>
              <a:gd name="adj" fmla="val 37500"/>
            </a:avLst>
          </a:prstGeom>
          <a:solidFill>
            <a:srgbClr val="53A946"/>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2800" b="1" dirty="0">
                <a:solidFill>
                  <a:schemeClr val="bg1"/>
                </a:solidFill>
              </a:rPr>
              <a:t>Activism</a:t>
            </a:r>
            <a:endParaRPr sz="2800" b="1" dirty="0">
              <a:solidFill>
                <a:schemeClr val="bg1"/>
              </a:solidFill>
            </a:endParaRPr>
          </a:p>
          <a:p>
            <a:pPr marL="0" lvl="0" indent="0" algn="ctr" rtl="0">
              <a:spcBef>
                <a:spcPts val="0"/>
              </a:spcBef>
              <a:spcAft>
                <a:spcPts val="0"/>
              </a:spcAft>
              <a:buClr>
                <a:srgbClr val="000000"/>
              </a:buClr>
              <a:buSzPts val="1100"/>
              <a:buFont typeface="Arial"/>
              <a:buNone/>
            </a:pPr>
            <a:r>
              <a:rPr lang="en-US" sz="2800" b="1" dirty="0">
                <a:solidFill>
                  <a:schemeClr val="bg1"/>
                </a:solidFill>
              </a:rPr>
              <a:t>Brainstorm</a:t>
            </a:r>
            <a:endParaRPr sz="2800" b="1" dirty="0">
              <a:solidFill>
                <a:schemeClr val="bg1"/>
              </a:solidFill>
            </a:endParaRPr>
          </a:p>
          <a:p>
            <a:pPr marL="0" lvl="0" indent="0" algn="ctr" rtl="0">
              <a:spcBef>
                <a:spcPts val="0"/>
              </a:spcBef>
              <a:spcAft>
                <a:spcPts val="0"/>
              </a:spcAft>
              <a:buClr>
                <a:srgbClr val="000000"/>
              </a:buClr>
              <a:buSzPts val="1100"/>
              <a:buFont typeface="Arial"/>
              <a:buNone/>
            </a:pPr>
            <a:endParaRPr sz="2800" dirty="0">
              <a:solidFill>
                <a:schemeClr val="bg1"/>
              </a:solidFill>
            </a:endParaRPr>
          </a:p>
        </p:txBody>
      </p:sp>
    </p:spTree>
    <p:extLst>
      <p:ext uri="{BB962C8B-B14F-4D97-AF65-F5344CB8AC3E}">
        <p14:creationId xmlns:p14="http://schemas.microsoft.com/office/powerpoint/2010/main" val="23851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CA48733F-750B-FC47-111B-B4AA97510C17}"/>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0CAF63C0-5F84-1567-316A-3518F325A8B1}"/>
              </a:ext>
            </a:extLst>
          </p:cNvPr>
          <p:cNvPicPr>
            <a:picLocks noChangeAspect="1"/>
          </p:cNvPicPr>
          <p:nvPr/>
        </p:nvPicPr>
        <p:blipFill>
          <a:blip r:embed="rId3"/>
          <a:stretch>
            <a:fillRect/>
          </a:stretch>
        </p:blipFill>
        <p:spPr>
          <a:xfrm>
            <a:off x="0" y="0"/>
            <a:ext cx="9144000" cy="5143500"/>
          </a:xfrm>
          <a:prstGeom prst="rect">
            <a:avLst/>
          </a:prstGeom>
        </p:spPr>
      </p:pic>
      <p:pic>
        <p:nvPicPr>
          <p:cNvPr id="6" name="Google Shape;164;g2917c5f412d_0_110">
            <a:extLst>
              <a:ext uri="{FF2B5EF4-FFF2-40B4-BE49-F238E27FC236}">
                <a16:creationId xmlns:a16="http://schemas.microsoft.com/office/drawing/2014/main" id="{22138A2E-0374-CFC5-3E3E-5DA94723D032}"/>
              </a:ext>
            </a:extLst>
          </p:cNvPr>
          <p:cNvPicPr preferRelativeResize="0"/>
          <p:nvPr/>
        </p:nvPicPr>
        <p:blipFill>
          <a:blip r:embed="rId4">
            <a:alphaModFix/>
          </a:blip>
          <a:stretch>
            <a:fillRect/>
          </a:stretch>
        </p:blipFill>
        <p:spPr>
          <a:xfrm>
            <a:off x="3247032" y="2800249"/>
            <a:ext cx="1091668" cy="1735629"/>
          </a:xfrm>
          <a:prstGeom prst="rect">
            <a:avLst/>
          </a:prstGeom>
          <a:noFill/>
          <a:ln>
            <a:noFill/>
          </a:ln>
        </p:spPr>
      </p:pic>
      <p:sp>
        <p:nvSpPr>
          <p:cNvPr id="4" name="Google Shape;59;g26e086f46ac_0_0">
            <a:extLst>
              <a:ext uri="{FF2B5EF4-FFF2-40B4-BE49-F238E27FC236}">
                <a16:creationId xmlns:a16="http://schemas.microsoft.com/office/drawing/2014/main" id="{0A474826-8107-E02B-30C4-50CCA4111844}"/>
              </a:ext>
            </a:extLst>
          </p:cNvPr>
          <p:cNvSpPr txBox="1"/>
          <p:nvPr/>
        </p:nvSpPr>
        <p:spPr>
          <a:xfrm>
            <a:off x="361785" y="1044134"/>
            <a:ext cx="4112293" cy="3130301"/>
          </a:xfrm>
          <a:prstGeom prst="rect">
            <a:avLst/>
          </a:prstGeom>
          <a:noFill/>
          <a:ln>
            <a:noFill/>
          </a:ln>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Clr>
                <a:srgbClr val="223D97"/>
              </a:buClr>
              <a:buSzPts val="1400"/>
              <a:buFont typeface="Arial"/>
              <a:buChar char="●"/>
            </a:pPr>
            <a:r>
              <a:rPr lang="en-US" b="1" i="0" u="none" strike="noStrike" cap="none" dirty="0">
                <a:solidFill>
                  <a:srgbClr val="223D97"/>
                </a:solidFill>
                <a:latin typeface="Arial"/>
                <a:ea typeface="Arial"/>
                <a:cs typeface="Arial"/>
                <a:sym typeface="Arial"/>
              </a:rPr>
              <a:t>Read </a:t>
            </a:r>
            <a:r>
              <a:rPr lang="en-US" b="1" i="0" u="sng" strike="noStrike" cap="none" dirty="0">
                <a:solidFill>
                  <a:srgbClr val="223D97"/>
                </a:solidFill>
                <a:latin typeface="Arial"/>
                <a:ea typeface="Arial"/>
                <a:cs typeface="Arial"/>
                <a:sym typeface="Arial"/>
              </a:rPr>
              <a:t>We Are Water Protectors by Carole Lindstrom</a:t>
            </a:r>
            <a:r>
              <a:rPr lang="en-US" b="1" i="0" u="none" strike="noStrike" cap="none" dirty="0">
                <a:solidFill>
                  <a:srgbClr val="223D97"/>
                </a:solidFill>
                <a:latin typeface="Arial"/>
                <a:ea typeface="Arial"/>
                <a:cs typeface="Arial"/>
                <a:sym typeface="Arial"/>
              </a:rPr>
              <a:t> </a:t>
            </a:r>
          </a:p>
          <a:p>
            <a:pPr marL="457200" marR="0" lvl="0" indent="-317500" algn="l" rtl="0">
              <a:lnSpc>
                <a:spcPct val="115000"/>
              </a:lnSpc>
              <a:spcBef>
                <a:spcPts val="0"/>
              </a:spcBef>
              <a:spcAft>
                <a:spcPts val="0"/>
              </a:spcAft>
              <a:buClr>
                <a:srgbClr val="223D97"/>
              </a:buClr>
              <a:buSzPts val="1400"/>
              <a:buFont typeface="Arial"/>
              <a:buChar char="●"/>
            </a:pPr>
            <a:r>
              <a:rPr lang="en-US" b="1" i="0" u="none" strike="noStrike" cap="none" dirty="0">
                <a:solidFill>
                  <a:srgbClr val="223D97"/>
                </a:solidFill>
                <a:latin typeface="Arial"/>
                <a:ea typeface="Arial"/>
                <a:cs typeface="Arial"/>
                <a:sym typeface="Arial"/>
              </a:rPr>
              <a:t>This book focuses on indigenous-led movements to protect the water and land through environmental activism. </a:t>
            </a:r>
          </a:p>
          <a:p>
            <a:pPr marL="457200" marR="0" lvl="0" indent="-317500" algn="l" rtl="0">
              <a:lnSpc>
                <a:spcPct val="115000"/>
              </a:lnSpc>
              <a:spcBef>
                <a:spcPts val="0"/>
              </a:spcBef>
              <a:spcAft>
                <a:spcPts val="0"/>
              </a:spcAft>
              <a:buClr>
                <a:srgbClr val="223D97"/>
              </a:buClr>
              <a:buSzPts val="1400"/>
              <a:buFont typeface="Arial"/>
              <a:buChar char="●"/>
            </a:pPr>
            <a:r>
              <a:rPr lang="en-US" b="1" i="0" u="none" strike="noStrike" cap="none" dirty="0">
                <a:solidFill>
                  <a:srgbClr val="223D97"/>
                </a:solidFill>
                <a:latin typeface="Arial"/>
                <a:ea typeface="Arial"/>
                <a:cs typeface="Arial"/>
                <a:sym typeface="Arial"/>
              </a:rPr>
              <a:t>Activity Extensions: </a:t>
            </a:r>
            <a:r>
              <a:rPr lang="en-US" b="1" i="0" u="sng" strike="noStrike" cap="none" dirty="0">
                <a:solidFill>
                  <a:srgbClr val="223D97"/>
                </a:solidFill>
                <a:latin typeface="Arial"/>
                <a:ea typeface="Arial"/>
                <a:cs typeface="Arial"/>
                <a:sym typeface="Arial"/>
              </a:rPr>
              <a:t>We Are Water Protectors - Macmillan  </a:t>
            </a:r>
          </a:p>
          <a:p>
            <a:pPr marL="457200" marR="0" lvl="0" indent="-317500" algn="l" rtl="0">
              <a:lnSpc>
                <a:spcPct val="115000"/>
              </a:lnSpc>
              <a:spcBef>
                <a:spcPts val="0"/>
              </a:spcBef>
              <a:spcAft>
                <a:spcPts val="0"/>
              </a:spcAft>
              <a:buClr>
                <a:srgbClr val="223D97"/>
              </a:buClr>
              <a:buSzPts val="1400"/>
              <a:buFont typeface="Arial"/>
              <a:buChar char="●"/>
            </a:pPr>
            <a:endParaRPr lang="en-US" b="1" i="0" u="none" strike="noStrike" cap="none" dirty="0">
              <a:solidFill>
                <a:srgbClr val="223D97"/>
              </a:solidFill>
              <a:latin typeface="Arial"/>
              <a:ea typeface="Arial"/>
              <a:cs typeface="Arial"/>
              <a:sym typeface="Arial"/>
            </a:endParaRPr>
          </a:p>
        </p:txBody>
      </p:sp>
      <p:sp>
        <p:nvSpPr>
          <p:cNvPr id="2" name="Google Shape;59;g26e086f46ac_0_0">
            <a:extLst>
              <a:ext uri="{FF2B5EF4-FFF2-40B4-BE49-F238E27FC236}">
                <a16:creationId xmlns:a16="http://schemas.microsoft.com/office/drawing/2014/main" id="{67E318C8-2705-01C8-C765-97EF77BAA9CD}"/>
              </a:ext>
            </a:extLst>
          </p:cNvPr>
          <p:cNvSpPr txBox="1"/>
          <p:nvPr/>
        </p:nvSpPr>
        <p:spPr>
          <a:xfrm>
            <a:off x="361785" y="235200"/>
            <a:ext cx="5665304" cy="734859"/>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dirty="0">
                <a:solidFill>
                  <a:srgbClr val="53A946"/>
                </a:solidFill>
                <a:latin typeface="Arial Black" panose="020B0604020202020204" pitchFamily="34" charset="0"/>
                <a:cs typeface="Arial Black" panose="020B0604020202020204" pitchFamily="34" charset="0"/>
              </a:rPr>
              <a:t>Extension Activity</a:t>
            </a:r>
            <a:endParaRPr sz="3600" b="1" u="none" strike="noStrike" cap="none" dirty="0">
              <a:solidFill>
                <a:srgbClr val="53A946"/>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
        <p:nvSpPr>
          <p:cNvPr id="9" name="Google Shape;152;g2917c5f412d_0_110">
            <a:extLst>
              <a:ext uri="{FF2B5EF4-FFF2-40B4-BE49-F238E27FC236}">
                <a16:creationId xmlns:a16="http://schemas.microsoft.com/office/drawing/2014/main" id="{EF500F28-2430-D950-31A9-D2A10C8193EA}"/>
              </a:ext>
            </a:extLst>
          </p:cNvPr>
          <p:cNvSpPr/>
          <p:nvPr/>
        </p:nvSpPr>
        <p:spPr>
          <a:xfrm>
            <a:off x="4715124" y="1367624"/>
            <a:ext cx="4187830" cy="2550389"/>
          </a:xfrm>
          <a:prstGeom prst="rect">
            <a:avLst/>
          </a:prstGeom>
          <a:solidFill>
            <a:srgbClr val="E7ED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US" b="1" i="0" u="none" strike="noStrike" cap="none" dirty="0">
                <a:solidFill>
                  <a:srgbClr val="53A946"/>
                </a:solidFill>
                <a:latin typeface="Arial"/>
                <a:ea typeface="Arial"/>
                <a:cs typeface="Arial"/>
                <a:sym typeface="Arial"/>
              </a:rPr>
              <a:t>ASK STUDENTS</a:t>
            </a:r>
            <a:endParaRPr b="1" i="0" u="none" strike="noStrike" cap="none" dirty="0">
              <a:solidFill>
                <a:srgbClr val="53A946"/>
              </a:solidFill>
              <a:latin typeface="Arial"/>
              <a:ea typeface="Arial"/>
              <a:cs typeface="Arial"/>
              <a:sym typeface="Arial"/>
            </a:endParaRPr>
          </a:p>
          <a:p>
            <a:pPr marL="457200" marR="0" lvl="0" indent="-317500" algn="l" rtl="0">
              <a:lnSpc>
                <a:spcPct val="115000"/>
              </a:lnSpc>
              <a:spcBef>
                <a:spcPts val="0"/>
              </a:spcBef>
              <a:spcAft>
                <a:spcPts val="0"/>
              </a:spcAft>
              <a:buClr>
                <a:srgbClr val="223D97"/>
              </a:buClr>
              <a:buSzPts val="1400"/>
              <a:buFont typeface="Arial"/>
              <a:buChar char="●"/>
            </a:pPr>
            <a:r>
              <a:rPr lang="en-US" sz="1200" dirty="0">
                <a:solidFill>
                  <a:srgbClr val="223D97"/>
                </a:solidFill>
              </a:rPr>
              <a:t>What is the main message of "We Are the Water Protectors"?</a:t>
            </a:r>
          </a:p>
          <a:p>
            <a:pPr marL="457200" marR="0" lvl="0" indent="-317500" algn="l" rtl="0">
              <a:lnSpc>
                <a:spcPct val="115000"/>
              </a:lnSpc>
              <a:spcBef>
                <a:spcPts val="0"/>
              </a:spcBef>
              <a:spcAft>
                <a:spcPts val="0"/>
              </a:spcAft>
              <a:buClr>
                <a:srgbClr val="223D97"/>
              </a:buClr>
              <a:buSzPts val="1400"/>
              <a:buFont typeface="Arial"/>
              <a:buChar char="●"/>
            </a:pPr>
            <a:r>
              <a:rPr lang="en-US" sz="1200" dirty="0">
                <a:solidFill>
                  <a:srgbClr val="223D97"/>
                </a:solidFill>
              </a:rPr>
              <a:t>What is the importance and significance of water in the story?</a:t>
            </a:r>
          </a:p>
          <a:p>
            <a:pPr marL="457200" marR="0" lvl="0" indent="-317500" algn="l" rtl="0">
              <a:lnSpc>
                <a:spcPct val="115000"/>
              </a:lnSpc>
              <a:spcBef>
                <a:spcPts val="0"/>
              </a:spcBef>
              <a:spcAft>
                <a:spcPts val="0"/>
              </a:spcAft>
              <a:buClr>
                <a:srgbClr val="223D97"/>
              </a:buClr>
              <a:buSzPts val="1400"/>
              <a:buFont typeface="Arial"/>
              <a:buChar char="●"/>
            </a:pPr>
            <a:r>
              <a:rPr lang="en-US" sz="1200" dirty="0">
                <a:solidFill>
                  <a:srgbClr val="223D97"/>
                </a:solidFill>
              </a:rPr>
              <a:t>What challenges do the characters in the book face?</a:t>
            </a:r>
          </a:p>
          <a:p>
            <a:pPr marL="457200" marR="0" lvl="0" indent="-317500" algn="l" rtl="0">
              <a:lnSpc>
                <a:spcPct val="115000"/>
              </a:lnSpc>
              <a:spcBef>
                <a:spcPts val="0"/>
              </a:spcBef>
              <a:spcAft>
                <a:spcPts val="0"/>
              </a:spcAft>
              <a:buClr>
                <a:srgbClr val="223D97"/>
              </a:buClr>
              <a:buSzPts val="1400"/>
              <a:buFont typeface="Arial"/>
              <a:buChar char="●"/>
            </a:pPr>
            <a:r>
              <a:rPr lang="en-US" sz="1200" dirty="0">
                <a:solidFill>
                  <a:srgbClr val="223D97"/>
                </a:solidFill>
              </a:rPr>
              <a:t>How do the characters take action to protect the water?</a:t>
            </a:r>
          </a:p>
          <a:p>
            <a:pPr marL="457200" marR="0" lvl="0" indent="-317500" algn="l" rtl="0">
              <a:lnSpc>
                <a:spcPct val="115000"/>
              </a:lnSpc>
              <a:spcBef>
                <a:spcPts val="0"/>
              </a:spcBef>
              <a:spcAft>
                <a:spcPts val="0"/>
              </a:spcAft>
              <a:buClr>
                <a:srgbClr val="223D97"/>
              </a:buClr>
              <a:buSzPts val="1400"/>
              <a:buFont typeface="Arial"/>
              <a:buChar char="●"/>
            </a:pPr>
            <a:r>
              <a:rPr lang="en-US" sz="1200" dirty="0">
                <a:solidFill>
                  <a:srgbClr val="223D97"/>
                </a:solidFill>
              </a:rPr>
              <a:t>What environmental issues do you care about and what can you do to address them?</a:t>
            </a:r>
          </a:p>
        </p:txBody>
      </p:sp>
      <p:pic>
        <p:nvPicPr>
          <p:cNvPr id="5" name="Picture 4">
            <a:extLst>
              <a:ext uri="{FF2B5EF4-FFF2-40B4-BE49-F238E27FC236}">
                <a16:creationId xmlns:a16="http://schemas.microsoft.com/office/drawing/2014/main" id="{87B3C4EA-A69C-DFC9-8DFC-834F86A9D1EB}"/>
              </a:ext>
            </a:extLst>
          </p:cNvPr>
          <p:cNvPicPr>
            <a:picLocks noChangeAspect="1"/>
          </p:cNvPicPr>
          <p:nvPr/>
        </p:nvPicPr>
        <p:blipFill>
          <a:blip r:embed="rId5"/>
          <a:stretch>
            <a:fillRect/>
          </a:stretch>
        </p:blipFill>
        <p:spPr>
          <a:xfrm>
            <a:off x="6992898" y="235200"/>
            <a:ext cx="1741254" cy="1399222"/>
          </a:xfrm>
          <a:prstGeom prst="rect">
            <a:avLst/>
          </a:prstGeom>
        </p:spPr>
      </p:pic>
    </p:spTree>
    <p:extLst>
      <p:ext uri="{BB962C8B-B14F-4D97-AF65-F5344CB8AC3E}">
        <p14:creationId xmlns:p14="http://schemas.microsoft.com/office/powerpoint/2010/main" val="27969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C1A0B543-5A94-BD9D-85F8-2F0AB7A60460}"/>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D1C184AC-D93B-CE32-A3FE-3D9BF32DCEC3}"/>
              </a:ext>
            </a:extLst>
          </p:cNvPr>
          <p:cNvPicPr>
            <a:picLocks noChangeAspect="1"/>
          </p:cNvPicPr>
          <p:nvPr/>
        </p:nvPicPr>
        <p:blipFill>
          <a:blip r:embed="rId3"/>
          <a:stretch>
            <a:fillRect/>
          </a:stretch>
        </p:blipFill>
        <p:spPr>
          <a:xfrm>
            <a:off x="0" y="0"/>
            <a:ext cx="9144000" cy="5143500"/>
          </a:xfrm>
          <a:prstGeom prst="rect">
            <a:avLst/>
          </a:prstGeom>
        </p:spPr>
      </p:pic>
      <p:sp>
        <p:nvSpPr>
          <p:cNvPr id="2" name="Google Shape;59;g26e086f46ac_0_0">
            <a:extLst>
              <a:ext uri="{FF2B5EF4-FFF2-40B4-BE49-F238E27FC236}">
                <a16:creationId xmlns:a16="http://schemas.microsoft.com/office/drawing/2014/main" id="{095434EA-3325-7309-C1C9-C52AC1AC713E}"/>
              </a:ext>
            </a:extLst>
          </p:cNvPr>
          <p:cNvSpPr txBox="1"/>
          <p:nvPr/>
        </p:nvSpPr>
        <p:spPr>
          <a:xfrm>
            <a:off x="361785" y="698847"/>
            <a:ext cx="8662945" cy="2863295"/>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dirty="0">
                <a:solidFill>
                  <a:srgbClr val="53A946"/>
                </a:solidFill>
                <a:latin typeface="Arial Black" panose="020B0604020202020204" pitchFamily="34" charset="0"/>
                <a:cs typeface="Arial Black" panose="020B0604020202020204" pitchFamily="34" charset="0"/>
              </a:rPr>
              <a:t>Extended Learning for Educators</a:t>
            </a:r>
          </a:p>
          <a:p>
            <a:pPr marL="0" marR="0" lvl="0" indent="0" algn="ctr" rtl="0">
              <a:lnSpc>
                <a:spcPct val="100000"/>
              </a:lnSpc>
              <a:spcBef>
                <a:spcPts val="0"/>
              </a:spcBef>
              <a:spcAft>
                <a:spcPts val="0"/>
              </a:spcAft>
              <a:buClr>
                <a:srgbClr val="000000"/>
              </a:buClr>
              <a:buSzPts val="2900"/>
              <a:buFont typeface="Arial"/>
              <a:buNone/>
            </a:pPr>
            <a:endParaRPr lang="en-US" sz="3000" b="1" u="none" strike="noStrike" cap="none" dirty="0">
              <a:solidFill>
                <a:srgbClr val="16478E"/>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900"/>
              <a:buFont typeface="Arial"/>
              <a:buNone/>
            </a:pPr>
            <a:r>
              <a:rPr lang="en-US" sz="3000" b="1" u="none" strike="noStrike" cap="none" dirty="0">
                <a:solidFill>
                  <a:srgbClr val="16478E"/>
                </a:solidFill>
                <a:latin typeface="Arial"/>
                <a:ea typeface="Arial"/>
                <a:cs typeface="Arial"/>
                <a:sym typeface="Arial"/>
              </a:rPr>
              <a:t>Navigating </a:t>
            </a:r>
            <a:r>
              <a:rPr lang="en-US" sz="3000" b="1" dirty="0">
                <a:solidFill>
                  <a:srgbClr val="16478E"/>
                </a:solidFill>
              </a:rPr>
              <a:t>Difficult </a:t>
            </a:r>
          </a:p>
          <a:p>
            <a:pPr marL="0" marR="0" lvl="0" indent="0" algn="ctr" rtl="0">
              <a:lnSpc>
                <a:spcPct val="100000"/>
              </a:lnSpc>
              <a:spcBef>
                <a:spcPts val="0"/>
              </a:spcBef>
              <a:spcAft>
                <a:spcPts val="0"/>
              </a:spcAft>
              <a:buClr>
                <a:srgbClr val="000000"/>
              </a:buClr>
              <a:buSzPts val="2900"/>
              <a:buFont typeface="Arial"/>
              <a:buNone/>
            </a:pPr>
            <a:r>
              <a:rPr lang="en-US" sz="3000" b="1" dirty="0">
                <a:solidFill>
                  <a:srgbClr val="16478E"/>
                </a:solidFill>
              </a:rPr>
              <a:t>Questions about Protests and Activism</a:t>
            </a:r>
            <a:endParaRPr lang="en-US" sz="3000" b="1" u="none" strike="noStrike" cap="none" dirty="0">
              <a:solidFill>
                <a:srgbClr val="16478E"/>
              </a:solidFill>
              <a:latin typeface="Arial"/>
              <a:ea typeface="Arial"/>
              <a:cs typeface="Arial"/>
              <a:sym typeface="Arial"/>
            </a:endParaRPr>
          </a:p>
          <a:p>
            <a:pPr marL="0" marR="0" lvl="0" indent="0" rtl="0">
              <a:lnSpc>
                <a:spcPct val="115000"/>
              </a:lnSpc>
              <a:spcBef>
                <a:spcPts val="0"/>
              </a:spcBef>
              <a:spcAft>
                <a:spcPts val="0"/>
              </a:spcAft>
              <a:buClr>
                <a:srgbClr val="000000"/>
              </a:buClr>
              <a:buSzPts val="2400"/>
              <a:buFont typeface="Arial"/>
              <a:buNone/>
            </a:pPr>
            <a:endParaRPr sz="3600" b="1" u="none" strike="noStrike" cap="none" dirty="0">
              <a:solidFill>
                <a:srgbClr val="53A946"/>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
        <p:nvSpPr>
          <p:cNvPr id="9" name="Google Shape;152;g2917c5f412d_0_110">
            <a:extLst>
              <a:ext uri="{FF2B5EF4-FFF2-40B4-BE49-F238E27FC236}">
                <a16:creationId xmlns:a16="http://schemas.microsoft.com/office/drawing/2014/main" id="{8E51B82E-2A47-B475-DD12-BE916F5C8A0A}"/>
              </a:ext>
            </a:extLst>
          </p:cNvPr>
          <p:cNvSpPr/>
          <p:nvPr/>
        </p:nvSpPr>
        <p:spPr>
          <a:xfrm>
            <a:off x="3584050" y="3189006"/>
            <a:ext cx="2218414" cy="562029"/>
          </a:xfrm>
          <a:prstGeom prst="rect">
            <a:avLst/>
          </a:prstGeom>
          <a:solidFill>
            <a:srgbClr val="E7ED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400"/>
              <a:buFont typeface="Arial"/>
              <a:buNone/>
            </a:pPr>
            <a:r>
              <a:rPr lang="en-US" sz="2000" b="1" i="0" u="none" strike="noStrike" cap="none" dirty="0">
                <a:solidFill>
                  <a:srgbClr val="53A946"/>
                </a:solidFill>
                <a:latin typeface="Arial"/>
                <a:ea typeface="Arial"/>
                <a:cs typeface="Arial"/>
                <a:sym typeface="Arial"/>
              </a:rPr>
              <a:t>SCENARIOS</a:t>
            </a:r>
            <a:endParaRPr sz="1800" dirty="0">
              <a:solidFill>
                <a:srgbClr val="223D97"/>
              </a:solidFill>
              <a:latin typeface="Roboto"/>
              <a:ea typeface="Roboto"/>
              <a:cs typeface="Roboto"/>
              <a:sym typeface="Roboto"/>
            </a:endParaRPr>
          </a:p>
        </p:txBody>
      </p:sp>
    </p:spTree>
    <p:extLst>
      <p:ext uri="{BB962C8B-B14F-4D97-AF65-F5344CB8AC3E}">
        <p14:creationId xmlns:p14="http://schemas.microsoft.com/office/powerpoint/2010/main" val="72758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2">
          <a:extLst>
            <a:ext uri="{FF2B5EF4-FFF2-40B4-BE49-F238E27FC236}">
              <a16:creationId xmlns:a16="http://schemas.microsoft.com/office/drawing/2014/main" id="{F36BD5AD-4621-A737-5395-E6B636989475}"/>
            </a:ext>
          </a:extLst>
        </p:cNvPr>
        <p:cNvGrpSpPr/>
        <p:nvPr/>
      </p:nvGrpSpPr>
      <p:grpSpPr>
        <a:xfrm>
          <a:off x="0" y="0"/>
          <a:ext cx="0" cy="0"/>
          <a:chOff x="0" y="0"/>
          <a:chExt cx="0" cy="0"/>
        </a:xfrm>
      </p:grpSpPr>
      <p:pic>
        <p:nvPicPr>
          <p:cNvPr id="163" name="Google Shape;163;g286d81a6184_0_31">
            <a:extLst>
              <a:ext uri="{FF2B5EF4-FFF2-40B4-BE49-F238E27FC236}">
                <a16:creationId xmlns:a16="http://schemas.microsoft.com/office/drawing/2014/main" id="{DD53BC6E-87B0-D8D0-6D57-50C85CF9C01C}"/>
              </a:ext>
            </a:extLst>
          </p:cNvPr>
          <p:cNvPicPr preferRelativeResize="0"/>
          <p:nvPr/>
        </p:nvPicPr>
        <p:blipFill>
          <a:blip r:embed="rId3"/>
          <a:srcRect/>
          <a:stretch/>
        </p:blipFill>
        <p:spPr>
          <a:xfrm>
            <a:off x="-129325" y="0"/>
            <a:ext cx="9309109" cy="5236374"/>
          </a:xfrm>
          <a:prstGeom prst="rect">
            <a:avLst/>
          </a:prstGeom>
          <a:noFill/>
          <a:ln>
            <a:noFill/>
          </a:ln>
        </p:spPr>
      </p:pic>
      <p:sp>
        <p:nvSpPr>
          <p:cNvPr id="164" name="Google Shape;164;g286d81a6184_0_31">
            <a:extLst>
              <a:ext uri="{FF2B5EF4-FFF2-40B4-BE49-F238E27FC236}">
                <a16:creationId xmlns:a16="http://schemas.microsoft.com/office/drawing/2014/main" id="{3C305708-CA3B-CF80-32E9-BE705E92F69E}"/>
              </a:ext>
            </a:extLst>
          </p:cNvPr>
          <p:cNvSpPr txBox="1"/>
          <p:nvPr/>
        </p:nvSpPr>
        <p:spPr>
          <a:xfrm>
            <a:off x="198781" y="230160"/>
            <a:ext cx="2671639" cy="2388027"/>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3000"/>
              <a:buFont typeface="Arial"/>
              <a:buNone/>
            </a:pPr>
            <a:r>
              <a:rPr lang="en-US" sz="2400" b="1" i="0" u="none" strike="noStrike" cap="none" dirty="0">
                <a:solidFill>
                  <a:srgbClr val="53A946"/>
                </a:solidFill>
                <a:latin typeface="Arial"/>
                <a:ea typeface="Arial"/>
                <a:cs typeface="Arial"/>
                <a:sym typeface="Arial"/>
              </a:rPr>
              <a:t>Scenario #1</a:t>
            </a:r>
          </a:p>
          <a:p>
            <a:pPr>
              <a:buSzPts val="3000"/>
            </a:pPr>
            <a:endParaRPr lang="en-US" sz="1800" b="1" dirty="0">
              <a:solidFill>
                <a:srgbClr val="223D97"/>
              </a:solidFill>
            </a:endParaRPr>
          </a:p>
          <a:p>
            <a:pPr>
              <a:buSzPts val="3000"/>
            </a:pPr>
            <a:r>
              <a:rPr lang="en-US" sz="1800" b="1" dirty="0">
                <a:solidFill>
                  <a:srgbClr val="223D97"/>
                </a:solidFill>
              </a:rPr>
              <a:t>During the lesson a student asks, “What’s the point of marching? Nothing ever changes anyway.”</a:t>
            </a:r>
          </a:p>
          <a:p>
            <a:pPr>
              <a:buSzPts val="3000"/>
            </a:pPr>
            <a:endParaRPr lang="en-US" sz="1800" b="1" dirty="0">
              <a:solidFill>
                <a:srgbClr val="223D97"/>
              </a:solidFill>
            </a:endParaRPr>
          </a:p>
          <a:p>
            <a:pPr marL="0" marR="0" lvl="0" indent="0" rtl="0">
              <a:lnSpc>
                <a:spcPct val="115000"/>
              </a:lnSpc>
              <a:spcBef>
                <a:spcPts val="0"/>
              </a:spcBef>
              <a:spcAft>
                <a:spcPts val="0"/>
              </a:spcAft>
              <a:buClr>
                <a:srgbClr val="000000"/>
              </a:buClr>
              <a:buSzPts val="3000"/>
              <a:buFont typeface="Arial"/>
              <a:buNone/>
            </a:pPr>
            <a:r>
              <a:rPr lang="en-US" sz="2400" b="1" i="0" u="none" strike="noStrike" cap="none" dirty="0">
                <a:solidFill>
                  <a:srgbClr val="0071BA"/>
                </a:solidFill>
                <a:latin typeface="Arial"/>
                <a:ea typeface="Arial"/>
                <a:cs typeface="Arial"/>
                <a:sym typeface="Arial"/>
              </a:rPr>
              <a:t> </a:t>
            </a:r>
            <a:endParaRPr sz="2400" b="0" i="0" u="none" strike="noStrike" cap="none" dirty="0">
              <a:solidFill>
                <a:srgbClr val="0071BA"/>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3100"/>
              <a:buFont typeface="Arial"/>
              <a:buNone/>
            </a:pPr>
            <a:endParaRPr sz="31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2500"/>
              <a:buFont typeface="Arial"/>
              <a:buNone/>
            </a:pPr>
            <a:endParaRPr sz="2500" b="0" i="0" u="none" strike="noStrike" cap="none" dirty="0">
              <a:solidFill>
                <a:schemeClr val="dk1"/>
              </a:solidFill>
              <a:latin typeface="Arial"/>
              <a:ea typeface="Arial"/>
              <a:cs typeface="Arial"/>
              <a:sym typeface="Arial"/>
            </a:endParaRPr>
          </a:p>
        </p:txBody>
      </p:sp>
      <p:sp>
        <p:nvSpPr>
          <p:cNvPr id="2" name="Google Shape;152;g2917c5f412d_0_110">
            <a:extLst>
              <a:ext uri="{FF2B5EF4-FFF2-40B4-BE49-F238E27FC236}">
                <a16:creationId xmlns:a16="http://schemas.microsoft.com/office/drawing/2014/main" id="{849D9410-8818-81CC-AF0F-88005B39E6F3}"/>
              </a:ext>
            </a:extLst>
          </p:cNvPr>
          <p:cNvSpPr/>
          <p:nvPr/>
        </p:nvSpPr>
        <p:spPr>
          <a:xfrm>
            <a:off x="2954546" y="214685"/>
            <a:ext cx="5990672" cy="3832529"/>
          </a:xfrm>
          <a:prstGeom prst="rect">
            <a:avLst/>
          </a:prstGeom>
          <a:solidFill>
            <a:srgbClr val="E7ED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100" b="1" i="0" u="none" strike="noStrike" cap="none" dirty="0">
                <a:solidFill>
                  <a:srgbClr val="53A946"/>
                </a:solidFill>
                <a:latin typeface="Arial"/>
                <a:ea typeface="Arial"/>
                <a:cs typeface="Arial"/>
                <a:sym typeface="Arial"/>
              </a:rPr>
              <a:t>SOME STRATEGIES WE COULD CONSIDER:</a:t>
            </a:r>
          </a:p>
          <a:p>
            <a:pPr marL="0" marR="0" lvl="0" indent="0" algn="l" rtl="0">
              <a:lnSpc>
                <a:spcPct val="115000"/>
              </a:lnSpc>
              <a:spcBef>
                <a:spcPts val="0"/>
              </a:spcBef>
              <a:spcAft>
                <a:spcPts val="0"/>
              </a:spcAft>
              <a:buClr>
                <a:srgbClr val="000000"/>
              </a:buClr>
              <a:buSzPts val="1400"/>
              <a:buFont typeface="Arial"/>
              <a:buNone/>
            </a:pPr>
            <a:endParaRPr sz="1100" b="1" i="0" u="none" strike="noStrike" cap="none" dirty="0">
              <a:solidFill>
                <a:srgbClr val="53A946"/>
              </a:solidFill>
              <a:latin typeface="Arial"/>
              <a:ea typeface="Arial"/>
              <a:cs typeface="Arial"/>
              <a:sym typeface="Arial"/>
            </a:endParaRPr>
          </a:p>
          <a:p>
            <a:pPr marL="139700" marR="0" lvl="0" algn="l" rtl="0">
              <a:lnSpc>
                <a:spcPct val="115000"/>
              </a:lnSpc>
              <a:spcBef>
                <a:spcPts val="0"/>
              </a:spcBef>
              <a:spcAft>
                <a:spcPts val="0"/>
              </a:spcAft>
              <a:buClr>
                <a:srgbClr val="223D97"/>
              </a:buClr>
              <a:buSzPts val="1400"/>
            </a:pPr>
            <a:r>
              <a:rPr lang="en-US" sz="1050" b="1" dirty="0">
                <a:solidFill>
                  <a:srgbClr val="223D97"/>
                </a:solidFill>
              </a:rPr>
              <a:t>Stay in a place of openness and curiosity?</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1050" dirty="0">
                <a:solidFill>
                  <a:srgbClr val="223D97"/>
                </a:solidFill>
              </a:rPr>
              <a:t>“That’s an interesting point, what makes you think that?”</a:t>
            </a:r>
          </a:p>
          <a:p>
            <a:pPr marL="139700" marR="0" lvl="0" algn="l" rtl="0">
              <a:lnSpc>
                <a:spcPct val="115000"/>
              </a:lnSpc>
              <a:spcBef>
                <a:spcPts val="0"/>
              </a:spcBef>
              <a:spcAft>
                <a:spcPts val="0"/>
              </a:spcAft>
              <a:buClr>
                <a:srgbClr val="223D97"/>
              </a:buClr>
              <a:buSzPts val="1400"/>
            </a:pPr>
            <a:endParaRPr lang="en-US" sz="1050" dirty="0">
              <a:solidFill>
                <a:srgbClr val="223D97"/>
              </a:solidFill>
            </a:endParaRPr>
          </a:p>
          <a:p>
            <a:pPr marL="139700" marR="0" lvl="0" algn="l" rtl="0">
              <a:lnSpc>
                <a:spcPct val="115000"/>
              </a:lnSpc>
              <a:spcBef>
                <a:spcPts val="0"/>
              </a:spcBef>
              <a:spcAft>
                <a:spcPts val="0"/>
              </a:spcAft>
              <a:buClr>
                <a:srgbClr val="223D97"/>
              </a:buClr>
              <a:buSzPts val="1400"/>
            </a:pPr>
            <a:r>
              <a:rPr lang="en-US" sz="1050" b="1" dirty="0">
                <a:solidFill>
                  <a:srgbClr val="223D97"/>
                </a:solidFill>
              </a:rPr>
              <a:t>Validate the skepticism while also exploring the various goals of marching.</a:t>
            </a:r>
            <a:endParaRPr lang="en-US" sz="1050" dirty="0">
              <a:solidFill>
                <a:srgbClr val="223D97"/>
              </a:solidFill>
            </a:endParaRP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1050" dirty="0">
                <a:solidFill>
                  <a:srgbClr val="223D97"/>
                </a:solidFill>
              </a:rPr>
              <a:t>“Yes, its true that marches alone may not solve complex issues, but they can be one important part of a larger strategy for social change and activism.”</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1050" dirty="0">
                <a:solidFill>
                  <a:srgbClr val="223D97"/>
                </a:solidFill>
              </a:rPr>
              <a:t>“Sometimes the impact of marches can be symbolic and emotional. They show solidarity and signal to others that they are not alone in the issues they care about. </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1050" dirty="0">
                <a:solidFill>
                  <a:srgbClr val="223D97"/>
                </a:solidFill>
              </a:rPr>
              <a:t>“Sometimes marches can be educational and raise awareness of certain important issues, and they can inspire others to care about that issue as well.”</a:t>
            </a:r>
          </a:p>
          <a:p>
            <a:pPr marL="139700" marR="0" lvl="0" algn="l" rtl="0">
              <a:lnSpc>
                <a:spcPct val="115000"/>
              </a:lnSpc>
              <a:spcBef>
                <a:spcPts val="0"/>
              </a:spcBef>
              <a:spcAft>
                <a:spcPts val="0"/>
              </a:spcAft>
              <a:buClr>
                <a:srgbClr val="223D97"/>
              </a:buClr>
              <a:buSzPts val="1400"/>
            </a:pPr>
            <a:endParaRPr lang="en-US" sz="1050" dirty="0">
              <a:solidFill>
                <a:srgbClr val="223D97"/>
              </a:solidFill>
            </a:endParaRPr>
          </a:p>
          <a:p>
            <a:pPr marL="139700" marR="0" lvl="0" algn="l" rtl="0">
              <a:lnSpc>
                <a:spcPct val="115000"/>
              </a:lnSpc>
              <a:spcBef>
                <a:spcPts val="0"/>
              </a:spcBef>
              <a:spcAft>
                <a:spcPts val="0"/>
              </a:spcAft>
              <a:buClr>
                <a:srgbClr val="223D97"/>
              </a:buClr>
              <a:buSzPts val="1400"/>
            </a:pPr>
            <a:r>
              <a:rPr lang="en-US" sz="1050" b="1" dirty="0">
                <a:solidFill>
                  <a:srgbClr val="223D97"/>
                </a:solidFill>
              </a:rPr>
              <a:t>Provide examples of different ways people can stand up for what they believe in that doesn’t involve marching.</a:t>
            </a:r>
            <a:endParaRPr lang="en-US" sz="1050" dirty="0">
              <a:solidFill>
                <a:srgbClr val="223D97"/>
              </a:solidFill>
            </a:endParaRP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1050" dirty="0">
                <a:solidFill>
                  <a:srgbClr val="223D97"/>
                </a:solidFill>
              </a:rPr>
              <a:t>“Marching is not for everyone, and not the only way to support issues you care about. You can create art or music about issues you care about, you can volunteer or donate, you can read books and educate yourself about issues that are important to you.”</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1050" dirty="0">
                <a:solidFill>
                  <a:srgbClr val="223D97"/>
                </a:solidFill>
              </a:rPr>
              <a:t>“The most important thing is feeling engaged in the world around you and finding small ways that you can make a positive difference.” </a:t>
            </a:r>
          </a:p>
        </p:txBody>
      </p:sp>
    </p:spTree>
    <p:extLst>
      <p:ext uri="{BB962C8B-B14F-4D97-AF65-F5344CB8AC3E}">
        <p14:creationId xmlns:p14="http://schemas.microsoft.com/office/powerpoint/2010/main" val="248454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2">
          <a:extLst>
            <a:ext uri="{FF2B5EF4-FFF2-40B4-BE49-F238E27FC236}">
              <a16:creationId xmlns:a16="http://schemas.microsoft.com/office/drawing/2014/main" id="{B6775401-4535-4DA1-3B33-CAC1222B95A9}"/>
            </a:ext>
          </a:extLst>
        </p:cNvPr>
        <p:cNvGrpSpPr/>
        <p:nvPr/>
      </p:nvGrpSpPr>
      <p:grpSpPr>
        <a:xfrm>
          <a:off x="0" y="0"/>
          <a:ext cx="0" cy="0"/>
          <a:chOff x="0" y="0"/>
          <a:chExt cx="0" cy="0"/>
        </a:xfrm>
      </p:grpSpPr>
      <p:pic>
        <p:nvPicPr>
          <p:cNvPr id="163" name="Google Shape;163;g286d81a6184_0_31">
            <a:extLst>
              <a:ext uri="{FF2B5EF4-FFF2-40B4-BE49-F238E27FC236}">
                <a16:creationId xmlns:a16="http://schemas.microsoft.com/office/drawing/2014/main" id="{2B8E7A4A-7105-BB70-E78D-BC01F21CC1F6}"/>
              </a:ext>
            </a:extLst>
          </p:cNvPr>
          <p:cNvPicPr preferRelativeResize="0"/>
          <p:nvPr/>
        </p:nvPicPr>
        <p:blipFill>
          <a:blip r:embed="rId3"/>
          <a:srcRect/>
          <a:stretch/>
        </p:blipFill>
        <p:spPr>
          <a:xfrm>
            <a:off x="-129325" y="0"/>
            <a:ext cx="9309109" cy="5236374"/>
          </a:xfrm>
          <a:prstGeom prst="rect">
            <a:avLst/>
          </a:prstGeom>
          <a:noFill/>
          <a:ln>
            <a:noFill/>
          </a:ln>
        </p:spPr>
      </p:pic>
      <p:sp>
        <p:nvSpPr>
          <p:cNvPr id="164" name="Google Shape;164;g286d81a6184_0_31">
            <a:extLst>
              <a:ext uri="{FF2B5EF4-FFF2-40B4-BE49-F238E27FC236}">
                <a16:creationId xmlns:a16="http://schemas.microsoft.com/office/drawing/2014/main" id="{1DF13BCF-A2BA-1A0D-B6E6-6204093EE360}"/>
              </a:ext>
            </a:extLst>
          </p:cNvPr>
          <p:cNvSpPr txBox="1"/>
          <p:nvPr/>
        </p:nvSpPr>
        <p:spPr>
          <a:xfrm>
            <a:off x="198781" y="230160"/>
            <a:ext cx="2882747" cy="2388027"/>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3000"/>
              <a:buFont typeface="Arial"/>
              <a:buNone/>
            </a:pPr>
            <a:r>
              <a:rPr lang="en-US" sz="2400" b="1" i="0" u="none" strike="noStrike" cap="none" dirty="0">
                <a:solidFill>
                  <a:srgbClr val="53A946"/>
                </a:solidFill>
                <a:latin typeface="Arial"/>
                <a:ea typeface="Arial"/>
                <a:cs typeface="Arial"/>
                <a:sym typeface="Arial"/>
              </a:rPr>
              <a:t>Scenario #2</a:t>
            </a:r>
          </a:p>
          <a:p>
            <a:pPr>
              <a:buSzPts val="3000"/>
            </a:pPr>
            <a:endParaRPr lang="en-US" sz="1800" b="1" dirty="0">
              <a:solidFill>
                <a:srgbClr val="223D97"/>
              </a:solidFill>
            </a:endParaRPr>
          </a:p>
          <a:p>
            <a:pPr>
              <a:buSzPts val="3000"/>
            </a:pPr>
            <a:r>
              <a:rPr lang="en-US" sz="1600" b="1" dirty="0">
                <a:solidFill>
                  <a:srgbClr val="223D97"/>
                </a:solidFill>
              </a:rPr>
              <a:t>During the lesson, a student shares that they feel scared when they see people marching in the street and that their parent says that “protesters are dangerous and damage property of local businesses.”</a:t>
            </a:r>
          </a:p>
          <a:p>
            <a:pPr marL="0" marR="0" lvl="0" indent="0" rtl="0">
              <a:lnSpc>
                <a:spcPct val="115000"/>
              </a:lnSpc>
              <a:spcBef>
                <a:spcPts val="0"/>
              </a:spcBef>
              <a:spcAft>
                <a:spcPts val="0"/>
              </a:spcAft>
              <a:buClr>
                <a:srgbClr val="000000"/>
              </a:buClr>
              <a:buSzPts val="3000"/>
              <a:buFont typeface="Arial"/>
              <a:buNone/>
            </a:pPr>
            <a:r>
              <a:rPr lang="en-US" sz="2400" b="1" i="0" u="none" strike="noStrike" cap="none" dirty="0">
                <a:solidFill>
                  <a:srgbClr val="0071BA"/>
                </a:solidFill>
                <a:latin typeface="Arial"/>
                <a:ea typeface="Arial"/>
                <a:cs typeface="Arial"/>
                <a:sym typeface="Arial"/>
              </a:rPr>
              <a:t> </a:t>
            </a:r>
            <a:endParaRPr sz="2400" b="0" i="0" u="none" strike="noStrike" cap="none" dirty="0">
              <a:solidFill>
                <a:srgbClr val="0071BA"/>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3100"/>
              <a:buFont typeface="Arial"/>
              <a:buNone/>
            </a:pPr>
            <a:endParaRPr sz="31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2500"/>
              <a:buFont typeface="Arial"/>
              <a:buNone/>
            </a:pPr>
            <a:endParaRPr sz="2500" b="0" i="0" u="none" strike="noStrike" cap="none" dirty="0">
              <a:solidFill>
                <a:schemeClr val="dk1"/>
              </a:solidFill>
              <a:latin typeface="Arial"/>
              <a:ea typeface="Arial"/>
              <a:cs typeface="Arial"/>
              <a:sym typeface="Arial"/>
            </a:endParaRPr>
          </a:p>
        </p:txBody>
      </p:sp>
      <p:sp>
        <p:nvSpPr>
          <p:cNvPr id="2" name="Google Shape;152;g2917c5f412d_0_110">
            <a:extLst>
              <a:ext uri="{FF2B5EF4-FFF2-40B4-BE49-F238E27FC236}">
                <a16:creationId xmlns:a16="http://schemas.microsoft.com/office/drawing/2014/main" id="{F2DAFE49-DE45-1989-BC0D-EFB1C6E7A2F3}"/>
              </a:ext>
            </a:extLst>
          </p:cNvPr>
          <p:cNvSpPr/>
          <p:nvPr/>
        </p:nvSpPr>
        <p:spPr>
          <a:xfrm>
            <a:off x="2954546" y="214685"/>
            <a:ext cx="5990672" cy="3832529"/>
          </a:xfrm>
          <a:prstGeom prst="rect">
            <a:avLst/>
          </a:prstGeom>
          <a:solidFill>
            <a:srgbClr val="E7ED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100" b="1" i="0" u="none" strike="noStrike" cap="none" dirty="0">
                <a:solidFill>
                  <a:srgbClr val="53A946"/>
                </a:solidFill>
                <a:latin typeface="Arial"/>
                <a:ea typeface="Arial"/>
                <a:cs typeface="Arial"/>
                <a:sym typeface="Arial"/>
              </a:rPr>
              <a:t>SOME STRATEGIES WE COULD CONSIDER:</a:t>
            </a:r>
          </a:p>
          <a:p>
            <a:pPr marL="0" marR="0" lvl="0" indent="0" algn="l" rtl="0">
              <a:lnSpc>
                <a:spcPct val="115000"/>
              </a:lnSpc>
              <a:spcBef>
                <a:spcPts val="0"/>
              </a:spcBef>
              <a:spcAft>
                <a:spcPts val="0"/>
              </a:spcAft>
              <a:buClr>
                <a:srgbClr val="000000"/>
              </a:buClr>
              <a:buSzPts val="1400"/>
              <a:buFont typeface="Arial"/>
              <a:buNone/>
            </a:pPr>
            <a:endParaRPr sz="1100" b="1" i="0" u="none" strike="noStrike" cap="none" dirty="0">
              <a:solidFill>
                <a:srgbClr val="53A946"/>
              </a:solidFill>
              <a:latin typeface="Arial"/>
              <a:ea typeface="Arial"/>
              <a:cs typeface="Arial"/>
              <a:sym typeface="Arial"/>
            </a:endParaRPr>
          </a:p>
          <a:p>
            <a:pPr marL="139700" marR="0" lvl="0" algn="l" rtl="0">
              <a:lnSpc>
                <a:spcPct val="115000"/>
              </a:lnSpc>
              <a:spcBef>
                <a:spcPts val="0"/>
              </a:spcBef>
              <a:spcAft>
                <a:spcPts val="0"/>
              </a:spcAft>
              <a:buClr>
                <a:srgbClr val="223D97"/>
              </a:buClr>
              <a:buSzPts val="1400"/>
            </a:pPr>
            <a:r>
              <a:rPr lang="en-US" sz="1050" b="1" dirty="0">
                <a:solidFill>
                  <a:srgbClr val="223D97"/>
                </a:solidFill>
              </a:rPr>
              <a:t>Approach the conversation with empathy and acknowledge the students’ concerns about safety and property damage. </a:t>
            </a:r>
          </a:p>
          <a:p>
            <a:pPr marL="139700" marR="0" lvl="0" algn="l" rtl="0">
              <a:lnSpc>
                <a:spcPct val="115000"/>
              </a:lnSpc>
              <a:spcBef>
                <a:spcPts val="0"/>
              </a:spcBef>
              <a:spcAft>
                <a:spcPts val="0"/>
              </a:spcAft>
              <a:buClr>
                <a:srgbClr val="223D97"/>
              </a:buClr>
              <a:buSzPts val="1400"/>
            </a:pPr>
            <a:endParaRPr lang="en-US" sz="1050" b="1" dirty="0">
              <a:solidFill>
                <a:srgbClr val="223D97"/>
              </a:solidFill>
            </a:endParaRPr>
          </a:p>
          <a:p>
            <a:pPr marL="139700" marR="0" lvl="0" algn="l" rtl="0">
              <a:lnSpc>
                <a:spcPct val="115000"/>
              </a:lnSpc>
              <a:spcBef>
                <a:spcPts val="0"/>
              </a:spcBef>
              <a:spcAft>
                <a:spcPts val="0"/>
              </a:spcAft>
              <a:buClr>
                <a:srgbClr val="223D97"/>
              </a:buClr>
              <a:buSzPts val="1400"/>
            </a:pPr>
            <a:r>
              <a:rPr lang="en-US" sz="1050" b="1" dirty="0">
                <a:solidFill>
                  <a:srgbClr val="223D97"/>
                </a:solidFill>
              </a:rPr>
              <a:t>Distinguish Between peaceful protesters and non-peaceful protestors</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1050" dirty="0">
                <a:solidFill>
                  <a:srgbClr val="223D97"/>
                </a:solidFill>
              </a:rPr>
              <a:t>“The majority of protesters are peaceful individuals who march as a way to express their views and advocate for change. However, sometimes there are individuals (usually a small minority) who use violence or property damage as a form of protest, but oftentimes those individuals don’t represent the entire movement.”</a:t>
            </a:r>
          </a:p>
          <a:p>
            <a:pPr marL="139700" marR="0" lvl="0" algn="l" rtl="0">
              <a:lnSpc>
                <a:spcPct val="115000"/>
              </a:lnSpc>
              <a:spcBef>
                <a:spcPts val="0"/>
              </a:spcBef>
              <a:spcAft>
                <a:spcPts val="0"/>
              </a:spcAft>
              <a:buClr>
                <a:srgbClr val="223D97"/>
              </a:buClr>
              <a:buSzPts val="1400"/>
            </a:pPr>
            <a:endParaRPr lang="en-US" sz="1050" b="1" dirty="0">
              <a:solidFill>
                <a:srgbClr val="223D97"/>
              </a:solidFill>
            </a:endParaRPr>
          </a:p>
          <a:p>
            <a:pPr marL="139700" marR="0" lvl="0" algn="l" rtl="0">
              <a:lnSpc>
                <a:spcPct val="115000"/>
              </a:lnSpc>
              <a:spcBef>
                <a:spcPts val="0"/>
              </a:spcBef>
              <a:spcAft>
                <a:spcPts val="0"/>
              </a:spcAft>
              <a:buClr>
                <a:srgbClr val="223D97"/>
              </a:buClr>
              <a:buSzPts val="1400"/>
            </a:pPr>
            <a:r>
              <a:rPr lang="en-US" sz="1050" b="1" dirty="0">
                <a:solidFill>
                  <a:srgbClr val="223D97"/>
                </a:solidFill>
              </a:rPr>
              <a:t>Discuss the role of law enforcement at marches</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1050" dirty="0">
                <a:solidFill>
                  <a:srgbClr val="223D97"/>
                </a:solidFill>
              </a:rPr>
              <a:t>“Oftentimes, police will be present at marches, especially large ones. It is important for police and protestors to work together to ensure public safety and minimize negative interactions.” </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1050" dirty="0">
                <a:solidFill>
                  <a:srgbClr val="223D97"/>
                </a:solidFill>
              </a:rPr>
              <a:t>“Appropriate behavior for law enforcement at a march should be to help manage crowds and traffic, ensure people are safe, and support the march to go smooth and peaceful.” </a:t>
            </a:r>
          </a:p>
          <a:p>
            <a:pPr marL="139700" marR="0" lvl="0" algn="l" rtl="0">
              <a:lnSpc>
                <a:spcPct val="115000"/>
              </a:lnSpc>
              <a:spcBef>
                <a:spcPts val="0"/>
              </a:spcBef>
              <a:spcAft>
                <a:spcPts val="0"/>
              </a:spcAft>
              <a:buClr>
                <a:srgbClr val="223D97"/>
              </a:buClr>
              <a:buSzPts val="1400"/>
            </a:pPr>
            <a:endParaRPr lang="en-US" sz="1050" b="1" dirty="0">
              <a:solidFill>
                <a:srgbClr val="223D97"/>
              </a:solidFill>
            </a:endParaRPr>
          </a:p>
          <a:p>
            <a:pPr marL="139700" marR="0" lvl="0" algn="l" rtl="0">
              <a:lnSpc>
                <a:spcPct val="115000"/>
              </a:lnSpc>
              <a:spcBef>
                <a:spcPts val="0"/>
              </a:spcBef>
              <a:spcAft>
                <a:spcPts val="0"/>
              </a:spcAft>
              <a:buClr>
                <a:srgbClr val="223D97"/>
              </a:buClr>
              <a:buSzPts val="1400"/>
            </a:pPr>
            <a:r>
              <a:rPr lang="en-US" sz="1050" b="1" dirty="0">
                <a:solidFill>
                  <a:srgbClr val="223D97"/>
                </a:solidFill>
              </a:rPr>
              <a:t>It’s ok to not always agree with protestors or activists, but as long as they are safe and peaceful, it’s important to respect their right to organize and protest the issues that matter to them.</a:t>
            </a:r>
          </a:p>
          <a:p>
            <a:pPr marL="139700" marR="0" lvl="0" algn="l" rtl="0">
              <a:lnSpc>
                <a:spcPct val="115000"/>
              </a:lnSpc>
              <a:spcBef>
                <a:spcPts val="0"/>
              </a:spcBef>
              <a:spcAft>
                <a:spcPts val="0"/>
              </a:spcAft>
              <a:buClr>
                <a:srgbClr val="223D97"/>
              </a:buClr>
              <a:buSzPts val="1400"/>
            </a:pPr>
            <a:endParaRPr lang="en-US" sz="1050" b="1" dirty="0">
              <a:solidFill>
                <a:srgbClr val="223D97"/>
              </a:solidFill>
            </a:endParaRPr>
          </a:p>
        </p:txBody>
      </p:sp>
    </p:spTree>
    <p:extLst>
      <p:ext uri="{BB962C8B-B14F-4D97-AF65-F5344CB8AC3E}">
        <p14:creationId xmlns:p14="http://schemas.microsoft.com/office/powerpoint/2010/main" val="115628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4FB9952B-B546-CB69-4669-1F44525A7D63}"/>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9DBB3C66-ED05-F9AD-1060-C0703E4F643E}"/>
              </a:ext>
            </a:extLst>
          </p:cNvPr>
          <p:cNvPicPr>
            <a:picLocks noChangeAspect="1"/>
          </p:cNvPicPr>
          <p:nvPr/>
        </p:nvPicPr>
        <p:blipFill>
          <a:blip r:embed="rId3"/>
          <a:stretch>
            <a:fillRect/>
          </a:stretch>
        </p:blipFill>
        <p:spPr>
          <a:xfrm>
            <a:off x="0" y="0"/>
            <a:ext cx="9144000" cy="5143500"/>
          </a:xfrm>
          <a:prstGeom prst="rect">
            <a:avLst/>
          </a:prstGeom>
        </p:spPr>
      </p:pic>
      <p:sp>
        <p:nvSpPr>
          <p:cNvPr id="59" name="Google Shape;59;g26e086f46ac_0_0">
            <a:extLst>
              <a:ext uri="{FF2B5EF4-FFF2-40B4-BE49-F238E27FC236}">
                <a16:creationId xmlns:a16="http://schemas.microsoft.com/office/drawing/2014/main" id="{32F2991C-62E1-5812-27C8-37C77A8B2AC1}"/>
              </a:ext>
            </a:extLst>
          </p:cNvPr>
          <p:cNvSpPr txBox="1"/>
          <p:nvPr/>
        </p:nvSpPr>
        <p:spPr>
          <a:xfrm>
            <a:off x="1423282" y="386275"/>
            <a:ext cx="7203817" cy="3778800"/>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u="none" strike="noStrike" cap="none" dirty="0">
                <a:solidFill>
                  <a:srgbClr val="53A946"/>
                </a:solidFill>
                <a:latin typeface="Arial Black" panose="020B0604020202020204" pitchFamily="34" charset="0"/>
                <a:cs typeface="Arial Black" panose="020B0604020202020204" pitchFamily="34" charset="0"/>
                <a:sym typeface="Arial"/>
              </a:rPr>
              <a:t> </a:t>
            </a:r>
            <a:endParaRPr sz="3600" b="1" u="none" strike="noStrike" cap="none" dirty="0">
              <a:solidFill>
                <a:srgbClr val="53A946"/>
              </a:solidFill>
              <a:latin typeface="Arial Black" panose="020B0604020202020204" pitchFamily="34" charset="0"/>
              <a:cs typeface="Arial Black" panose="020B0604020202020204" pitchFamily="34" charset="0"/>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Lesson objective </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Invitations</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Why do People March?</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Vocabulary</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Read Aloud: “Sometimes People March”</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Dialogue on what social issues we care about</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Activity: Art as Activism</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Closing</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
        <p:nvSpPr>
          <p:cNvPr id="2" name="Google Shape;59;g26e086f46ac_0_0">
            <a:extLst>
              <a:ext uri="{FF2B5EF4-FFF2-40B4-BE49-F238E27FC236}">
                <a16:creationId xmlns:a16="http://schemas.microsoft.com/office/drawing/2014/main" id="{DBD3BCB5-2395-8C6E-4D46-FD391DB15B96}"/>
              </a:ext>
            </a:extLst>
          </p:cNvPr>
          <p:cNvSpPr txBox="1"/>
          <p:nvPr/>
        </p:nvSpPr>
        <p:spPr>
          <a:xfrm>
            <a:off x="361784" y="235200"/>
            <a:ext cx="3097033" cy="734859"/>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dirty="0">
                <a:solidFill>
                  <a:srgbClr val="53A946"/>
                </a:solidFill>
                <a:latin typeface="Arial Black" panose="020B0604020202020204" pitchFamily="34" charset="0"/>
                <a:cs typeface="Arial Black" panose="020B0604020202020204" pitchFamily="34" charset="0"/>
              </a:rPr>
              <a:t>Agenda</a:t>
            </a:r>
            <a:endParaRPr sz="3600" b="1" u="none" strike="noStrike" cap="none" dirty="0">
              <a:solidFill>
                <a:srgbClr val="53A946"/>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Tree>
    <p:extLst>
      <p:ext uri="{BB962C8B-B14F-4D97-AF65-F5344CB8AC3E}">
        <p14:creationId xmlns:p14="http://schemas.microsoft.com/office/powerpoint/2010/main" val="114760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55881174-D901-7428-0A40-F4941CF490C6}"/>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EB97DF31-8289-1ACE-2D44-0D50B8393296}"/>
              </a:ext>
            </a:extLst>
          </p:cNvPr>
          <p:cNvPicPr>
            <a:picLocks noChangeAspect="1"/>
          </p:cNvPicPr>
          <p:nvPr/>
        </p:nvPicPr>
        <p:blipFill>
          <a:blip r:embed="rId3"/>
          <a:stretch>
            <a:fillRect/>
          </a:stretch>
        </p:blipFill>
        <p:spPr>
          <a:xfrm>
            <a:off x="0" y="0"/>
            <a:ext cx="9144000" cy="5143500"/>
          </a:xfrm>
          <a:prstGeom prst="rect">
            <a:avLst/>
          </a:prstGeom>
        </p:spPr>
      </p:pic>
      <p:sp>
        <p:nvSpPr>
          <p:cNvPr id="2" name="Google Shape;59;g26e086f46ac_0_0">
            <a:extLst>
              <a:ext uri="{FF2B5EF4-FFF2-40B4-BE49-F238E27FC236}">
                <a16:creationId xmlns:a16="http://schemas.microsoft.com/office/drawing/2014/main" id="{888E3E5A-CE88-F0F0-AA6B-33BE9521D871}"/>
              </a:ext>
            </a:extLst>
          </p:cNvPr>
          <p:cNvSpPr txBox="1"/>
          <p:nvPr/>
        </p:nvSpPr>
        <p:spPr>
          <a:xfrm>
            <a:off x="314077" y="2152185"/>
            <a:ext cx="8662945" cy="266626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900"/>
              <a:buFont typeface="Arial"/>
              <a:buNone/>
            </a:pPr>
            <a:endParaRPr lang="en-US" b="1" u="none" strike="noStrike" cap="none" dirty="0">
              <a:solidFill>
                <a:srgbClr val="16478E"/>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endParaRPr lang="en-US" b="1" dirty="0">
              <a:solidFill>
                <a:srgbClr val="16478E"/>
              </a:solidFill>
            </a:endParaRPr>
          </a:p>
          <a:p>
            <a:pPr marL="0" marR="0" lvl="0" indent="0" algn="r" rtl="0">
              <a:lnSpc>
                <a:spcPct val="100000"/>
              </a:lnSpc>
              <a:spcBef>
                <a:spcPts val="0"/>
              </a:spcBef>
              <a:spcAft>
                <a:spcPts val="0"/>
              </a:spcAft>
              <a:buClr>
                <a:srgbClr val="000000"/>
              </a:buClr>
              <a:buSzPts val="2900"/>
              <a:buFont typeface="Arial"/>
              <a:buNone/>
            </a:pPr>
            <a:endParaRPr lang="en-US" b="1" u="none" strike="noStrike" cap="none" dirty="0">
              <a:solidFill>
                <a:srgbClr val="16478E"/>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16478E"/>
                </a:solidFill>
                <a:latin typeface="Arial"/>
                <a:ea typeface="Arial"/>
                <a:cs typeface="Arial"/>
                <a:sym typeface="Arial"/>
              </a:rPr>
              <a:t>Resources:</a:t>
            </a:r>
            <a:endParaRPr lang="en-US" b="1" u="none" strike="noStrike" cap="none" dirty="0">
              <a:solidFill>
                <a:srgbClr val="16478E"/>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r>
              <a:rPr lang="en-US" b="1" u="none" strike="noStrike" cap="none" dirty="0">
                <a:solidFill>
                  <a:srgbClr val="53A946"/>
                </a:solidFill>
                <a:latin typeface="Arial"/>
                <a:ea typeface="Arial"/>
                <a:cs typeface="Arial"/>
                <a:sym typeface="Arial"/>
                <a:hlinkClick r:id="rId4">
                  <a:extLst>
                    <a:ext uri="{A12FA001-AC4F-418D-AE19-62706E023703}">
                      <ahyp:hlinkClr xmlns:ahyp="http://schemas.microsoft.com/office/drawing/2018/hyperlinkcolor" val="tx"/>
                    </a:ext>
                  </a:extLst>
                </a:hlinkClick>
              </a:rPr>
              <a:t>Sometimes People </a:t>
            </a:r>
            <a:r>
              <a:rPr lang="en-US" b="1" u="none" strike="noStrike" cap="none" dirty="0" err="1">
                <a:solidFill>
                  <a:srgbClr val="53A946"/>
                </a:solidFill>
                <a:latin typeface="Arial"/>
                <a:ea typeface="Arial"/>
                <a:cs typeface="Arial"/>
                <a:sym typeface="Arial"/>
                <a:hlinkClick r:id="rId4">
                  <a:extLst>
                    <a:ext uri="{A12FA001-AC4F-418D-AE19-62706E023703}">
                      <ahyp:hlinkClr xmlns:ahyp="http://schemas.microsoft.com/office/drawing/2018/hyperlinkcolor" val="tx"/>
                    </a:ext>
                  </a:extLst>
                </a:hlinkClick>
              </a:rPr>
              <a:t>March_Edu</a:t>
            </a:r>
            <a:r>
              <a:rPr lang="en-US" b="1" u="none" strike="noStrike" cap="none" dirty="0">
                <a:solidFill>
                  <a:srgbClr val="53A946"/>
                </a:solidFill>
                <a:latin typeface="Arial"/>
                <a:ea typeface="Arial"/>
                <a:cs typeface="Arial"/>
                <a:sym typeface="Arial"/>
                <a:hlinkClick r:id="rId4">
                  <a:extLst>
                    <a:ext uri="{A12FA001-AC4F-418D-AE19-62706E023703}">
                      <ahyp:hlinkClr xmlns:ahyp="http://schemas.microsoft.com/office/drawing/2018/hyperlinkcolor" val="tx"/>
                    </a:ext>
                  </a:extLst>
                </a:hlinkClick>
              </a:rPr>
              <a:t> Guide </a:t>
            </a:r>
            <a:endParaRPr lang="en-US" b="1" u="none" strike="noStrike" cap="none" dirty="0">
              <a:solidFill>
                <a:srgbClr val="53A946"/>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r>
              <a:rPr lang="en-US" b="1" u="none" strike="noStrike" cap="none" dirty="0">
                <a:solidFill>
                  <a:srgbClr val="53A946"/>
                </a:solidFill>
                <a:latin typeface="Arial"/>
                <a:ea typeface="Arial"/>
                <a:cs typeface="Arial"/>
                <a:sym typeface="Arial"/>
                <a:hlinkClick r:id="rId5">
                  <a:extLst>
                    <a:ext uri="{A12FA001-AC4F-418D-AE19-62706E023703}">
                      <ahyp:hlinkClr xmlns:ahyp="http://schemas.microsoft.com/office/drawing/2018/hyperlinkcolor" val="tx"/>
                    </a:ext>
                  </a:extLst>
                </a:hlinkClick>
              </a:rPr>
              <a:t>Sometimes People March Literature Guide | Learning to Give  </a:t>
            </a:r>
            <a:endParaRPr lang="en-US" b="1" u="none" strike="noStrike" cap="none" dirty="0">
              <a:solidFill>
                <a:srgbClr val="53A946"/>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r>
              <a:rPr lang="en-US" b="1" u="none" strike="noStrike" cap="none" dirty="0">
                <a:solidFill>
                  <a:srgbClr val="53A946"/>
                </a:solidFill>
                <a:latin typeface="Arial"/>
                <a:ea typeface="Arial"/>
                <a:cs typeface="Arial"/>
                <a:sym typeface="Arial"/>
                <a:hlinkClick r:id="rId6">
                  <a:extLst>
                    <a:ext uri="{A12FA001-AC4F-418D-AE19-62706E023703}">
                      <ahyp:hlinkClr xmlns:ahyp="http://schemas.microsoft.com/office/drawing/2018/hyperlinkcolor" val="tx"/>
                    </a:ext>
                  </a:extLst>
                </a:hlinkClick>
              </a:rPr>
              <a:t>We Are Water Protectors - Macmillan </a:t>
            </a:r>
            <a:endParaRPr lang="en-US" b="1" u="none" strike="noStrike" cap="none" dirty="0">
              <a:solidFill>
                <a:srgbClr val="53A946"/>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endParaRPr lang="en-US" b="1" u="none" strike="noStrike" cap="none" dirty="0">
              <a:solidFill>
                <a:srgbClr val="16478E"/>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endParaRPr lang="en-US" b="1" u="none" strike="noStrike" cap="none" dirty="0">
              <a:solidFill>
                <a:srgbClr val="16478E"/>
              </a:solidFill>
              <a:latin typeface="Arial"/>
              <a:ea typeface="Arial"/>
              <a:cs typeface="Arial"/>
              <a:sym typeface="Arial"/>
            </a:endParaRPr>
          </a:p>
          <a:p>
            <a:pPr marL="0" marR="0" lvl="0" indent="0" rtl="0">
              <a:lnSpc>
                <a:spcPct val="115000"/>
              </a:lnSpc>
              <a:spcBef>
                <a:spcPts val="0"/>
              </a:spcBef>
              <a:spcAft>
                <a:spcPts val="0"/>
              </a:spcAft>
              <a:buClr>
                <a:srgbClr val="000000"/>
              </a:buClr>
              <a:buSzPts val="2400"/>
              <a:buFont typeface="Arial"/>
              <a:buNone/>
            </a:pPr>
            <a:endParaRPr b="1" u="none" strike="noStrike" cap="none" dirty="0">
              <a:solidFill>
                <a:srgbClr val="53A946"/>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b="1" i="0" u="none" strike="noStrike" cap="none" dirty="0">
                <a:solidFill>
                  <a:srgbClr val="16478E"/>
                </a:solidFill>
                <a:latin typeface="Arial"/>
                <a:ea typeface="Arial"/>
                <a:cs typeface="Arial"/>
                <a:sym typeface="Arial"/>
              </a:rPr>
            </a:br>
            <a:br>
              <a:rPr lang="en-US" b="1" i="0" u="none" strike="noStrike" cap="none" dirty="0">
                <a:solidFill>
                  <a:srgbClr val="16478E"/>
                </a:solidFill>
                <a:latin typeface="Arial"/>
                <a:ea typeface="Arial"/>
                <a:cs typeface="Arial"/>
                <a:sym typeface="Arial"/>
              </a:rPr>
            </a:br>
            <a:br>
              <a:rPr lang="en-US" b="1" i="0" u="none" strike="noStrike" cap="none" dirty="0">
                <a:solidFill>
                  <a:srgbClr val="16478E"/>
                </a:solidFill>
                <a:latin typeface="Arial"/>
                <a:ea typeface="Arial"/>
                <a:cs typeface="Arial"/>
                <a:sym typeface="Arial"/>
              </a:rPr>
            </a:br>
            <a:endParaRPr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p:txBody>
      </p:sp>
    </p:spTree>
    <p:extLst>
      <p:ext uri="{BB962C8B-B14F-4D97-AF65-F5344CB8AC3E}">
        <p14:creationId xmlns:p14="http://schemas.microsoft.com/office/powerpoint/2010/main" val="138584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560136DB-AD34-A4CB-0633-911C782D41DF}"/>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C102F8DB-5498-65AB-74A5-64FEB06D6D94}"/>
              </a:ext>
            </a:extLst>
          </p:cNvPr>
          <p:cNvPicPr>
            <a:picLocks noChangeAspect="1"/>
          </p:cNvPicPr>
          <p:nvPr/>
        </p:nvPicPr>
        <p:blipFill>
          <a:blip r:embed="rId3"/>
          <a:stretch>
            <a:fillRect/>
          </a:stretch>
        </p:blipFill>
        <p:spPr>
          <a:xfrm>
            <a:off x="0" y="0"/>
            <a:ext cx="9144000" cy="5143500"/>
          </a:xfrm>
          <a:prstGeom prst="rect">
            <a:avLst/>
          </a:prstGeom>
        </p:spPr>
      </p:pic>
      <p:sp>
        <p:nvSpPr>
          <p:cNvPr id="2" name="Google Shape;59;g26e086f46ac_0_0">
            <a:extLst>
              <a:ext uri="{FF2B5EF4-FFF2-40B4-BE49-F238E27FC236}">
                <a16:creationId xmlns:a16="http://schemas.microsoft.com/office/drawing/2014/main" id="{54587572-18EB-A4FB-9217-A46C95D37C84}"/>
              </a:ext>
            </a:extLst>
          </p:cNvPr>
          <p:cNvSpPr txBox="1"/>
          <p:nvPr/>
        </p:nvSpPr>
        <p:spPr>
          <a:xfrm>
            <a:off x="314077" y="2152185"/>
            <a:ext cx="8662945" cy="266626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223D97"/>
                </a:solidFill>
                <a:latin typeface="Arial"/>
                <a:ea typeface="Arial"/>
                <a:cs typeface="Arial"/>
                <a:sym typeface="Arial"/>
              </a:rPr>
              <a:t>Email:</a:t>
            </a:r>
            <a:r>
              <a:rPr lang="en-US" sz="1800" b="1" u="none" strike="noStrike" cap="none" dirty="0">
                <a:solidFill>
                  <a:srgbClr val="53A946"/>
                </a:solidFill>
                <a:latin typeface="Arial"/>
                <a:ea typeface="Arial"/>
                <a:cs typeface="Arial"/>
                <a:sym typeface="Arial"/>
              </a:rPr>
              <a:t> </a:t>
            </a:r>
            <a:r>
              <a:rPr lang="en-US" sz="1800" b="1" u="none" strike="noStrike" cap="none">
                <a:solidFill>
                  <a:srgbClr val="53A946"/>
                </a:solidFill>
                <a:latin typeface="Arial"/>
                <a:ea typeface="Arial"/>
                <a:cs typeface="Arial"/>
                <a:sym typeface="Arial"/>
              </a:rPr>
              <a:t>info@pollyanna-us</a:t>
            </a:r>
            <a:r>
              <a:rPr lang="en-US" sz="1800" b="1" u="none" strike="noStrike" cap="none" dirty="0" err="1">
                <a:solidFill>
                  <a:srgbClr val="53A946"/>
                </a:solidFill>
                <a:latin typeface="Arial"/>
                <a:ea typeface="Arial"/>
                <a:cs typeface="Arial"/>
                <a:sym typeface="Arial"/>
              </a:rPr>
              <a:t>.org</a:t>
            </a:r>
            <a:endParaRPr lang="en-US" sz="1800" b="1" u="none" strike="noStrike" cap="none" dirty="0">
              <a:solidFill>
                <a:srgbClr val="53A946"/>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16478E"/>
                </a:solidFill>
                <a:latin typeface="Arial"/>
                <a:ea typeface="Arial"/>
                <a:cs typeface="Arial"/>
                <a:sym typeface="Arial"/>
              </a:rPr>
              <a:t>Website: </a:t>
            </a:r>
            <a:r>
              <a:rPr lang="en-US" sz="1800" b="1" u="none" strike="noStrike" cap="none" dirty="0" err="1">
                <a:solidFill>
                  <a:srgbClr val="53A946"/>
                </a:solidFill>
                <a:latin typeface="Arial"/>
                <a:ea typeface="Arial"/>
                <a:cs typeface="Arial"/>
                <a:sym typeface="Arial"/>
              </a:rPr>
              <a:t>www.pollyanna-us.org</a:t>
            </a:r>
            <a:endParaRPr lang="en-US" sz="1800" b="1" u="none" strike="noStrike" cap="none" dirty="0">
              <a:solidFill>
                <a:srgbClr val="53A946"/>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endParaRPr lang="en-US" sz="1800" b="1" u="none" strike="noStrike" cap="none" dirty="0">
              <a:solidFill>
                <a:srgbClr val="16478E"/>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00B0F0"/>
                </a:solidFill>
                <a:latin typeface="Arial"/>
                <a:ea typeface="Arial"/>
                <a:cs typeface="Arial"/>
                <a:sym typeface="Arial"/>
              </a:rPr>
              <a:t>SOCIAL MEDIA</a:t>
            </a:r>
          </a:p>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16478E"/>
                </a:solidFill>
                <a:latin typeface="Arial"/>
                <a:ea typeface="Arial"/>
                <a:cs typeface="Arial"/>
                <a:sym typeface="Arial"/>
              </a:rPr>
              <a:t>Facebook / Instagram: </a:t>
            </a:r>
            <a:r>
              <a:rPr lang="en-US" sz="1800" b="1" u="none" strike="noStrike" cap="none" dirty="0">
                <a:solidFill>
                  <a:srgbClr val="53A946"/>
                </a:solidFill>
                <a:latin typeface="Arial"/>
                <a:ea typeface="Arial"/>
                <a:cs typeface="Arial"/>
                <a:sym typeface="Arial"/>
              </a:rPr>
              <a:t>@</a:t>
            </a:r>
            <a:r>
              <a:rPr lang="en-US" sz="1800" b="1" u="none" strike="noStrike" cap="none" dirty="0" err="1">
                <a:solidFill>
                  <a:srgbClr val="53A946"/>
                </a:solidFill>
                <a:latin typeface="Arial"/>
                <a:ea typeface="Arial"/>
                <a:cs typeface="Arial"/>
                <a:sym typeface="Arial"/>
              </a:rPr>
              <a:t>us_pollyanna</a:t>
            </a:r>
            <a:r>
              <a:rPr lang="en-US" sz="1800" b="1" u="none" strike="noStrike" cap="none" dirty="0">
                <a:solidFill>
                  <a:srgbClr val="53A946"/>
                </a:solidFill>
                <a:latin typeface="Arial"/>
                <a:ea typeface="Arial"/>
                <a:cs typeface="Arial"/>
                <a:sym typeface="Arial"/>
              </a:rPr>
              <a:t> </a:t>
            </a:r>
            <a:endParaRPr lang="en-US" sz="1800" b="1" u="none" strike="noStrike" cap="none" dirty="0">
              <a:solidFill>
                <a:srgbClr val="16478E"/>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16478E"/>
                </a:solidFill>
                <a:latin typeface="Arial"/>
                <a:ea typeface="Arial"/>
                <a:cs typeface="Arial"/>
                <a:sym typeface="Arial"/>
              </a:rPr>
              <a:t>LinkedIn: </a:t>
            </a:r>
            <a:r>
              <a:rPr lang="en-US" sz="1800" b="1" dirty="0">
                <a:solidFill>
                  <a:srgbClr val="53A946"/>
                </a:solidFill>
              </a:rPr>
              <a:t>Po</a:t>
            </a:r>
            <a:r>
              <a:rPr lang="en-US" sz="1800" b="1" u="none" strike="noStrike" cap="none" dirty="0">
                <a:solidFill>
                  <a:srgbClr val="53A946"/>
                </a:solidFill>
                <a:latin typeface="Arial"/>
                <a:ea typeface="Arial"/>
                <a:cs typeface="Arial"/>
                <a:sym typeface="Arial"/>
              </a:rPr>
              <a:t>llyanna-us</a:t>
            </a:r>
          </a:p>
          <a:p>
            <a:pPr marL="0" marR="0" lvl="0" indent="0" algn="ctr" rtl="0">
              <a:lnSpc>
                <a:spcPct val="100000"/>
              </a:lnSpc>
              <a:spcBef>
                <a:spcPts val="0"/>
              </a:spcBef>
              <a:spcAft>
                <a:spcPts val="0"/>
              </a:spcAft>
              <a:buClr>
                <a:srgbClr val="000000"/>
              </a:buClr>
              <a:buSzPts val="2900"/>
              <a:buFont typeface="Arial"/>
              <a:buNone/>
            </a:pPr>
            <a:endParaRPr lang="en-US" b="1" u="none" strike="noStrike" cap="none" dirty="0">
              <a:solidFill>
                <a:srgbClr val="16478E"/>
              </a:solidFill>
              <a:latin typeface="Arial"/>
              <a:ea typeface="Arial"/>
              <a:cs typeface="Arial"/>
              <a:sym typeface="Arial"/>
            </a:endParaRPr>
          </a:p>
          <a:p>
            <a:pPr marL="0" marR="0" lvl="0" indent="0" rtl="0">
              <a:lnSpc>
                <a:spcPct val="115000"/>
              </a:lnSpc>
              <a:spcBef>
                <a:spcPts val="0"/>
              </a:spcBef>
              <a:spcAft>
                <a:spcPts val="0"/>
              </a:spcAft>
              <a:buClr>
                <a:srgbClr val="000000"/>
              </a:buClr>
              <a:buSzPts val="2400"/>
              <a:buFont typeface="Arial"/>
              <a:buNone/>
            </a:pPr>
            <a:endParaRPr b="1" u="none" strike="noStrike" cap="none" dirty="0">
              <a:solidFill>
                <a:srgbClr val="53A946"/>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b="1" i="0" u="none" strike="noStrike" cap="none" dirty="0">
                <a:solidFill>
                  <a:srgbClr val="16478E"/>
                </a:solidFill>
                <a:latin typeface="Arial"/>
                <a:ea typeface="Arial"/>
                <a:cs typeface="Arial"/>
                <a:sym typeface="Arial"/>
              </a:rPr>
            </a:br>
            <a:br>
              <a:rPr lang="en-US" b="1" i="0" u="none" strike="noStrike" cap="none" dirty="0">
                <a:solidFill>
                  <a:srgbClr val="16478E"/>
                </a:solidFill>
                <a:latin typeface="Arial"/>
                <a:ea typeface="Arial"/>
                <a:cs typeface="Arial"/>
                <a:sym typeface="Arial"/>
              </a:rPr>
            </a:br>
            <a:br>
              <a:rPr lang="en-US" b="1" i="0" u="none" strike="noStrike" cap="none" dirty="0">
                <a:solidFill>
                  <a:srgbClr val="16478E"/>
                </a:solidFill>
                <a:latin typeface="Arial"/>
                <a:ea typeface="Arial"/>
                <a:cs typeface="Arial"/>
                <a:sym typeface="Arial"/>
              </a:rPr>
            </a:br>
            <a:endParaRPr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p:txBody>
      </p:sp>
    </p:spTree>
    <p:extLst>
      <p:ext uri="{BB962C8B-B14F-4D97-AF65-F5344CB8AC3E}">
        <p14:creationId xmlns:p14="http://schemas.microsoft.com/office/powerpoint/2010/main" val="377717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9"/>
          <p:cNvPicPr preferRelativeResize="0"/>
          <p:nvPr/>
        </p:nvPicPr>
        <p:blipFill>
          <a:blip r:embed="rId3"/>
          <a:src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3A4CD74E-935D-22F3-36E3-BCDB99BEFFFD}"/>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08AB29C0-7742-CEC0-4A74-F68BD21BD443}"/>
              </a:ext>
            </a:extLst>
          </p:cNvPr>
          <p:cNvPicPr>
            <a:picLocks noChangeAspect="1"/>
          </p:cNvPicPr>
          <p:nvPr/>
        </p:nvPicPr>
        <p:blipFill>
          <a:blip r:embed="rId3"/>
          <a:stretch>
            <a:fillRect/>
          </a:stretch>
        </p:blipFill>
        <p:spPr>
          <a:xfrm>
            <a:off x="0" y="0"/>
            <a:ext cx="9144000" cy="5143500"/>
          </a:xfrm>
          <a:prstGeom prst="rect">
            <a:avLst/>
          </a:prstGeom>
        </p:spPr>
      </p:pic>
      <p:sp>
        <p:nvSpPr>
          <p:cNvPr id="59" name="Google Shape;59;g26e086f46ac_0_0">
            <a:extLst>
              <a:ext uri="{FF2B5EF4-FFF2-40B4-BE49-F238E27FC236}">
                <a16:creationId xmlns:a16="http://schemas.microsoft.com/office/drawing/2014/main" id="{AFE8798F-0410-EEE7-DC7F-49DE55645302}"/>
              </a:ext>
            </a:extLst>
          </p:cNvPr>
          <p:cNvSpPr txBox="1"/>
          <p:nvPr/>
        </p:nvSpPr>
        <p:spPr>
          <a:xfrm>
            <a:off x="1423282" y="386275"/>
            <a:ext cx="7203817" cy="3778800"/>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u="none" strike="noStrike" cap="none" dirty="0">
                <a:solidFill>
                  <a:srgbClr val="53A946"/>
                </a:solidFill>
                <a:latin typeface="Arial Black" panose="020B0604020202020204" pitchFamily="34" charset="0"/>
                <a:cs typeface="Arial Black" panose="020B0604020202020204" pitchFamily="34" charset="0"/>
                <a:sym typeface="Arial"/>
              </a:rPr>
              <a:t> </a:t>
            </a:r>
            <a:endParaRPr sz="3600" b="1" u="none" strike="noStrike" cap="none" dirty="0">
              <a:solidFill>
                <a:srgbClr val="53A946"/>
              </a:solidFill>
              <a:latin typeface="Arial Black" panose="020B0604020202020204" pitchFamily="34" charset="0"/>
              <a:cs typeface="Arial Black" panose="020B0604020202020204" pitchFamily="34" charset="0"/>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An introduction to activism and ways individuals can work together as collectives to express their beliefs and advocate for change.</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Explore common reasons why individuals choose to march.</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
        <p:nvSpPr>
          <p:cNvPr id="2" name="Google Shape;59;g26e086f46ac_0_0">
            <a:extLst>
              <a:ext uri="{FF2B5EF4-FFF2-40B4-BE49-F238E27FC236}">
                <a16:creationId xmlns:a16="http://schemas.microsoft.com/office/drawing/2014/main" id="{DEA0443E-F0D9-823B-872A-4F0EC4959B37}"/>
              </a:ext>
            </a:extLst>
          </p:cNvPr>
          <p:cNvSpPr txBox="1"/>
          <p:nvPr/>
        </p:nvSpPr>
        <p:spPr>
          <a:xfrm>
            <a:off x="361784" y="235200"/>
            <a:ext cx="3097033" cy="734859"/>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dirty="0">
                <a:solidFill>
                  <a:srgbClr val="53A946"/>
                </a:solidFill>
                <a:latin typeface="Arial Black" panose="020B0604020202020204" pitchFamily="34" charset="0"/>
                <a:cs typeface="Arial Black" panose="020B0604020202020204" pitchFamily="34" charset="0"/>
              </a:rPr>
              <a:t>Objectives</a:t>
            </a:r>
            <a:endParaRPr sz="3600" b="1" u="none" strike="noStrike" cap="none" dirty="0">
              <a:solidFill>
                <a:srgbClr val="53A946"/>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Tree>
    <p:extLst>
      <p:ext uri="{BB962C8B-B14F-4D97-AF65-F5344CB8AC3E}">
        <p14:creationId xmlns:p14="http://schemas.microsoft.com/office/powerpoint/2010/main" val="51793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71ADE47B-6810-1A85-B803-B075031F85F5}"/>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2F061695-205D-8A30-DF09-E38583317A02}"/>
              </a:ext>
            </a:extLst>
          </p:cNvPr>
          <p:cNvPicPr>
            <a:picLocks noChangeAspect="1"/>
          </p:cNvPicPr>
          <p:nvPr/>
        </p:nvPicPr>
        <p:blipFill>
          <a:blip r:embed="rId3"/>
          <a:stretch>
            <a:fillRect/>
          </a:stretch>
        </p:blipFill>
        <p:spPr>
          <a:xfrm>
            <a:off x="0" y="0"/>
            <a:ext cx="9144000" cy="5143500"/>
          </a:xfrm>
          <a:prstGeom prst="rect">
            <a:avLst/>
          </a:prstGeom>
        </p:spPr>
      </p:pic>
      <p:sp>
        <p:nvSpPr>
          <p:cNvPr id="59" name="Google Shape;59;g26e086f46ac_0_0">
            <a:extLst>
              <a:ext uri="{FF2B5EF4-FFF2-40B4-BE49-F238E27FC236}">
                <a16:creationId xmlns:a16="http://schemas.microsoft.com/office/drawing/2014/main" id="{F75288F1-FD91-EE8F-5971-AD0AC7608E87}"/>
              </a:ext>
            </a:extLst>
          </p:cNvPr>
          <p:cNvSpPr txBox="1"/>
          <p:nvPr/>
        </p:nvSpPr>
        <p:spPr>
          <a:xfrm>
            <a:off x="1423282" y="386275"/>
            <a:ext cx="7203817" cy="3778800"/>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u="none" strike="noStrike" cap="none" dirty="0">
                <a:solidFill>
                  <a:srgbClr val="53A946"/>
                </a:solidFill>
                <a:latin typeface="Arial Black" panose="020B0604020202020204" pitchFamily="34" charset="0"/>
                <a:cs typeface="Arial Black" panose="020B0604020202020204" pitchFamily="34" charset="0"/>
                <a:sym typeface="Arial"/>
              </a:rPr>
              <a:t> </a:t>
            </a:r>
            <a:endParaRPr sz="3600" b="1" u="none" strike="noStrike" cap="none" dirty="0">
              <a:solidFill>
                <a:srgbClr val="53A946"/>
              </a:solidFill>
              <a:latin typeface="Arial Black" panose="020B0604020202020204" pitchFamily="34" charset="0"/>
              <a:cs typeface="Arial Black" panose="020B0604020202020204" pitchFamily="34" charset="0"/>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Be fully present</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Have an open mind and heart</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Be curious</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Be willing to share</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Be open to reflect</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r>
              <a:rPr lang="en-US" sz="1800" b="0" i="0" u="none" strike="noStrike" cap="none" dirty="0">
                <a:solidFill>
                  <a:srgbClr val="223D97"/>
                </a:solidFill>
                <a:latin typeface="Arial"/>
                <a:ea typeface="Arial"/>
                <a:cs typeface="Arial"/>
                <a:sym typeface="Arial"/>
              </a:rPr>
              <a:t>Listen respectfully</a:t>
            </a: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
        <p:nvSpPr>
          <p:cNvPr id="2" name="Google Shape;59;g26e086f46ac_0_0">
            <a:extLst>
              <a:ext uri="{FF2B5EF4-FFF2-40B4-BE49-F238E27FC236}">
                <a16:creationId xmlns:a16="http://schemas.microsoft.com/office/drawing/2014/main" id="{E68CD928-6095-E6DD-5C95-0E727992885C}"/>
              </a:ext>
            </a:extLst>
          </p:cNvPr>
          <p:cNvSpPr txBox="1"/>
          <p:nvPr/>
        </p:nvSpPr>
        <p:spPr>
          <a:xfrm>
            <a:off x="361784" y="235200"/>
            <a:ext cx="3097033" cy="734859"/>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dirty="0">
                <a:solidFill>
                  <a:srgbClr val="53A946"/>
                </a:solidFill>
                <a:latin typeface="Arial Black" panose="020B0604020202020204" pitchFamily="34" charset="0"/>
                <a:cs typeface="Arial Black" panose="020B0604020202020204" pitchFamily="34" charset="0"/>
              </a:rPr>
              <a:t>Invitations</a:t>
            </a:r>
            <a:endParaRPr sz="3600" b="1" u="none" strike="noStrike" cap="none" dirty="0">
              <a:solidFill>
                <a:srgbClr val="53A946"/>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Tree>
    <p:extLst>
      <p:ext uri="{BB962C8B-B14F-4D97-AF65-F5344CB8AC3E}">
        <p14:creationId xmlns:p14="http://schemas.microsoft.com/office/powerpoint/2010/main" val="58058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26A4CBB4-08D2-497B-026A-571A6A5BD334}"/>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EFCE02F0-6A17-08F0-00C9-5DF5739DC20B}"/>
              </a:ext>
            </a:extLst>
          </p:cNvPr>
          <p:cNvPicPr>
            <a:picLocks noChangeAspect="1"/>
          </p:cNvPicPr>
          <p:nvPr/>
        </p:nvPicPr>
        <p:blipFill>
          <a:blip r:embed="rId3"/>
          <a:stretch>
            <a:fillRect/>
          </a:stretch>
        </p:blipFill>
        <p:spPr>
          <a:xfrm>
            <a:off x="0" y="0"/>
            <a:ext cx="9144000" cy="5143500"/>
          </a:xfrm>
          <a:prstGeom prst="rect">
            <a:avLst/>
          </a:prstGeom>
        </p:spPr>
      </p:pic>
      <p:sp>
        <p:nvSpPr>
          <p:cNvPr id="4" name="Google Shape;59;g26e086f46ac_0_0">
            <a:extLst>
              <a:ext uri="{FF2B5EF4-FFF2-40B4-BE49-F238E27FC236}">
                <a16:creationId xmlns:a16="http://schemas.microsoft.com/office/drawing/2014/main" id="{080F6A80-C7E4-F95C-341A-6C36421C858E}"/>
              </a:ext>
            </a:extLst>
          </p:cNvPr>
          <p:cNvSpPr txBox="1"/>
          <p:nvPr/>
        </p:nvSpPr>
        <p:spPr>
          <a:xfrm>
            <a:off x="361784" y="235200"/>
            <a:ext cx="7203817" cy="734859"/>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dirty="0">
                <a:solidFill>
                  <a:srgbClr val="53A946"/>
                </a:solidFill>
                <a:latin typeface="Arial Black" panose="020B0604020202020204" pitchFamily="34" charset="0"/>
                <a:cs typeface="Arial Black" panose="020B0604020202020204" pitchFamily="34" charset="0"/>
              </a:rPr>
              <a:t>Why Do People March?</a:t>
            </a:r>
            <a:endParaRPr sz="3600" b="1" u="none" strike="noStrike" cap="none" dirty="0">
              <a:solidFill>
                <a:srgbClr val="53A946"/>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
        <p:nvSpPr>
          <p:cNvPr id="6" name="TextBox 5">
            <a:extLst>
              <a:ext uri="{FF2B5EF4-FFF2-40B4-BE49-F238E27FC236}">
                <a16:creationId xmlns:a16="http://schemas.microsoft.com/office/drawing/2014/main" id="{9D7377FD-8E6D-F60B-2326-A45C852A94AE}"/>
              </a:ext>
            </a:extLst>
          </p:cNvPr>
          <p:cNvSpPr txBox="1"/>
          <p:nvPr/>
        </p:nvSpPr>
        <p:spPr>
          <a:xfrm>
            <a:off x="361784" y="1205259"/>
            <a:ext cx="3876261" cy="1446999"/>
          </a:xfrm>
          <a:prstGeom prst="rect">
            <a:avLst/>
          </a:prstGeom>
          <a:noFill/>
        </p:spPr>
        <p:txBody>
          <a:bodyPr wrap="square">
            <a:spAutoFit/>
          </a:bodyPr>
          <a:lstStyle/>
          <a:p>
            <a:pPr marL="0" lvl="0" indent="0" rtl="0">
              <a:lnSpc>
                <a:spcPct val="115000"/>
              </a:lnSpc>
              <a:spcBef>
                <a:spcPts val="1500"/>
              </a:spcBef>
              <a:spcAft>
                <a:spcPts val="0"/>
              </a:spcAft>
              <a:buClr>
                <a:schemeClr val="dk1"/>
              </a:buClr>
              <a:buSzPts val="1100"/>
              <a:buFont typeface="Arial"/>
              <a:buNone/>
            </a:pPr>
            <a:r>
              <a:rPr lang="en-US" dirty="0">
                <a:solidFill>
                  <a:srgbClr val="223D97"/>
                </a:solidFill>
                <a:latin typeface="Arial" panose="020B0604020202020204" pitchFamily="34" charset="0"/>
                <a:ea typeface="Roboto"/>
                <a:cs typeface="Arial" panose="020B0604020202020204" pitchFamily="34" charset="0"/>
                <a:sym typeface="Roboto"/>
              </a:rPr>
              <a:t>Marching is a peaceful form of </a:t>
            </a:r>
            <a:r>
              <a:rPr lang="en-US" b="1" dirty="0">
                <a:solidFill>
                  <a:srgbClr val="223D97"/>
                </a:solidFill>
                <a:latin typeface="Arial" panose="020B0604020202020204" pitchFamily="34" charset="0"/>
                <a:ea typeface="Roboto"/>
                <a:cs typeface="Arial" panose="020B0604020202020204" pitchFamily="34" charset="0"/>
                <a:sym typeface="Roboto"/>
              </a:rPr>
              <a:t>activism. </a:t>
            </a:r>
          </a:p>
          <a:p>
            <a:pPr marL="0" lvl="0" indent="0" rtl="0">
              <a:lnSpc>
                <a:spcPct val="115000"/>
              </a:lnSpc>
              <a:spcBef>
                <a:spcPts val="1500"/>
              </a:spcBef>
              <a:spcAft>
                <a:spcPts val="0"/>
              </a:spcAft>
              <a:buClr>
                <a:schemeClr val="dk1"/>
              </a:buClr>
              <a:buSzPts val="1100"/>
              <a:buFont typeface="Arial"/>
              <a:buNone/>
            </a:pPr>
            <a:r>
              <a:rPr lang="en-US" dirty="0">
                <a:solidFill>
                  <a:srgbClr val="223D97"/>
                </a:solidFill>
                <a:latin typeface="Arial" panose="020B0604020202020204" pitchFamily="34" charset="0"/>
                <a:ea typeface="Roboto"/>
                <a:cs typeface="Arial" panose="020B0604020202020204" pitchFamily="34" charset="0"/>
                <a:sym typeface="Roboto"/>
              </a:rPr>
              <a:t>People march as a way to resist </a:t>
            </a:r>
            <a:r>
              <a:rPr lang="en-US" b="1" dirty="0">
                <a:solidFill>
                  <a:srgbClr val="223D97"/>
                </a:solidFill>
                <a:latin typeface="Arial" panose="020B0604020202020204" pitchFamily="34" charset="0"/>
                <a:ea typeface="Roboto"/>
                <a:cs typeface="Arial" panose="020B0604020202020204" pitchFamily="34" charset="0"/>
                <a:sym typeface="Roboto"/>
              </a:rPr>
              <a:t>injustice and </a:t>
            </a:r>
            <a:r>
              <a:rPr lang="en-US" dirty="0">
                <a:solidFill>
                  <a:srgbClr val="223D97"/>
                </a:solidFill>
                <a:latin typeface="Arial" panose="020B0604020202020204" pitchFamily="34" charset="0"/>
                <a:ea typeface="Roboto"/>
                <a:cs typeface="Arial" panose="020B0604020202020204" pitchFamily="34" charset="0"/>
                <a:sym typeface="Roboto"/>
              </a:rPr>
              <a:t>stand up for </a:t>
            </a:r>
            <a:r>
              <a:rPr lang="en-US" b="1" dirty="0">
                <a:solidFill>
                  <a:srgbClr val="223D97"/>
                </a:solidFill>
                <a:latin typeface="Arial" panose="020B0604020202020204" pitchFamily="34" charset="0"/>
                <a:ea typeface="Roboto"/>
                <a:cs typeface="Arial" panose="020B0604020202020204" pitchFamily="34" charset="0"/>
                <a:sym typeface="Roboto"/>
              </a:rPr>
              <a:t>social issues </a:t>
            </a:r>
            <a:r>
              <a:rPr lang="en-US" dirty="0">
                <a:solidFill>
                  <a:srgbClr val="223D97"/>
                </a:solidFill>
                <a:latin typeface="Arial" panose="020B0604020202020204" pitchFamily="34" charset="0"/>
                <a:ea typeface="Roboto"/>
                <a:cs typeface="Arial" panose="020B0604020202020204" pitchFamily="34" charset="0"/>
                <a:sym typeface="Roboto"/>
              </a:rPr>
              <a:t>they care about. </a:t>
            </a:r>
          </a:p>
          <a:p>
            <a:pPr marL="0" lvl="0" indent="0" rtl="0">
              <a:lnSpc>
                <a:spcPct val="115000"/>
              </a:lnSpc>
              <a:spcBef>
                <a:spcPts val="1500"/>
              </a:spcBef>
              <a:spcAft>
                <a:spcPts val="0"/>
              </a:spcAft>
              <a:buClr>
                <a:schemeClr val="dk1"/>
              </a:buClr>
              <a:buSzPts val="1100"/>
              <a:buFont typeface="Arial"/>
              <a:buNone/>
            </a:pPr>
            <a:endParaRPr lang="en-US" b="1" dirty="0">
              <a:solidFill>
                <a:srgbClr val="223D97"/>
              </a:solidFill>
              <a:latin typeface="Arial" panose="020B0604020202020204" pitchFamily="34" charset="0"/>
              <a:ea typeface="Roboto"/>
              <a:cs typeface="Arial" panose="020B0604020202020204" pitchFamily="34" charset="0"/>
              <a:sym typeface="Roboto"/>
            </a:endParaRPr>
          </a:p>
        </p:txBody>
      </p:sp>
      <p:pic>
        <p:nvPicPr>
          <p:cNvPr id="5" name="Google Shape;81;gbdc7e5c66b_0_97">
            <a:extLst>
              <a:ext uri="{FF2B5EF4-FFF2-40B4-BE49-F238E27FC236}">
                <a16:creationId xmlns:a16="http://schemas.microsoft.com/office/drawing/2014/main" id="{173EB14D-5120-74F2-8D07-371945C8C64E}"/>
              </a:ext>
            </a:extLst>
          </p:cNvPr>
          <p:cNvPicPr preferRelativeResize="0"/>
          <p:nvPr/>
        </p:nvPicPr>
        <p:blipFill>
          <a:blip r:embed="rId4">
            <a:alphaModFix/>
          </a:blip>
          <a:stretch>
            <a:fillRect/>
          </a:stretch>
        </p:blipFill>
        <p:spPr>
          <a:xfrm>
            <a:off x="4453645" y="1105761"/>
            <a:ext cx="4690355" cy="2814231"/>
          </a:xfrm>
          <a:prstGeom prst="rect">
            <a:avLst/>
          </a:prstGeom>
          <a:noFill/>
          <a:ln>
            <a:noFill/>
          </a:ln>
        </p:spPr>
      </p:pic>
    </p:spTree>
    <p:extLst>
      <p:ext uri="{BB962C8B-B14F-4D97-AF65-F5344CB8AC3E}">
        <p14:creationId xmlns:p14="http://schemas.microsoft.com/office/powerpoint/2010/main" val="255263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7CC86891-7F88-BED2-1F12-5722F00408E9}"/>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C8D45877-82D8-0539-2179-4AAE5F07E2D9}"/>
              </a:ext>
            </a:extLst>
          </p:cNvPr>
          <p:cNvPicPr>
            <a:picLocks noChangeAspect="1"/>
          </p:cNvPicPr>
          <p:nvPr/>
        </p:nvPicPr>
        <p:blipFill>
          <a:blip r:embed="rId3"/>
          <a:stretch>
            <a:fillRect/>
          </a:stretch>
        </p:blipFill>
        <p:spPr>
          <a:xfrm>
            <a:off x="0" y="0"/>
            <a:ext cx="9144000" cy="5143500"/>
          </a:xfrm>
          <a:prstGeom prst="rect">
            <a:avLst/>
          </a:prstGeom>
        </p:spPr>
      </p:pic>
      <p:sp>
        <p:nvSpPr>
          <p:cNvPr id="4" name="Google Shape;59;g26e086f46ac_0_0">
            <a:extLst>
              <a:ext uri="{FF2B5EF4-FFF2-40B4-BE49-F238E27FC236}">
                <a16:creationId xmlns:a16="http://schemas.microsoft.com/office/drawing/2014/main" id="{55B2E581-F0CB-66CF-B17D-2BF7F7FD5C57}"/>
              </a:ext>
            </a:extLst>
          </p:cNvPr>
          <p:cNvSpPr txBox="1"/>
          <p:nvPr/>
        </p:nvSpPr>
        <p:spPr>
          <a:xfrm>
            <a:off x="361784" y="235200"/>
            <a:ext cx="7203817" cy="734859"/>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dirty="0">
                <a:solidFill>
                  <a:srgbClr val="53A946"/>
                </a:solidFill>
                <a:latin typeface="Arial Black" panose="020B0604020202020204" pitchFamily="34" charset="0"/>
                <a:cs typeface="Arial Black" panose="020B0604020202020204" pitchFamily="34" charset="0"/>
              </a:rPr>
              <a:t>Vocabulary</a:t>
            </a: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
        <p:nvSpPr>
          <p:cNvPr id="6" name="TextBox 5">
            <a:extLst>
              <a:ext uri="{FF2B5EF4-FFF2-40B4-BE49-F238E27FC236}">
                <a16:creationId xmlns:a16="http://schemas.microsoft.com/office/drawing/2014/main" id="{7C173D6B-8E0C-9417-ADC9-7ACE22081B80}"/>
              </a:ext>
            </a:extLst>
          </p:cNvPr>
          <p:cNvSpPr txBox="1"/>
          <p:nvPr/>
        </p:nvSpPr>
        <p:spPr>
          <a:xfrm>
            <a:off x="4184340" y="500189"/>
            <a:ext cx="4665461" cy="4143122"/>
          </a:xfrm>
          <a:prstGeom prst="rect">
            <a:avLst/>
          </a:prstGeom>
          <a:noFill/>
        </p:spPr>
        <p:txBody>
          <a:bodyPr wrap="square">
            <a:spAutoFit/>
          </a:bodyPr>
          <a:lstStyle/>
          <a:p>
            <a:pPr marL="0" lvl="0" indent="0" rtl="0">
              <a:lnSpc>
                <a:spcPct val="115000"/>
              </a:lnSpc>
              <a:spcBef>
                <a:spcPts val="1500"/>
              </a:spcBef>
              <a:spcAft>
                <a:spcPts val="0"/>
              </a:spcAft>
              <a:buClr>
                <a:schemeClr val="dk1"/>
              </a:buClr>
              <a:buSzPts val="1100"/>
              <a:buFont typeface="Arial"/>
              <a:buNone/>
            </a:pPr>
            <a:r>
              <a:rPr lang="en-US" b="1" dirty="0">
                <a:solidFill>
                  <a:srgbClr val="223D97"/>
                </a:solidFill>
                <a:latin typeface="Arial" panose="020B0604020202020204" pitchFamily="34" charset="0"/>
                <a:ea typeface="Roboto"/>
                <a:cs typeface="Arial" panose="020B0604020202020204" pitchFamily="34" charset="0"/>
                <a:sym typeface="Roboto"/>
              </a:rPr>
              <a:t>Activism is </a:t>
            </a:r>
          </a:p>
          <a:p>
            <a:pPr marL="285750" lvl="0" indent="-285750" rtl="0">
              <a:lnSpc>
                <a:spcPct val="115000"/>
              </a:lnSpc>
              <a:spcBef>
                <a:spcPts val="1500"/>
              </a:spcBef>
              <a:spcAft>
                <a:spcPts val="0"/>
              </a:spcAft>
              <a:buClr>
                <a:schemeClr val="dk1"/>
              </a:buClr>
              <a:buSzPts val="1100"/>
              <a:buFont typeface="Arial" panose="020B0604020202020204" pitchFamily="34" charset="0"/>
              <a:buChar char="•"/>
            </a:pPr>
            <a:r>
              <a:rPr lang="en-US" dirty="0">
                <a:solidFill>
                  <a:srgbClr val="223D97"/>
                </a:solidFill>
                <a:latin typeface="Arial" panose="020B0604020202020204" pitchFamily="34" charset="0"/>
                <a:ea typeface="Roboto"/>
                <a:cs typeface="Arial" panose="020B0604020202020204" pitchFamily="34" charset="0"/>
                <a:sym typeface="Roboto"/>
              </a:rPr>
              <a:t>Action to make a change, or stop a change, in society. </a:t>
            </a:r>
          </a:p>
          <a:p>
            <a:pPr marL="0" lvl="0" indent="0" rtl="0">
              <a:lnSpc>
                <a:spcPct val="115000"/>
              </a:lnSpc>
              <a:spcBef>
                <a:spcPts val="1500"/>
              </a:spcBef>
              <a:spcAft>
                <a:spcPts val="0"/>
              </a:spcAft>
              <a:buClr>
                <a:schemeClr val="dk1"/>
              </a:buClr>
              <a:buSzPts val="1100"/>
              <a:buFont typeface="Arial"/>
              <a:buNone/>
            </a:pPr>
            <a:r>
              <a:rPr lang="en-US" b="1" dirty="0">
                <a:solidFill>
                  <a:srgbClr val="223D97"/>
                </a:solidFill>
                <a:latin typeface="Arial" panose="020B0604020202020204" pitchFamily="34" charset="0"/>
                <a:ea typeface="Roboto"/>
                <a:cs typeface="Arial" panose="020B0604020202020204" pitchFamily="34" charset="0"/>
                <a:sym typeface="Roboto"/>
              </a:rPr>
              <a:t>Injustice is </a:t>
            </a:r>
          </a:p>
          <a:p>
            <a:pPr marL="285750" lvl="0" indent="-285750" rtl="0">
              <a:lnSpc>
                <a:spcPct val="115000"/>
              </a:lnSpc>
              <a:spcBef>
                <a:spcPts val="1500"/>
              </a:spcBef>
              <a:spcAft>
                <a:spcPts val="0"/>
              </a:spcAft>
              <a:buClr>
                <a:schemeClr val="dk1"/>
              </a:buClr>
              <a:buSzPts val="1100"/>
              <a:buFont typeface="Arial" panose="020B0604020202020204" pitchFamily="34" charset="0"/>
              <a:buChar char="•"/>
            </a:pPr>
            <a:r>
              <a:rPr lang="en-US" dirty="0">
                <a:solidFill>
                  <a:srgbClr val="223D97"/>
                </a:solidFill>
                <a:latin typeface="Arial" panose="020B0604020202020204" pitchFamily="34" charset="0"/>
                <a:ea typeface="Roboto"/>
                <a:cs typeface="Arial" panose="020B0604020202020204" pitchFamily="34" charset="0"/>
                <a:sym typeface="Roboto"/>
              </a:rPr>
              <a:t>A situation in which the rights of a person or a group of people are ignored, disrespected or discriminated against. </a:t>
            </a:r>
          </a:p>
          <a:p>
            <a:pPr marL="0" lvl="0" indent="0" rtl="0">
              <a:lnSpc>
                <a:spcPct val="115000"/>
              </a:lnSpc>
              <a:spcBef>
                <a:spcPts val="1500"/>
              </a:spcBef>
              <a:spcAft>
                <a:spcPts val="0"/>
              </a:spcAft>
              <a:buClr>
                <a:schemeClr val="dk1"/>
              </a:buClr>
              <a:buSzPts val="1100"/>
              <a:buFont typeface="Arial"/>
              <a:buNone/>
            </a:pPr>
            <a:r>
              <a:rPr lang="en-US" b="1" dirty="0">
                <a:solidFill>
                  <a:srgbClr val="223D97"/>
                </a:solidFill>
                <a:latin typeface="Arial" panose="020B0604020202020204" pitchFamily="34" charset="0"/>
                <a:ea typeface="Roboto"/>
                <a:cs typeface="Arial" panose="020B0604020202020204" pitchFamily="34" charset="0"/>
                <a:sym typeface="Roboto"/>
              </a:rPr>
              <a:t>A social issue is</a:t>
            </a:r>
          </a:p>
          <a:p>
            <a:pPr marL="285750" lvl="0" indent="-285750" rtl="0">
              <a:lnSpc>
                <a:spcPct val="115000"/>
              </a:lnSpc>
              <a:spcBef>
                <a:spcPts val="1500"/>
              </a:spcBef>
              <a:spcAft>
                <a:spcPts val="0"/>
              </a:spcAft>
              <a:buClr>
                <a:schemeClr val="dk1"/>
              </a:buClr>
              <a:buSzPts val="1100"/>
              <a:buFont typeface="Arial" panose="020B0604020202020204" pitchFamily="34" charset="0"/>
              <a:buChar char="•"/>
            </a:pPr>
            <a:r>
              <a:rPr lang="en-US" dirty="0">
                <a:solidFill>
                  <a:srgbClr val="223D97"/>
                </a:solidFill>
                <a:latin typeface="Arial" panose="020B0604020202020204" pitchFamily="34" charset="0"/>
                <a:ea typeface="Roboto"/>
                <a:cs typeface="Arial" panose="020B0604020202020204" pitchFamily="34" charset="0"/>
                <a:sym typeface="Roboto"/>
              </a:rPr>
              <a:t>A problem that affects many people within a society. </a:t>
            </a:r>
          </a:p>
          <a:p>
            <a:pPr marL="0" lvl="0" indent="0" rtl="0">
              <a:lnSpc>
                <a:spcPct val="115000"/>
              </a:lnSpc>
              <a:spcBef>
                <a:spcPts val="1500"/>
              </a:spcBef>
              <a:spcAft>
                <a:spcPts val="0"/>
              </a:spcAft>
              <a:buClr>
                <a:schemeClr val="dk1"/>
              </a:buClr>
              <a:buSzPts val="1100"/>
              <a:buFont typeface="Arial"/>
              <a:buNone/>
            </a:pPr>
            <a:endParaRPr lang="en-US" dirty="0">
              <a:solidFill>
                <a:srgbClr val="223D97"/>
              </a:solidFill>
              <a:latin typeface="Arial" panose="020B0604020202020204" pitchFamily="34" charset="0"/>
              <a:ea typeface="Roboto"/>
              <a:cs typeface="Arial" panose="020B0604020202020204" pitchFamily="34" charset="0"/>
              <a:sym typeface="Roboto"/>
            </a:endParaRPr>
          </a:p>
          <a:p>
            <a:pPr marL="0" lvl="0" indent="0" rtl="0">
              <a:lnSpc>
                <a:spcPct val="115000"/>
              </a:lnSpc>
              <a:spcBef>
                <a:spcPts val="1500"/>
              </a:spcBef>
              <a:spcAft>
                <a:spcPts val="0"/>
              </a:spcAft>
              <a:buClr>
                <a:schemeClr val="dk1"/>
              </a:buClr>
              <a:buSzPts val="1100"/>
              <a:buFont typeface="Arial"/>
              <a:buNone/>
            </a:pPr>
            <a:endParaRPr lang="en-US" b="1" dirty="0">
              <a:solidFill>
                <a:srgbClr val="223D97"/>
              </a:solidFill>
              <a:latin typeface="Arial" panose="020B0604020202020204" pitchFamily="34" charset="0"/>
              <a:ea typeface="Roboto"/>
              <a:cs typeface="Arial" panose="020B0604020202020204" pitchFamily="34" charset="0"/>
              <a:sym typeface="Roboto"/>
            </a:endParaRPr>
          </a:p>
        </p:txBody>
      </p:sp>
      <p:pic>
        <p:nvPicPr>
          <p:cNvPr id="2" name="Google Shape;87;g99699e08ee_1_16">
            <a:extLst>
              <a:ext uri="{FF2B5EF4-FFF2-40B4-BE49-F238E27FC236}">
                <a16:creationId xmlns:a16="http://schemas.microsoft.com/office/drawing/2014/main" id="{FB5E3647-F46A-4623-BC54-6805DE58B61B}"/>
              </a:ext>
            </a:extLst>
          </p:cNvPr>
          <p:cNvPicPr preferRelativeResize="0"/>
          <p:nvPr/>
        </p:nvPicPr>
        <p:blipFill>
          <a:blip r:embed="rId4">
            <a:alphaModFix/>
          </a:blip>
          <a:stretch>
            <a:fillRect/>
          </a:stretch>
        </p:blipFill>
        <p:spPr>
          <a:xfrm>
            <a:off x="524972" y="898497"/>
            <a:ext cx="2274073" cy="2274073"/>
          </a:xfrm>
          <a:prstGeom prst="rect">
            <a:avLst/>
          </a:prstGeom>
          <a:noFill/>
          <a:ln>
            <a:noFill/>
          </a:ln>
        </p:spPr>
      </p:pic>
    </p:spTree>
    <p:extLst>
      <p:ext uri="{BB962C8B-B14F-4D97-AF65-F5344CB8AC3E}">
        <p14:creationId xmlns:p14="http://schemas.microsoft.com/office/powerpoint/2010/main" val="73353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F23151D9-8D34-39B6-D4B5-B475E56F4D76}"/>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C407EECD-5762-3656-8369-7AE748FF903F}"/>
              </a:ext>
            </a:extLst>
          </p:cNvPr>
          <p:cNvPicPr>
            <a:picLocks noChangeAspect="1"/>
          </p:cNvPicPr>
          <p:nvPr/>
        </p:nvPicPr>
        <p:blipFill>
          <a:blip r:embed="rId3"/>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AF88BF33-1ED9-213A-45FC-CD5158C19F96}"/>
              </a:ext>
            </a:extLst>
          </p:cNvPr>
          <p:cNvSpPr/>
          <p:nvPr/>
        </p:nvSpPr>
        <p:spPr>
          <a:xfrm>
            <a:off x="345882" y="309465"/>
            <a:ext cx="3570135" cy="1682684"/>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59;g26e086f46ac_0_0">
            <a:extLst>
              <a:ext uri="{FF2B5EF4-FFF2-40B4-BE49-F238E27FC236}">
                <a16:creationId xmlns:a16="http://schemas.microsoft.com/office/drawing/2014/main" id="{0E98F549-B13B-224C-F9E3-1F6E978FE7EB}"/>
              </a:ext>
            </a:extLst>
          </p:cNvPr>
          <p:cNvSpPr txBox="1"/>
          <p:nvPr/>
        </p:nvSpPr>
        <p:spPr>
          <a:xfrm>
            <a:off x="494500" y="400558"/>
            <a:ext cx="3338029" cy="2171192"/>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dirty="0">
                <a:solidFill>
                  <a:schemeClr val="bg1"/>
                </a:solidFill>
                <a:latin typeface="Arial Black" panose="020B0604020202020204" pitchFamily="34" charset="0"/>
                <a:cs typeface="Arial Black" panose="020B0604020202020204" pitchFamily="34" charset="0"/>
              </a:rPr>
              <a:t>Activity 1:</a:t>
            </a:r>
            <a:br>
              <a:rPr lang="en-US" sz="3600" b="1" dirty="0">
                <a:solidFill>
                  <a:schemeClr val="bg1"/>
                </a:solidFill>
                <a:latin typeface="Arial Black" panose="020B0604020202020204" pitchFamily="34" charset="0"/>
                <a:cs typeface="Arial Black" panose="020B0604020202020204" pitchFamily="34" charset="0"/>
              </a:rPr>
            </a:br>
            <a:r>
              <a:rPr lang="en-US" sz="3600" b="1" dirty="0">
                <a:solidFill>
                  <a:schemeClr val="bg1"/>
                </a:solidFill>
                <a:latin typeface="Arial Black" panose="020B0604020202020204" pitchFamily="34" charset="0"/>
                <a:cs typeface="Arial Black" panose="020B0604020202020204" pitchFamily="34" charset="0"/>
              </a:rPr>
              <a:t>Real Aloud</a:t>
            </a:r>
            <a:endParaRPr sz="3600" b="1" u="none" strike="noStrike" cap="none" dirty="0">
              <a:solidFill>
                <a:schemeClr val="bg1"/>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pic>
        <p:nvPicPr>
          <p:cNvPr id="2" name="Google Shape;95;g2a12eb01296_0_32">
            <a:extLst>
              <a:ext uri="{FF2B5EF4-FFF2-40B4-BE49-F238E27FC236}">
                <a16:creationId xmlns:a16="http://schemas.microsoft.com/office/drawing/2014/main" id="{03A66791-7914-0A2B-F832-7B79F408FA0A}"/>
              </a:ext>
            </a:extLst>
          </p:cNvPr>
          <p:cNvPicPr preferRelativeResize="0"/>
          <p:nvPr/>
        </p:nvPicPr>
        <p:blipFill>
          <a:blip r:embed="rId4">
            <a:alphaModFix/>
          </a:blip>
          <a:stretch>
            <a:fillRect/>
          </a:stretch>
        </p:blipFill>
        <p:spPr>
          <a:xfrm>
            <a:off x="4818491" y="0"/>
            <a:ext cx="3721210" cy="4134678"/>
          </a:xfrm>
          <a:prstGeom prst="rect">
            <a:avLst/>
          </a:prstGeom>
          <a:noFill/>
          <a:ln>
            <a:noFill/>
          </a:ln>
        </p:spPr>
      </p:pic>
    </p:spTree>
    <p:extLst>
      <p:ext uri="{BB962C8B-B14F-4D97-AF65-F5344CB8AC3E}">
        <p14:creationId xmlns:p14="http://schemas.microsoft.com/office/powerpoint/2010/main" val="31057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5ABBD544-0F8B-2C0D-C4BA-25E620DE3466}"/>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8CBC0BF6-A9B1-C81C-F6FB-79B2A3D77594}"/>
              </a:ext>
            </a:extLst>
          </p:cNvPr>
          <p:cNvPicPr>
            <a:picLocks noChangeAspect="1"/>
          </p:cNvPicPr>
          <p:nvPr/>
        </p:nvPicPr>
        <p:blipFill>
          <a:blip r:embed="rId3"/>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EBF15F2A-8931-01CF-5DE6-9AC4E0D1D013}"/>
              </a:ext>
            </a:extLst>
          </p:cNvPr>
          <p:cNvSpPr/>
          <p:nvPr/>
        </p:nvSpPr>
        <p:spPr>
          <a:xfrm>
            <a:off x="1669649" y="730883"/>
            <a:ext cx="5804702" cy="2735885"/>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59;g26e086f46ac_0_0">
            <a:extLst>
              <a:ext uri="{FF2B5EF4-FFF2-40B4-BE49-F238E27FC236}">
                <a16:creationId xmlns:a16="http://schemas.microsoft.com/office/drawing/2014/main" id="{78864033-71C0-02B9-F0E0-E2C609586D6D}"/>
              </a:ext>
            </a:extLst>
          </p:cNvPr>
          <p:cNvSpPr txBox="1"/>
          <p:nvPr/>
        </p:nvSpPr>
        <p:spPr>
          <a:xfrm>
            <a:off x="1669649" y="730883"/>
            <a:ext cx="5804702" cy="2735885"/>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400"/>
              <a:buFont typeface="Arial"/>
              <a:buNone/>
            </a:pPr>
            <a:r>
              <a:rPr lang="en-US" sz="3600" b="1" dirty="0">
                <a:solidFill>
                  <a:schemeClr val="bg1"/>
                </a:solidFill>
                <a:latin typeface="Arial Black" panose="020B0604020202020204" pitchFamily="34" charset="0"/>
                <a:cs typeface="Arial Black" panose="020B0604020202020204" pitchFamily="34" charset="0"/>
              </a:rPr>
              <a:t>Let’s Discuss!</a:t>
            </a:r>
            <a:endParaRPr sz="1800" b="1" i="0" u="none" strike="noStrike" cap="none" dirty="0">
              <a:solidFill>
                <a:srgbClr val="16478E"/>
              </a:solidFill>
              <a:latin typeface="Arial"/>
              <a:ea typeface="Arial"/>
              <a:cs typeface="Arial"/>
              <a:sym typeface="Arial"/>
            </a:endParaRPr>
          </a:p>
        </p:txBody>
      </p:sp>
    </p:spTree>
    <p:extLst>
      <p:ext uri="{BB962C8B-B14F-4D97-AF65-F5344CB8AC3E}">
        <p14:creationId xmlns:p14="http://schemas.microsoft.com/office/powerpoint/2010/main" val="100481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F730CECB-8BE9-B353-818B-3201457A5855}"/>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53176DEB-99D8-30A8-DCF5-F095CB8B5FF9}"/>
              </a:ext>
            </a:extLst>
          </p:cNvPr>
          <p:cNvPicPr>
            <a:picLocks noChangeAspect="1"/>
          </p:cNvPicPr>
          <p:nvPr/>
        </p:nvPicPr>
        <p:blipFill>
          <a:blip r:embed="rId3"/>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6BB69285-D577-4346-A986-CE72B1953BBE}"/>
              </a:ext>
            </a:extLst>
          </p:cNvPr>
          <p:cNvSpPr/>
          <p:nvPr/>
        </p:nvSpPr>
        <p:spPr>
          <a:xfrm>
            <a:off x="1669649" y="730883"/>
            <a:ext cx="5804702" cy="2735885"/>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59;g26e086f46ac_0_0">
            <a:extLst>
              <a:ext uri="{FF2B5EF4-FFF2-40B4-BE49-F238E27FC236}">
                <a16:creationId xmlns:a16="http://schemas.microsoft.com/office/drawing/2014/main" id="{3294FA17-020C-9D4C-C6ED-275FC84CABAD}"/>
              </a:ext>
            </a:extLst>
          </p:cNvPr>
          <p:cNvSpPr txBox="1"/>
          <p:nvPr/>
        </p:nvSpPr>
        <p:spPr>
          <a:xfrm>
            <a:off x="1669649" y="730883"/>
            <a:ext cx="5804702" cy="2735885"/>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400"/>
              <a:buFont typeface="Arial"/>
              <a:buNone/>
            </a:pPr>
            <a:r>
              <a:rPr lang="en-US" sz="3600" b="1" dirty="0">
                <a:solidFill>
                  <a:schemeClr val="bg1"/>
                </a:solidFill>
                <a:latin typeface="Arial Black" panose="020B0604020202020204" pitchFamily="34" charset="0"/>
                <a:cs typeface="Arial Black" panose="020B0604020202020204" pitchFamily="34" charset="0"/>
              </a:rPr>
              <a:t>How do I know what social issues I care about?</a:t>
            </a:r>
            <a:endParaRPr sz="1800" b="1" i="0" u="none" strike="noStrike" cap="none" dirty="0">
              <a:solidFill>
                <a:srgbClr val="16478E"/>
              </a:solidFill>
              <a:latin typeface="Arial"/>
              <a:ea typeface="Arial"/>
              <a:cs typeface="Arial"/>
              <a:sym typeface="Arial"/>
            </a:endParaRPr>
          </a:p>
        </p:txBody>
      </p:sp>
      <p:pic>
        <p:nvPicPr>
          <p:cNvPr id="2" name="Google Shape;107;g2a12eb01296_0_11" title="a cartoon drawing of a person with a hand on their chin (Provided by Tenor)">
            <a:extLst>
              <a:ext uri="{FF2B5EF4-FFF2-40B4-BE49-F238E27FC236}">
                <a16:creationId xmlns:a16="http://schemas.microsoft.com/office/drawing/2014/main" id="{E2F86E7B-494B-F0BA-0B42-4E13306FF24F}"/>
              </a:ext>
            </a:extLst>
          </p:cNvPr>
          <p:cNvPicPr preferRelativeResize="0"/>
          <p:nvPr/>
        </p:nvPicPr>
        <p:blipFill rotWithShape="1">
          <a:blip r:embed="rId4">
            <a:alphaModFix/>
          </a:blip>
          <a:srcRect r="10865" b="9771"/>
          <a:stretch/>
        </p:blipFill>
        <p:spPr>
          <a:xfrm>
            <a:off x="6769909" y="2571750"/>
            <a:ext cx="1408884" cy="1426157"/>
          </a:xfrm>
          <a:prstGeom prst="rect">
            <a:avLst/>
          </a:prstGeom>
          <a:noFill/>
          <a:ln>
            <a:noFill/>
          </a:ln>
        </p:spPr>
      </p:pic>
    </p:spTree>
    <p:extLst>
      <p:ext uri="{BB962C8B-B14F-4D97-AF65-F5344CB8AC3E}">
        <p14:creationId xmlns:p14="http://schemas.microsoft.com/office/powerpoint/2010/main" val="32044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2071</Words>
  <Application>Microsoft Macintosh PowerPoint</Application>
  <PresentationFormat>On-screen Show (16:9)</PresentationFormat>
  <Paragraphs>284</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Roboto</vt:lpstr>
      <vt:lpstr>Arial Black</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Ryan Ewers</dc:creator>
  <cp:lastModifiedBy>Casper Caldarola</cp:lastModifiedBy>
  <cp:revision>4</cp:revision>
  <dcterms:modified xsi:type="dcterms:W3CDTF">2025-01-04T19:49:25Z</dcterms:modified>
</cp:coreProperties>
</file>