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75" r:id="rId2"/>
    <p:sldId id="276" r:id="rId3"/>
    <p:sldId id="278" r:id="rId4"/>
    <p:sldId id="279" r:id="rId5"/>
    <p:sldId id="281" r:id="rId6"/>
    <p:sldId id="280" r:id="rId7"/>
    <p:sldId id="282" r:id="rId8"/>
    <p:sldId id="283" r:id="rId9"/>
    <p:sldId id="284" r:id="rId10"/>
    <p:sldId id="285" r:id="rId11"/>
    <p:sldId id="286" r:id="rId12"/>
    <p:sldId id="288" r:id="rId13"/>
    <p:sldId id="289" r:id="rId14"/>
    <p:sldId id="290" r:id="rId15"/>
    <p:sldId id="291" r:id="rId16"/>
    <p:sldId id="293" r:id="rId17"/>
    <p:sldId id="294" r:id="rId18"/>
    <p:sldId id="296" r:id="rId19"/>
    <p:sldId id="297" r:id="rId20"/>
    <p:sldId id="287" r:id="rId21"/>
    <p:sldId id="298" r:id="rId22"/>
  </p:sldIdLst>
  <p:sldSz cx="9144000" cy="5143500" type="screen16x9"/>
  <p:notesSz cx="6858000" cy="9144000"/>
  <p:embeddedFontLst>
    <p:embeddedFont>
      <p:font typeface="Arial Black" panose="020B0604020202020204" pitchFamily="34" charset="0"/>
      <p:bold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D97"/>
    <a:srgbClr val="53A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36CBFB-9533-4334-A349-EDBBD8DA46AF}">
  <a:tblStyle styleId="{8B36CBFB-9533-4334-A349-EDBBD8DA46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4610"/>
  </p:normalViewPr>
  <p:slideViewPr>
    <p:cSldViewPr snapToGrid="0">
      <p:cViewPr varScale="1">
        <p:scale>
          <a:sx n="154" d="100"/>
          <a:sy n="154" d="100"/>
        </p:scale>
        <p:origin x="54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reatergood.berkeley.edu/article/item/how_cultural_differences_shape_your_gratitud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1" u="none" strike="noStrike" dirty="0">
                <a:solidFill>
                  <a:srgbClr val="000000"/>
                </a:solidFill>
                <a:effectLst/>
                <a:latin typeface="Arial" panose="020B0604020202020204" pitchFamily="34" charset="0"/>
              </a:rPr>
              <a:t>Gather students in a circle for the lesson in front of the projected slides.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For more reading on this topic: </a:t>
            </a:r>
            <a:r>
              <a:rPr lang="en-US" sz="1800" b="0" i="0" u="sng" strike="noStrike" dirty="0">
                <a:solidFill>
                  <a:srgbClr val="2200CC"/>
                </a:solidFill>
                <a:effectLst/>
                <a:latin typeface="Arial" panose="020B0604020202020204" pitchFamily="34" charset="0"/>
                <a:hlinkClick r:id="rId3"/>
              </a:rPr>
              <a:t>https://greatergood.berkeley.edu/article/item/how_cultural_differences_shape_your_gratitude</a:t>
            </a:r>
            <a:r>
              <a:rPr lang="en-US" sz="1800" b="0" i="0" u="none" strike="noStrike" dirty="0">
                <a:solidFill>
                  <a:srgbClr val="000000"/>
                </a:solidFill>
                <a:effectLst/>
                <a:latin typeface="Arial" panose="020B0604020202020204" pitchFamily="34" charset="0"/>
              </a:rPr>
              <a:t> </a:t>
            </a:r>
            <a:endParaRPr lang="en-US" b="0" dirty="0">
              <a:effectLst/>
            </a:endParaRPr>
          </a:p>
          <a:p>
            <a:br>
              <a:rPr lang="en-US" dirty="0"/>
            </a:br>
            <a:endParaRPr dirty="0"/>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E395BB9-C190-8E60-51B5-3078AF07AEC8}"/>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9295438A-275C-8224-06E8-F6A98850CA1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Ask students: What is one thing you learned from this story?</a:t>
            </a:r>
            <a:endParaRPr lang="en-US" b="0" dirty="0">
              <a:effectLst/>
            </a:endParaRPr>
          </a:p>
          <a:p>
            <a:br>
              <a:rPr lang="en-US" dirty="0"/>
            </a:br>
            <a:endParaRPr lang="en-US" b="0" dirty="0">
              <a:effectLst/>
            </a:endParaRPr>
          </a:p>
        </p:txBody>
      </p:sp>
      <p:sp>
        <p:nvSpPr>
          <p:cNvPr id="56" name="Google Shape;56;g26e086f46ac_0_0:notes">
            <a:extLst>
              <a:ext uri="{FF2B5EF4-FFF2-40B4-BE49-F238E27FC236}">
                <a16:creationId xmlns:a16="http://schemas.microsoft.com/office/drawing/2014/main" id="{F092862D-1890-23EB-09EE-2027F21479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911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A4184E7-9C61-658E-984B-359FBA7EC338}"/>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F8C86C3E-33EB-3462-867A-A2DFF7B29DA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We learn that the author of the book has many things to be grateful for like the sun that warms and the bird that sings, family and friends, books and pets. I want each of you to think about one thing that you are grateful for. </a:t>
            </a:r>
            <a:endParaRPr lang="en-US" sz="3200" b="0" dirty="0">
              <a:effectLst/>
            </a:endParaRPr>
          </a:p>
          <a:p>
            <a:pPr rtl="0">
              <a:spcAft>
                <a:spcPts val="1000"/>
              </a:spcAft>
            </a:pPr>
            <a:r>
              <a:rPr lang="en-US" sz="1800" b="0" i="0" u="none" strike="noStrike" dirty="0">
                <a:solidFill>
                  <a:srgbClr val="000000"/>
                </a:solidFill>
                <a:effectLst/>
                <a:latin typeface="Arial" panose="020B0604020202020204" pitchFamily="34" charset="0"/>
              </a:rPr>
              <a:t>Now I want you to return to your desks. </a:t>
            </a:r>
            <a:endParaRPr lang="en-US" sz="3200" b="0" dirty="0">
              <a:effectLst/>
            </a:endParaRPr>
          </a:p>
        </p:txBody>
      </p:sp>
      <p:sp>
        <p:nvSpPr>
          <p:cNvPr id="56" name="Google Shape;56;g26e086f46ac_0_0:notes">
            <a:extLst>
              <a:ext uri="{FF2B5EF4-FFF2-40B4-BE49-F238E27FC236}">
                <a16:creationId xmlns:a16="http://schemas.microsoft.com/office/drawing/2014/main" id="{FF1E6316-2FA0-9747-B0CC-9B67919749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705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D3AFE341-42BC-8BC2-580D-E937590B217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DB4BBCB-4E5D-DFA3-4A82-49611B44EA5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lang="en-US"/>
          </a:p>
        </p:txBody>
      </p:sp>
      <p:sp>
        <p:nvSpPr>
          <p:cNvPr id="56" name="Google Shape;56;g26e086f46ac_0_0:notes">
            <a:extLst>
              <a:ext uri="{FF2B5EF4-FFF2-40B4-BE49-F238E27FC236}">
                <a16:creationId xmlns:a16="http://schemas.microsoft.com/office/drawing/2014/main" id="{F735FA05-72EC-2838-4454-1AE5D69959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5333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97AD9A2-92A2-5FDF-3B53-81A6CF4BABD5}"/>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830D1692-E69A-F5E5-D0D1-02ADE56C2CD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Thank you so much for participating in that exercise, students!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People show gratitude by saying thank you, but “thank you” sounds differently around the world in different languages.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When I say “thank you” what language am I speaking? </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English is correct!</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Does anyone know how to say thank you in another language?</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I’m hearing a couple of good examples.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Let’s watch a short video where we will learn about saying thank you in different languages.</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5B2B1A43-BFD8-59B0-26CF-97F869F3E3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7120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0AA891D8-002C-1962-FDB1-818578ECDEDC}"/>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35FCAB00-F882-742E-4C0A-570545CF507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1" u="none" strike="noStrike" dirty="0">
                <a:solidFill>
                  <a:srgbClr val="000000"/>
                </a:solidFill>
                <a:effectLst/>
                <a:latin typeface="Arial" panose="020B0604020202020204" pitchFamily="34" charset="0"/>
              </a:rPr>
              <a:t>Play video twice, and encourage students to sing along the second time. </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E2D15678-DC32-2DD7-1129-49210E63B4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339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F5E49F02-95EB-003C-E020-3113143E9098}"/>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110307DC-C547-C5C1-C710-ADDB40909F3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F8C7C547-44F3-FB8B-AA10-EC7BD84E85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3415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F2EFFDD-A06D-7289-2B03-140D56E5FED1}"/>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90852C72-652A-10FF-38D0-F1009684D9E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5C9513F7-3F6A-8BB5-D8C4-0082C9D108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1625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2DD84A02-9B1D-E5D8-C1DA-81AE1F4EA3C0}"/>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74C289C0-6F3E-6D03-BD4C-8516056B6A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A9AB7525-165C-BC2A-D27B-8F549EFF7E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096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6A260780-0A1A-8A77-E725-ADE4F1C3D00E}"/>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C06875D9-7566-8234-EE6F-AAF807B6A2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265301A7-C8CE-9C61-1244-6C34762457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772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AE1B50E1-1642-C58E-34D4-D58E47EAE533}"/>
            </a:ext>
          </a:extLst>
        </p:cNvPr>
        <p:cNvGrpSpPr/>
        <p:nvPr/>
      </p:nvGrpSpPr>
      <p:grpSpPr>
        <a:xfrm>
          <a:off x="0" y="0"/>
          <a:ext cx="0" cy="0"/>
          <a:chOff x="0" y="0"/>
          <a:chExt cx="0" cy="0"/>
        </a:xfrm>
      </p:grpSpPr>
      <p:sp>
        <p:nvSpPr>
          <p:cNvPr id="160" name="Google Shape;160;g286d81a6184_0_31:notes">
            <a:extLst>
              <a:ext uri="{FF2B5EF4-FFF2-40B4-BE49-F238E27FC236}">
                <a16:creationId xmlns:a16="http://schemas.microsoft.com/office/drawing/2014/main" id="{D3E8002E-C222-C594-80B3-E41E9C77D8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1500"/>
              </a:spcAft>
              <a:buSzPts val="1100"/>
              <a:buNone/>
            </a:pPr>
            <a:endParaRPr/>
          </a:p>
        </p:txBody>
      </p:sp>
      <p:sp>
        <p:nvSpPr>
          <p:cNvPr id="161" name="Google Shape;161;g286d81a6184_0_31:notes">
            <a:extLst>
              <a:ext uri="{FF2B5EF4-FFF2-40B4-BE49-F238E27FC236}">
                <a16:creationId xmlns:a16="http://schemas.microsoft.com/office/drawing/2014/main" id="{568AD42E-C848-80F7-ED67-1B9A5A693E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063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2463559-C41E-7A61-641E-D38DBA078713}"/>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EB1118B-3CCC-D58B-B053-06B2506E5D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Invite students to wiggle their bodies into a comfortable position and then lead them through a simple breathing or mindfulness exercise.</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Examples: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1-minute of mindful breathing</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(fake) Yawn &amp; 10 second stretch - notice and “greet” any tension or tightness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Self-Love Hug w/ 3 deep breaths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Hand stroke - with eyes cast or closed, using index finger of one hand, gently trace the outside of all fingers on the opposite hand, then switch hands</a:t>
            </a:r>
          </a:p>
          <a:p>
            <a:pPr marL="742950" lvl="1" indent="-2857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full body scan - noticing any tension, sensations, or emotions in different parts of the body</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Remind students that slowing down to breath in this way helps us to stay calm and focused.</a:t>
            </a:r>
          </a:p>
          <a:p>
            <a:pPr marL="457200" lvl="0" indent="0" algn="l" rtl="0">
              <a:lnSpc>
                <a:spcPct val="100000"/>
              </a:lnSpc>
              <a:spcBef>
                <a:spcPts val="0"/>
              </a:spcBef>
              <a:spcAft>
                <a:spcPts val="0"/>
              </a:spcAft>
              <a:buSzPts val="1100"/>
              <a:buNone/>
            </a:pPr>
            <a:endParaRPr dirty="0"/>
          </a:p>
        </p:txBody>
      </p:sp>
      <p:sp>
        <p:nvSpPr>
          <p:cNvPr id="56" name="Google Shape;56;g26e086f46ac_0_0:notes">
            <a:extLst>
              <a:ext uri="{FF2B5EF4-FFF2-40B4-BE49-F238E27FC236}">
                <a16:creationId xmlns:a16="http://schemas.microsoft.com/office/drawing/2014/main" id="{5C1532BF-E223-A087-9A62-11F79ABA3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6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9FDF2785-11EE-7999-F146-295BC21D7F2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08688029-6C35-F2A3-5261-5322D45742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E5CD9964-0BD7-EF75-9364-EC0BD7884F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1164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EFE05A40-D5F3-AA08-5808-31BA9971527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FF70CE61-3D57-9D31-0958-EAD10378A4D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Today we are going to talk about saying thank you and showing gratitude.</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When do we usually say “thank you” to another person? What are some examples?</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664AC9CB-BFDD-B202-EE86-9C6000C6D1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998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007B7512-8D2C-890A-9D1B-1DAFA6111290}"/>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6683D413-EC09-F3CA-6703-378ACD9BB77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Review these ideas with students as a complement to ones they’ve already shared.</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2AC392E6-F939-BEDA-1F36-F4752142B8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11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82BF78EE-0B97-2385-AB09-F4E95321445D}"/>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12011AD1-DEC9-40CF-3522-A7DD8B9332A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Ask students: Why do we say thank you?</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22A5B4A7-3670-08EF-FBB5-224CCD25C8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358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21C464E5-915A-DF5E-89D1-5EA169E5F748}"/>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A0527744-D934-9AAF-631F-FDC6F1B65C0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Review these ideas with students as a complement to ones they’ve already shared.</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285DACF4-8491-22FC-8294-CC00E969F5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182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325FACC3-90E4-D943-7A56-BF2BBB4DED4F}"/>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D4F2E769-33E8-0441-6DD5-63B447E08C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Share that we are now going to read a beautiful story about gratitude being our superpower.</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Ask students, what is a super power? What are some examples? (e.g. flying, speed – being able to run really fast, super strength – being able to lift big objects)</a:t>
            </a:r>
            <a:endParaRPr lang="en-US" b="0" dirty="0">
              <a:effectLst/>
            </a:endParaRPr>
          </a:p>
          <a:p>
            <a:pPr rtl="0">
              <a:spcAft>
                <a:spcPts val="1000"/>
              </a:spcAft>
            </a:pPr>
            <a:r>
              <a:rPr lang="en-US" sz="1800" b="0" i="0" u="none" strike="noStrike" dirty="0">
                <a:solidFill>
                  <a:srgbClr val="000000"/>
                </a:solidFill>
                <a:effectLst/>
                <a:latin typeface="Arial" panose="020B0604020202020204" pitchFamily="34" charset="0"/>
              </a:rPr>
              <a:t>A super power lets us do amazing things. Let’s listen to find out what gratitude lets us do.</a:t>
            </a:r>
            <a:endParaRPr lang="en-US" b="0" dirty="0">
              <a:effectLst/>
            </a:endParaRPr>
          </a:p>
          <a:p>
            <a:br>
              <a:rPr lang="en-US" dirty="0"/>
            </a:br>
            <a:endParaRPr dirty="0"/>
          </a:p>
        </p:txBody>
      </p:sp>
      <p:sp>
        <p:nvSpPr>
          <p:cNvPr id="56" name="Google Shape;56;g26e086f46ac_0_0:notes">
            <a:extLst>
              <a:ext uri="{FF2B5EF4-FFF2-40B4-BE49-F238E27FC236}">
                <a16:creationId xmlns:a16="http://schemas.microsoft.com/office/drawing/2014/main" id="{06B449A7-A4D1-DA65-8771-595D6057A9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249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5EEC11A4-C309-AF40-0E0F-BD6720A7C3F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80DF7ED4-9252-5360-EF2D-8A363991163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a:p>
        </p:txBody>
      </p:sp>
      <p:sp>
        <p:nvSpPr>
          <p:cNvPr id="56" name="Google Shape;56;g26e086f46ac_0_0:notes">
            <a:extLst>
              <a:ext uri="{FF2B5EF4-FFF2-40B4-BE49-F238E27FC236}">
                <a16:creationId xmlns:a16="http://schemas.microsoft.com/office/drawing/2014/main" id="{F72AD50B-1977-F748-923C-9DE30E17D3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62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1ECE25DD-4D79-0E75-39EC-9006E2CBA96A}"/>
            </a:ext>
          </a:extLst>
        </p:cNvPr>
        <p:cNvGrpSpPr/>
        <p:nvPr/>
      </p:nvGrpSpPr>
      <p:grpSpPr>
        <a:xfrm>
          <a:off x="0" y="0"/>
          <a:ext cx="0" cy="0"/>
          <a:chOff x="0" y="0"/>
          <a:chExt cx="0" cy="0"/>
        </a:xfrm>
      </p:grpSpPr>
      <p:sp>
        <p:nvSpPr>
          <p:cNvPr id="55" name="Google Shape;55;g26e086f46ac_0_0:notes">
            <a:extLst>
              <a:ext uri="{FF2B5EF4-FFF2-40B4-BE49-F238E27FC236}">
                <a16:creationId xmlns:a16="http://schemas.microsoft.com/office/drawing/2014/main" id="{3EDC0F23-42F8-2477-9D58-B3D1B9B0440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Aft>
                <a:spcPts val="1000"/>
              </a:spcAft>
            </a:pPr>
            <a:r>
              <a:rPr lang="en-US" sz="1800" b="0" i="0" u="none" strike="noStrike" dirty="0">
                <a:solidFill>
                  <a:srgbClr val="000000"/>
                </a:solidFill>
                <a:effectLst/>
                <a:latin typeface="Arial" panose="020B0604020202020204" pitchFamily="34" charset="0"/>
              </a:rPr>
              <a:t>Click to listen to the story.</a:t>
            </a:r>
            <a:endParaRPr lang="en-US" sz="3200" b="0" dirty="0">
              <a:effectLst/>
            </a:endParaRPr>
          </a:p>
          <a:p>
            <a:br>
              <a:rPr lang="en-US" sz="3200" dirty="0"/>
            </a:br>
            <a:endParaRPr dirty="0"/>
          </a:p>
        </p:txBody>
      </p:sp>
      <p:sp>
        <p:nvSpPr>
          <p:cNvPr id="56" name="Google Shape;56;g26e086f46ac_0_0:notes">
            <a:extLst>
              <a:ext uri="{FF2B5EF4-FFF2-40B4-BE49-F238E27FC236}">
                <a16:creationId xmlns:a16="http://schemas.microsoft.com/office/drawing/2014/main" id="{D95FDA39-31B6-B02C-06ED-F8D0D1B06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107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unsplash.com/photos/selective-focus-photo-of-terrestrial-desk-globe-IoQioGLrz3Y?utm_content=creditCopyText&amp;utm_medium=referral&amp;utm_source=unsplash" TargetMode="External"/><Relationship Id="rId4" Type="http://schemas.openxmlformats.org/officeDocument/2006/relationships/hyperlink" Target="https://unsplash.com/@jkozoski?utm_content=creditCopyText&amp;utm_medium=referral&amp;utm_source=unsplas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www.youtube.com/watch?v=wQdDVga6eL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unsplash.com/photos/and-breathe-neon-sign-on-tre-buymYm3RQ3U?utm_content=creditCopyText&amp;utm_medium=referral&amp;utm_source=unsplash" TargetMode="External"/><Relationship Id="rId5" Type="http://schemas.openxmlformats.org/officeDocument/2006/relationships/hyperlink" Target="https://unsplash.com/@maxvdo?utm_content=creditCopyText&amp;utm_medium=referral&amp;utm_source=unsplash"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nsplash.com/photos/thank-you-on-wooden-blocks-t48eHCSCnds?utm_content=creditCopyText&amp;utm_medium=referral&amp;utm_source=unsplash" TargetMode="External"/><Relationship Id="rId5" Type="http://schemas.openxmlformats.org/officeDocument/2006/relationships/hyperlink" Target="https://unsplash.com/@cmhedger?utm_content=creditCopyText&amp;utm_medium=referral&amp;utm_source=unsplash"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unsplash.com/photos/thank-you-on-wooden-blocks-t48eHCSCnds?utm_content=creditCopyText&amp;utm_medium=referral&amp;utm_source=unsplash" TargetMode="External"/><Relationship Id="rId5" Type="http://schemas.openxmlformats.org/officeDocument/2006/relationships/hyperlink" Target="https://unsplash.com/@cmhedger?utm_content=creditCopyText&amp;utm_medium=referral&amp;utm_source=unsplash"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www.youtube.com/watch?v=FK7jmAUoAS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527CB10-31DE-3F4D-C33A-7405C7306CE6}"/>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6BFF4C8-6BF2-0B0C-21E6-9D88E247D071}"/>
              </a:ext>
            </a:extLst>
          </p:cNvPr>
          <p:cNvSpPr txBox="1"/>
          <p:nvPr/>
        </p:nvSpPr>
        <p:spPr>
          <a:xfrm>
            <a:off x="421418" y="1523917"/>
            <a:ext cx="7386761" cy="2205732"/>
          </a:xfrm>
          <a:prstGeom prst="rect">
            <a:avLst/>
          </a:prstGeom>
          <a:noFill/>
        </p:spPr>
        <p:txBody>
          <a:bodyPr wrap="square" rtlCol="0">
            <a:spAutoFit/>
          </a:bodyPr>
          <a:lstStyle/>
          <a:p>
            <a:pPr marL="0" marR="0" lvl="0" indent="0" rtl="0">
              <a:lnSpc>
                <a:spcPts val="3720"/>
              </a:lnSpc>
              <a:spcBef>
                <a:spcPts val="0"/>
              </a:spcBef>
              <a:spcAft>
                <a:spcPts val="0"/>
              </a:spcAft>
              <a:buClr>
                <a:schemeClr val="dk1"/>
              </a:buClr>
              <a:buSzPts val="1100"/>
              <a:buFont typeface="Arial"/>
              <a:buNone/>
            </a:pPr>
            <a:r>
              <a:rPr lang="en-US" sz="3600" b="1" dirty="0">
                <a:solidFill>
                  <a:schemeClr val="lt1"/>
                </a:solidFill>
                <a:latin typeface="Arial Black" panose="020B0604020202020204" pitchFamily="34" charset="0"/>
                <a:cs typeface="Arial Black" panose="020B0604020202020204" pitchFamily="34" charset="0"/>
              </a:rPr>
              <a:t>Thank You! How People Around the World Express Gratitude and Why</a:t>
            </a:r>
          </a:p>
          <a:p>
            <a:pPr marL="0" marR="0" lvl="0" indent="0" rtl="0">
              <a:lnSpc>
                <a:spcPts val="3720"/>
              </a:lnSpc>
              <a:spcBef>
                <a:spcPts val="0"/>
              </a:spcBef>
              <a:spcAft>
                <a:spcPts val="0"/>
              </a:spcAft>
              <a:buClr>
                <a:schemeClr val="dk1"/>
              </a:buClr>
              <a:buSzPts val="1100"/>
              <a:buFont typeface="Arial"/>
              <a:buNone/>
            </a:pPr>
            <a:endParaRPr lang="en-US" sz="3600" b="1" dirty="0">
              <a:solidFill>
                <a:schemeClr val="lt1"/>
              </a:solidFill>
              <a:latin typeface="Arial Black" panose="020B0604020202020204" pitchFamily="34" charset="0"/>
              <a:cs typeface="Arial Black" panose="020B0604020202020204" pitchFamily="34" charset="0"/>
            </a:endParaRPr>
          </a:p>
          <a:p>
            <a:pPr marL="0" marR="0" lvl="0" indent="0" rtl="0">
              <a:lnSpc>
                <a:spcPct val="100000"/>
              </a:lnSpc>
              <a:spcBef>
                <a:spcPts val="0"/>
              </a:spcBef>
              <a:spcAft>
                <a:spcPts val="0"/>
              </a:spcAft>
              <a:buClr>
                <a:schemeClr val="dk1"/>
              </a:buClr>
              <a:buSzPts val="1100"/>
              <a:buFont typeface="Arial"/>
              <a:buNone/>
            </a:pPr>
            <a:endParaRPr lang="en-US" b="1" dirty="0">
              <a:latin typeface="Arial Black" panose="020B0604020202020204" pitchFamily="34"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E53939B6-79CA-C36D-1468-3D567F565D29}"/>
              </a:ext>
            </a:extLst>
          </p:cNvPr>
          <p:cNvCxnSpPr>
            <a:cxnSpLocks/>
          </p:cNvCxnSpPr>
          <p:nvPr/>
        </p:nvCxnSpPr>
        <p:spPr>
          <a:xfrm>
            <a:off x="341906" y="1523917"/>
            <a:ext cx="0" cy="228146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23ABFF-8FB8-180D-8252-CFACB8B18EB9}"/>
              </a:ext>
            </a:extLst>
          </p:cNvPr>
          <p:cNvSpPr txBox="1"/>
          <p:nvPr/>
        </p:nvSpPr>
        <p:spPr>
          <a:xfrm>
            <a:off x="421418" y="3105684"/>
            <a:ext cx="5009564" cy="782202"/>
          </a:xfrm>
          <a:prstGeom prst="rect">
            <a:avLst/>
          </a:prstGeom>
          <a:noFill/>
        </p:spPr>
        <p:txBody>
          <a:bodyPr wrap="square">
            <a:spAutoFit/>
          </a:bodyPr>
          <a:lstStyle/>
          <a:p>
            <a:pPr marL="0" marR="0" lvl="0" indent="0" rtl="0">
              <a:lnSpc>
                <a:spcPct val="100000"/>
              </a:lnSpc>
              <a:spcBef>
                <a:spcPts val="0"/>
              </a:spcBef>
              <a:spcAft>
                <a:spcPts val="0"/>
              </a:spcAft>
              <a:buClr>
                <a:schemeClr val="dk1"/>
              </a:buClr>
              <a:buSzPts val="1100"/>
              <a:buFont typeface="Arial"/>
              <a:buNone/>
            </a:pPr>
            <a:r>
              <a:rPr lang="en-US" sz="1400" b="1" i="0" u="none" strike="noStrike" cap="none" dirty="0">
                <a:solidFill>
                  <a:srgbClr val="53A946"/>
                </a:solidFill>
              </a:rPr>
              <a:t>G</a:t>
            </a:r>
            <a:r>
              <a:rPr lang="en-US" sz="1400" b="1" i="0" u="none" strike="noStrike" cap="none" dirty="0">
                <a:solidFill>
                  <a:srgbClr val="53A946"/>
                </a:solidFill>
                <a:latin typeface="Arial"/>
                <a:ea typeface="Arial"/>
                <a:cs typeface="Arial"/>
                <a:sym typeface="Arial"/>
              </a:rPr>
              <a:t>rade </a:t>
            </a:r>
            <a:r>
              <a:rPr lang="en-US" sz="1400" b="1" dirty="0">
                <a:solidFill>
                  <a:srgbClr val="53A946"/>
                </a:solidFill>
              </a:rPr>
              <a:t>2 </a:t>
            </a:r>
            <a:r>
              <a:rPr lang="en-US" sz="1400" b="1" i="0" u="none" strike="noStrike" cap="none" dirty="0">
                <a:solidFill>
                  <a:srgbClr val="53A946"/>
                </a:solidFill>
                <a:latin typeface="Arial"/>
                <a:ea typeface="Arial"/>
                <a:cs typeface="Arial"/>
                <a:sym typeface="Arial"/>
              </a:rPr>
              <a:t>/ Lesson 9</a:t>
            </a:r>
          </a:p>
          <a:p>
            <a:pPr marL="0" marR="0" lvl="0" indent="0" rtl="0">
              <a:lnSpc>
                <a:spcPct val="115000"/>
              </a:lnSpc>
              <a:spcBef>
                <a:spcPts val="0"/>
              </a:spcBef>
              <a:spcAft>
                <a:spcPts val="0"/>
              </a:spcAft>
              <a:buClr>
                <a:schemeClr val="dk1"/>
              </a:buClr>
              <a:buSzPts val="1100"/>
              <a:buFont typeface="Arial"/>
              <a:buNone/>
            </a:pPr>
            <a:r>
              <a:rPr lang="en-US" sz="1400" b="1" i="0" u="none" strike="noStrike" cap="none" dirty="0">
                <a:solidFill>
                  <a:schemeClr val="lt1"/>
                </a:solidFill>
                <a:latin typeface="Arial"/>
                <a:ea typeface="Arial"/>
                <a:cs typeface="Arial"/>
                <a:sym typeface="Arial"/>
              </a:rPr>
              <a:t>UNIT:</a:t>
            </a:r>
            <a:r>
              <a:rPr lang="en-US" sz="1400" b="1" i="0" u="none" strike="noStrike" cap="none" dirty="0">
                <a:solidFill>
                  <a:schemeClr val="lt1"/>
                </a:solidFill>
              </a:rPr>
              <a:t> </a:t>
            </a:r>
            <a:r>
              <a:rPr lang="en-US" sz="1400" b="1" dirty="0">
                <a:solidFill>
                  <a:schemeClr val="lt1"/>
                </a:solidFill>
              </a:rPr>
              <a:t>Diversity Around the World––How Our Geography and Our Daily Lives Connect Us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00B619C6-FF8A-D738-D1AB-BABBFA92DF6E}"/>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F46F3D31-47C0-E0AA-351F-63CB6249C01F}"/>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13;p21">
            <a:extLst>
              <a:ext uri="{FF2B5EF4-FFF2-40B4-BE49-F238E27FC236}">
                <a16:creationId xmlns:a16="http://schemas.microsoft.com/office/drawing/2014/main" id="{99FE9B02-0D6B-DB2B-1560-1C70A974AD79}"/>
              </a:ext>
            </a:extLst>
          </p:cNvPr>
          <p:cNvPicPr preferRelativeResize="0"/>
          <p:nvPr/>
        </p:nvPicPr>
        <p:blipFill>
          <a:blip r:embed="rId4">
            <a:alphaModFix/>
          </a:blip>
          <a:stretch>
            <a:fillRect/>
          </a:stretch>
        </p:blipFill>
        <p:spPr>
          <a:xfrm>
            <a:off x="2622222" y="155611"/>
            <a:ext cx="3899556" cy="3899556"/>
          </a:xfrm>
          <a:prstGeom prst="rect">
            <a:avLst/>
          </a:prstGeom>
          <a:noFill/>
          <a:ln>
            <a:noFill/>
          </a:ln>
        </p:spPr>
      </p:pic>
    </p:spTree>
    <p:extLst>
      <p:ext uri="{BB962C8B-B14F-4D97-AF65-F5344CB8AC3E}">
        <p14:creationId xmlns:p14="http://schemas.microsoft.com/office/powerpoint/2010/main" val="20429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F87A3AB-D2E2-1652-C1AC-8BB59B382DF9}"/>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3D2FFDF-4D03-5CD9-8106-568E01C5C782}"/>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19;p22">
            <a:extLst>
              <a:ext uri="{FF2B5EF4-FFF2-40B4-BE49-F238E27FC236}">
                <a16:creationId xmlns:a16="http://schemas.microsoft.com/office/drawing/2014/main" id="{1897A807-478C-4338-008D-C10AD06646D9}"/>
              </a:ext>
            </a:extLst>
          </p:cNvPr>
          <p:cNvPicPr preferRelativeResize="0"/>
          <p:nvPr/>
        </p:nvPicPr>
        <p:blipFill>
          <a:blip r:embed="rId4">
            <a:alphaModFix/>
          </a:blip>
          <a:stretch>
            <a:fillRect/>
          </a:stretch>
        </p:blipFill>
        <p:spPr>
          <a:xfrm>
            <a:off x="397565" y="6669"/>
            <a:ext cx="8179894" cy="4153862"/>
          </a:xfrm>
          <a:prstGeom prst="rect">
            <a:avLst/>
          </a:prstGeom>
          <a:noFill/>
          <a:ln>
            <a:noFill/>
          </a:ln>
        </p:spPr>
      </p:pic>
      <p:sp>
        <p:nvSpPr>
          <p:cNvPr id="5" name="Rectangle 4">
            <a:extLst>
              <a:ext uri="{FF2B5EF4-FFF2-40B4-BE49-F238E27FC236}">
                <a16:creationId xmlns:a16="http://schemas.microsoft.com/office/drawing/2014/main" id="{2CA3D86F-744C-9645-1527-1E74CF70A40A}"/>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13F410-13D6-E2E7-1390-FC573A63B3A2}"/>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5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E45E5576-585E-A64D-8C93-1943A119F17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A5F8C0E-7E81-11EE-C55B-307103A3BF3D}"/>
              </a:ext>
            </a:extLst>
          </p:cNvPr>
          <p:cNvPicPr>
            <a:picLocks noChangeAspect="1"/>
          </p:cNvPicPr>
          <p:nvPr/>
        </p:nvPicPr>
        <p:blipFill>
          <a:blip r:embed="rId3"/>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6038573B-D4B6-EF3D-93D2-1EF8F5793375}"/>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CBFB13-7FF7-E67F-E8EF-659F6A9EEC97}"/>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04A864-B0D5-53F4-5648-28B460B8D45E}"/>
              </a:ext>
            </a:extLst>
          </p:cNvPr>
          <p:cNvSpPr/>
          <p:nvPr/>
        </p:nvSpPr>
        <p:spPr>
          <a:xfrm>
            <a:off x="168302" y="3506525"/>
            <a:ext cx="9144000" cy="646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25;p23">
            <a:extLst>
              <a:ext uri="{FF2B5EF4-FFF2-40B4-BE49-F238E27FC236}">
                <a16:creationId xmlns:a16="http://schemas.microsoft.com/office/drawing/2014/main" id="{D41D7BC4-DE6D-6B62-77E6-FB0C9B08D9A4}"/>
              </a:ext>
            </a:extLst>
          </p:cNvPr>
          <p:cNvPicPr preferRelativeResize="0"/>
          <p:nvPr/>
        </p:nvPicPr>
        <p:blipFill>
          <a:blip r:embed="rId4">
            <a:alphaModFix/>
          </a:blip>
          <a:stretch>
            <a:fillRect/>
          </a:stretch>
        </p:blipFill>
        <p:spPr>
          <a:xfrm>
            <a:off x="627219" y="0"/>
            <a:ext cx="7889561" cy="4160531"/>
          </a:xfrm>
          <a:prstGeom prst="rect">
            <a:avLst/>
          </a:prstGeom>
          <a:noFill/>
          <a:ln>
            <a:noFill/>
          </a:ln>
        </p:spPr>
      </p:pic>
    </p:spTree>
    <p:extLst>
      <p:ext uri="{BB962C8B-B14F-4D97-AF65-F5344CB8AC3E}">
        <p14:creationId xmlns:p14="http://schemas.microsoft.com/office/powerpoint/2010/main" val="103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69F03257-F6AA-031F-7D7D-9A4232D34208}"/>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8E4545E6-C302-097F-BA16-4601EF2351DA}"/>
              </a:ext>
            </a:extLst>
          </p:cNvPr>
          <p:cNvPicPr>
            <a:picLocks noChangeAspect="1"/>
          </p:cNvPicPr>
          <p:nvPr/>
        </p:nvPicPr>
        <p:blipFill>
          <a:blip r:embed="rId3"/>
          <a:stretch>
            <a:fillRect/>
          </a:stretch>
        </p:blipFill>
        <p:spPr>
          <a:xfrm>
            <a:off x="0" y="0"/>
            <a:ext cx="9144000" cy="5143500"/>
          </a:xfrm>
          <a:prstGeom prst="rect">
            <a:avLst/>
          </a:prstGeom>
        </p:spPr>
      </p:pic>
      <p:sp>
        <p:nvSpPr>
          <p:cNvPr id="6" name="Google Shape;70;p15">
            <a:extLst>
              <a:ext uri="{FF2B5EF4-FFF2-40B4-BE49-F238E27FC236}">
                <a16:creationId xmlns:a16="http://schemas.microsoft.com/office/drawing/2014/main" id="{3AAAF446-0130-A2EC-0DBD-206E74B9481B}"/>
              </a:ext>
            </a:extLst>
          </p:cNvPr>
          <p:cNvSpPr txBox="1"/>
          <p:nvPr/>
        </p:nvSpPr>
        <p:spPr>
          <a:xfrm>
            <a:off x="847965" y="98764"/>
            <a:ext cx="1847528" cy="52319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100" dirty="0">
                <a:solidFill>
                  <a:srgbClr val="223D97"/>
                </a:solidFill>
              </a:rPr>
              <a:t>Photo by</a:t>
            </a:r>
            <a:r>
              <a:rPr lang="en-US" sz="1100" dirty="0">
                <a:solidFill>
                  <a:srgbClr val="223D97"/>
                </a:solidFill>
                <a:uFill>
                  <a:noFill/>
                </a:uFill>
                <a:hlinkClick r:id="rId4">
                  <a:extLst>
                    <a:ext uri="{A12FA001-AC4F-418D-AE19-62706E023703}">
                      <ahyp:hlinkClr xmlns:ahyp="http://schemas.microsoft.com/office/drawing/2018/hyperlinkcolor" val="tx"/>
                    </a:ext>
                  </a:extLst>
                </a:hlinkClick>
              </a:rPr>
              <a:t> </a:t>
            </a:r>
            <a:r>
              <a:rPr lang="en-US" sz="1100" u="sng" dirty="0">
                <a:solidFill>
                  <a:srgbClr val="223D97"/>
                </a:solidFill>
                <a:hlinkClick r:id="rId4">
                  <a:extLst>
                    <a:ext uri="{A12FA001-AC4F-418D-AE19-62706E023703}">
                      <ahyp:hlinkClr xmlns:ahyp="http://schemas.microsoft.com/office/drawing/2018/hyperlinkcolor" val="tx"/>
                    </a:ext>
                  </a:extLst>
                </a:hlinkClick>
              </a:rPr>
              <a:t>Juliana Kozoski</a:t>
            </a:r>
            <a:r>
              <a:rPr lang="en-US" sz="1100" dirty="0">
                <a:solidFill>
                  <a:srgbClr val="223D97"/>
                </a:solidFill>
              </a:rPr>
              <a:t> on</a:t>
            </a:r>
            <a:r>
              <a:rPr lang="en-US" sz="1100" dirty="0">
                <a:solidFill>
                  <a:srgbClr val="223D97"/>
                </a:solidFill>
                <a:uFill>
                  <a:noFill/>
                </a:uFill>
                <a:hlinkClick r:id="rId5">
                  <a:extLst>
                    <a:ext uri="{A12FA001-AC4F-418D-AE19-62706E023703}">
                      <ahyp:hlinkClr xmlns:ahyp="http://schemas.microsoft.com/office/drawing/2018/hyperlinkcolor" val="tx"/>
                    </a:ext>
                  </a:extLst>
                </a:hlinkClick>
              </a:rPr>
              <a:t> </a:t>
            </a:r>
            <a:r>
              <a:rPr lang="en-US" sz="1100" u="sng" dirty="0">
                <a:solidFill>
                  <a:srgbClr val="223D97"/>
                </a:solidFill>
                <a:hlinkClick r:id="rId5">
                  <a:extLst>
                    <a:ext uri="{A12FA001-AC4F-418D-AE19-62706E023703}">
                      <ahyp:hlinkClr xmlns:ahyp="http://schemas.microsoft.com/office/drawing/2018/hyperlinkcolor" val="tx"/>
                    </a:ext>
                  </a:extLst>
                </a:hlinkClick>
              </a:rPr>
              <a:t>Unsplash</a:t>
            </a:r>
            <a:endParaRPr lang="en-US" sz="1100" dirty="0">
              <a:solidFill>
                <a:srgbClr val="223D97"/>
              </a:solidFill>
            </a:endParaRPr>
          </a:p>
        </p:txBody>
      </p:sp>
      <p:pic>
        <p:nvPicPr>
          <p:cNvPr id="4" name="Google Shape;131;p24">
            <a:extLst>
              <a:ext uri="{FF2B5EF4-FFF2-40B4-BE49-F238E27FC236}">
                <a16:creationId xmlns:a16="http://schemas.microsoft.com/office/drawing/2014/main" id="{7A43A055-A91A-B486-7EEE-D87501FC76FD}"/>
              </a:ext>
            </a:extLst>
          </p:cNvPr>
          <p:cNvPicPr preferRelativeResize="0"/>
          <p:nvPr/>
        </p:nvPicPr>
        <p:blipFill>
          <a:blip r:embed="rId6">
            <a:alphaModFix/>
          </a:blip>
          <a:stretch>
            <a:fillRect/>
          </a:stretch>
        </p:blipFill>
        <p:spPr>
          <a:xfrm>
            <a:off x="2844407" y="-1"/>
            <a:ext cx="6299593" cy="4166483"/>
          </a:xfrm>
          <a:prstGeom prst="rect">
            <a:avLst/>
          </a:prstGeom>
          <a:noFill/>
          <a:ln>
            <a:noFill/>
          </a:ln>
        </p:spPr>
      </p:pic>
    </p:spTree>
    <p:extLst>
      <p:ext uri="{BB962C8B-B14F-4D97-AF65-F5344CB8AC3E}">
        <p14:creationId xmlns:p14="http://schemas.microsoft.com/office/powerpoint/2010/main" val="67131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55C87D9-0474-040D-A549-D48BD47ADC9A}"/>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F1330353-C759-45E8-3404-1A69D7640691}"/>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38;p25" descr="🎶 Subscribe now for new videos!&#10;&#10;Let’s Sing Together: Volume 1 is now available for streaming and digital download on Amazon music, Apple Music, and Spotify.  It’s 18 of your favorite songs including brand new, full-length versions of Supercat and Perfect Puppy Pool.  Just say “Alexa, play Let’s Sing Together by Johnny Herbert”&#10;&#10;Amazon Music: https://amzn.to/2Vn5sAd&#10;Spotify: https://spoti.fi/39qTIVD&#10;Apple Music: https://apple.co/37hvXws&#10;&#10;We are always happy to hear from you. Please share your feedback through our social media profiles: https://www.facebook.com/SingTogetherYouTube/&#10;&#10;Instagram: https://www.instagram.com/singtogetheryoutube/&#10;&#10;Copyright 2022 Johnny Herbert" title="Thanksgiving Song - How To Say THANK YOU All Around the World">
            <a:hlinkClick r:id="rId4"/>
            <a:extLst>
              <a:ext uri="{FF2B5EF4-FFF2-40B4-BE49-F238E27FC236}">
                <a16:creationId xmlns:a16="http://schemas.microsoft.com/office/drawing/2014/main" id="{34DC2AE8-4EE0-C0CE-E54A-3636781229B7}"/>
              </a:ext>
            </a:extLst>
          </p:cNvPr>
          <p:cNvPicPr preferRelativeResize="0"/>
          <p:nvPr/>
        </p:nvPicPr>
        <p:blipFill>
          <a:blip r:embed="rId5">
            <a:alphaModFix/>
          </a:blip>
          <a:stretch>
            <a:fillRect/>
          </a:stretch>
        </p:blipFill>
        <p:spPr>
          <a:xfrm>
            <a:off x="2539634" y="312375"/>
            <a:ext cx="6286314" cy="3536056"/>
          </a:xfrm>
          <a:prstGeom prst="rect">
            <a:avLst/>
          </a:prstGeom>
          <a:noFill/>
          <a:ln>
            <a:noFill/>
          </a:ln>
        </p:spPr>
      </p:pic>
    </p:spTree>
    <p:extLst>
      <p:ext uri="{BB962C8B-B14F-4D97-AF65-F5344CB8AC3E}">
        <p14:creationId xmlns:p14="http://schemas.microsoft.com/office/powerpoint/2010/main" val="28207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1F1F72B4-EDD9-C2E6-D5DC-39C9BE918AB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DB17996E-5F9B-22B9-E3FD-A199AB70E262}"/>
              </a:ext>
            </a:extLst>
          </p:cNvPr>
          <p:cNvPicPr>
            <a:picLocks noChangeAspect="1"/>
          </p:cNvPicPr>
          <p:nvPr/>
        </p:nvPicPr>
        <p:blipFill>
          <a:blip r:embed="rId3"/>
          <a:stretch>
            <a:fillRect/>
          </a:stretch>
        </p:blipFill>
        <p:spPr>
          <a:xfrm>
            <a:off x="0" y="0"/>
            <a:ext cx="9144000" cy="5143500"/>
          </a:xfrm>
          <a:prstGeom prst="rect">
            <a:avLst/>
          </a:prstGeom>
        </p:spPr>
      </p:pic>
      <p:graphicFrame>
        <p:nvGraphicFramePr>
          <p:cNvPr id="5" name="Google Shape;145;p26">
            <a:extLst>
              <a:ext uri="{FF2B5EF4-FFF2-40B4-BE49-F238E27FC236}">
                <a16:creationId xmlns:a16="http://schemas.microsoft.com/office/drawing/2014/main" id="{0AC34FB6-EEDC-472D-F0F3-D56D7FA83BA1}"/>
              </a:ext>
            </a:extLst>
          </p:cNvPr>
          <p:cNvGraphicFramePr/>
          <p:nvPr/>
        </p:nvGraphicFramePr>
        <p:xfrm>
          <a:off x="4677700" y="168025"/>
          <a:ext cx="3942900" cy="1584840"/>
        </p:xfrm>
        <a:graphic>
          <a:graphicData uri="http://schemas.openxmlformats.org/drawingml/2006/table">
            <a:tbl>
              <a:tblPr>
                <a:noFill/>
                <a:tableStyleId>{8B36CBFB-9533-4334-A349-EDBBD8DA46AF}</a:tableStyleId>
              </a:tblPr>
              <a:tblGrid>
                <a:gridCol w="1971450">
                  <a:extLst>
                    <a:ext uri="{9D8B030D-6E8A-4147-A177-3AD203B41FA5}">
                      <a16:colId xmlns:a16="http://schemas.microsoft.com/office/drawing/2014/main" val="20000"/>
                    </a:ext>
                  </a:extLst>
                </a:gridCol>
                <a:gridCol w="1971450">
                  <a:extLst>
                    <a:ext uri="{9D8B030D-6E8A-4147-A177-3AD203B41FA5}">
                      <a16:colId xmlns:a16="http://schemas.microsoft.com/office/drawing/2014/main" val="20001"/>
                    </a:ext>
                  </a:extLst>
                </a:gridCol>
              </a:tblGrid>
              <a:tr h="390650">
                <a:tc>
                  <a:txBody>
                    <a:bodyPr/>
                    <a:lstStyle/>
                    <a:p>
                      <a:pPr marL="0" lvl="0" indent="0" algn="l" rtl="0">
                        <a:spcBef>
                          <a:spcPts val="0"/>
                        </a:spcBef>
                        <a:spcAft>
                          <a:spcPts val="0"/>
                        </a:spcAft>
                        <a:buNone/>
                      </a:pPr>
                      <a:r>
                        <a:rPr lang="en"/>
                        <a:t>Swahili</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390650">
                <a:tc>
                  <a:txBody>
                    <a:bodyPr/>
                    <a:lstStyle/>
                    <a:p>
                      <a:pPr marL="0" lvl="0" indent="0" algn="l" rtl="0">
                        <a:spcBef>
                          <a:spcPts val="0"/>
                        </a:spcBef>
                        <a:spcAft>
                          <a:spcPts val="0"/>
                        </a:spcAft>
                        <a:buNone/>
                      </a:pPr>
                      <a:r>
                        <a:rPr lang="en"/>
                        <a:t>Arabic</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90650">
                <a:tc>
                  <a:txBody>
                    <a:bodyPr/>
                    <a:lstStyle/>
                    <a:p>
                      <a:pPr marL="0" lvl="0" indent="0" algn="l" rtl="0">
                        <a:spcBef>
                          <a:spcPts val="0"/>
                        </a:spcBef>
                        <a:spcAft>
                          <a:spcPts val="0"/>
                        </a:spcAft>
                        <a:buNone/>
                      </a:pPr>
                      <a:r>
                        <a:rPr lang="en"/>
                        <a:t>Chinese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90650">
                <a:tc>
                  <a:txBody>
                    <a:bodyPr/>
                    <a:lstStyle/>
                    <a:p>
                      <a:pPr marL="0" lvl="0" indent="0" algn="l" rtl="0">
                        <a:spcBef>
                          <a:spcPts val="0"/>
                        </a:spcBef>
                        <a:spcAft>
                          <a:spcPts val="0"/>
                        </a:spcAft>
                        <a:buNone/>
                      </a:pPr>
                      <a:r>
                        <a:rPr lang="en"/>
                        <a:t>Italian</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A0FEA0AF-AA34-45F2-8347-F22C187F5695}"/>
              </a:ext>
            </a:extLst>
          </p:cNvPr>
          <p:cNvSpPr/>
          <p:nvPr/>
        </p:nvSpPr>
        <p:spPr>
          <a:xfrm>
            <a:off x="0" y="3188473"/>
            <a:ext cx="9144000" cy="964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46;p26">
            <a:extLst>
              <a:ext uri="{FF2B5EF4-FFF2-40B4-BE49-F238E27FC236}">
                <a16:creationId xmlns:a16="http://schemas.microsoft.com/office/drawing/2014/main" id="{9ADD4E67-C78B-3C85-02E8-643011FB8146}"/>
              </a:ext>
            </a:extLst>
          </p:cNvPr>
          <p:cNvPicPr preferRelativeResize="0"/>
          <p:nvPr/>
        </p:nvPicPr>
        <p:blipFill>
          <a:blip r:embed="rId4">
            <a:alphaModFix/>
          </a:blip>
          <a:stretch>
            <a:fillRect/>
          </a:stretch>
        </p:blipFill>
        <p:spPr>
          <a:xfrm>
            <a:off x="4677700" y="1963031"/>
            <a:ext cx="3952831" cy="1988768"/>
          </a:xfrm>
          <a:prstGeom prst="rect">
            <a:avLst/>
          </a:prstGeom>
          <a:noFill/>
          <a:ln>
            <a:noFill/>
          </a:ln>
        </p:spPr>
      </p:pic>
      <p:graphicFrame>
        <p:nvGraphicFramePr>
          <p:cNvPr id="4" name="Google Shape;144;p26">
            <a:extLst>
              <a:ext uri="{FF2B5EF4-FFF2-40B4-BE49-F238E27FC236}">
                <a16:creationId xmlns:a16="http://schemas.microsoft.com/office/drawing/2014/main" id="{9D3FE10E-2CA1-3B73-104F-61F4CF1AE3EA}"/>
              </a:ext>
            </a:extLst>
          </p:cNvPr>
          <p:cNvGraphicFramePr/>
          <p:nvPr>
            <p:extLst>
              <p:ext uri="{D42A27DB-BD31-4B8C-83A1-F6EECF244321}">
                <p14:modId xmlns:p14="http://schemas.microsoft.com/office/powerpoint/2010/main" val="2534555817"/>
              </p:ext>
            </p:extLst>
          </p:nvPr>
        </p:nvGraphicFramePr>
        <p:xfrm>
          <a:off x="442799" y="168025"/>
          <a:ext cx="3942900" cy="3590010"/>
        </p:xfrm>
        <a:graphic>
          <a:graphicData uri="http://schemas.openxmlformats.org/drawingml/2006/table">
            <a:tbl>
              <a:tblPr>
                <a:noFill/>
                <a:tableStyleId>{8B36CBFB-9533-4334-A349-EDBBD8DA46AF}</a:tableStyleId>
              </a:tblPr>
              <a:tblGrid>
                <a:gridCol w="1971450">
                  <a:extLst>
                    <a:ext uri="{9D8B030D-6E8A-4147-A177-3AD203B41FA5}">
                      <a16:colId xmlns:a16="http://schemas.microsoft.com/office/drawing/2014/main" val="20000"/>
                    </a:ext>
                  </a:extLst>
                </a:gridCol>
                <a:gridCol w="1971450">
                  <a:extLst>
                    <a:ext uri="{9D8B030D-6E8A-4147-A177-3AD203B41FA5}">
                      <a16:colId xmlns:a16="http://schemas.microsoft.com/office/drawing/2014/main" val="20001"/>
                    </a:ext>
                  </a:extLst>
                </a:gridCol>
              </a:tblGrid>
              <a:tr h="390650">
                <a:tc>
                  <a:txBody>
                    <a:bodyPr/>
                    <a:lstStyle/>
                    <a:p>
                      <a:pPr marL="0" lvl="0" indent="0" algn="l" rtl="0">
                        <a:spcBef>
                          <a:spcPts val="0"/>
                        </a:spcBef>
                        <a:spcAft>
                          <a:spcPts val="0"/>
                        </a:spcAft>
                        <a:buNone/>
                      </a:pPr>
                      <a:r>
                        <a:rPr lang="en"/>
                        <a:t>English</a:t>
                      </a:r>
                      <a:endParaRPr/>
                    </a:p>
                  </a:txBody>
                  <a:tcPr marL="91425" marR="91425" marT="91425" marB="91425"/>
                </a:tc>
                <a:tc>
                  <a:txBody>
                    <a:bodyPr/>
                    <a:lstStyle/>
                    <a:p>
                      <a:pPr marL="0" lvl="0" indent="0" algn="l" rtl="0">
                        <a:spcBef>
                          <a:spcPts val="0"/>
                        </a:spcBef>
                        <a:spcAft>
                          <a:spcPts val="0"/>
                        </a:spcAft>
                        <a:buNone/>
                      </a:pPr>
                      <a:r>
                        <a:rPr lang="en"/>
                        <a:t>Thank You</a:t>
                      </a:r>
                      <a:endParaRPr/>
                    </a:p>
                  </a:txBody>
                  <a:tcPr marL="91425" marR="91425" marT="91425" marB="91425"/>
                </a:tc>
                <a:extLst>
                  <a:ext uri="{0D108BD9-81ED-4DB2-BD59-A6C34878D82A}">
                    <a16:rowId xmlns:a16="http://schemas.microsoft.com/office/drawing/2014/main" val="10000"/>
                  </a:ext>
                </a:extLst>
              </a:tr>
              <a:tr h="399225">
                <a:tc>
                  <a:txBody>
                    <a:bodyPr/>
                    <a:lstStyle/>
                    <a:p>
                      <a:pPr marL="0" lvl="0" indent="0" algn="l" rtl="0">
                        <a:spcBef>
                          <a:spcPts val="0"/>
                        </a:spcBef>
                        <a:spcAft>
                          <a:spcPts val="0"/>
                        </a:spcAft>
                        <a:buNone/>
                      </a:pPr>
                      <a:r>
                        <a:rPr lang="en"/>
                        <a:t>French</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99225">
                <a:tc>
                  <a:txBody>
                    <a:bodyPr/>
                    <a:lstStyle/>
                    <a:p>
                      <a:pPr marL="0" lvl="0" indent="0" algn="l" rtl="0">
                        <a:spcBef>
                          <a:spcPts val="0"/>
                        </a:spcBef>
                        <a:spcAft>
                          <a:spcPts val="0"/>
                        </a:spcAft>
                        <a:buNone/>
                      </a:pPr>
                      <a:r>
                        <a:rPr lang="en" dirty="0"/>
                        <a:t>Spanish</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99225">
                <a:tc>
                  <a:txBody>
                    <a:bodyPr/>
                    <a:lstStyle/>
                    <a:p>
                      <a:pPr marL="0" lvl="0" indent="0" algn="l" rtl="0">
                        <a:spcBef>
                          <a:spcPts val="0"/>
                        </a:spcBef>
                        <a:spcAft>
                          <a:spcPts val="0"/>
                        </a:spcAft>
                        <a:buNone/>
                      </a:pPr>
                      <a:r>
                        <a:rPr lang="en"/>
                        <a:t>Korean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99225">
                <a:tc>
                  <a:txBody>
                    <a:bodyPr/>
                    <a:lstStyle/>
                    <a:p>
                      <a:pPr marL="0" lvl="0" indent="0" algn="l" rtl="0">
                        <a:spcBef>
                          <a:spcPts val="0"/>
                        </a:spcBef>
                        <a:spcAft>
                          <a:spcPts val="0"/>
                        </a:spcAft>
                        <a:buNone/>
                      </a:pPr>
                      <a:r>
                        <a:rPr lang="en" dirty="0"/>
                        <a:t>Japanese</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99225">
                <a:tc>
                  <a:txBody>
                    <a:bodyPr/>
                    <a:lstStyle/>
                    <a:p>
                      <a:pPr marL="0" lvl="0" indent="0" algn="l" rtl="0">
                        <a:spcBef>
                          <a:spcPts val="0"/>
                        </a:spcBef>
                        <a:spcAft>
                          <a:spcPts val="0"/>
                        </a:spcAft>
                        <a:buNone/>
                      </a:pPr>
                      <a:r>
                        <a:rPr lang="en"/>
                        <a:t>Germany</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9225">
                <a:tc>
                  <a:txBody>
                    <a:bodyPr/>
                    <a:lstStyle/>
                    <a:p>
                      <a:pPr marL="0" lvl="0" indent="0" algn="l" rtl="0">
                        <a:spcBef>
                          <a:spcPts val="0"/>
                        </a:spcBef>
                        <a:spcAft>
                          <a:spcPts val="0"/>
                        </a:spcAft>
                        <a:buNone/>
                      </a:pPr>
                      <a:r>
                        <a:rPr lang="en" dirty="0"/>
                        <a:t>Hindi</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99225">
                <a:tc>
                  <a:txBody>
                    <a:bodyPr/>
                    <a:lstStyle/>
                    <a:p>
                      <a:pPr marL="0" lvl="0" indent="0" algn="l" rtl="0">
                        <a:spcBef>
                          <a:spcPts val="0"/>
                        </a:spcBef>
                        <a:spcAft>
                          <a:spcPts val="0"/>
                        </a:spcAft>
                        <a:buNone/>
                      </a:pPr>
                      <a:r>
                        <a:rPr lang="en"/>
                        <a:t>Hebrew</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99225">
                <a:tc>
                  <a:txBody>
                    <a:bodyPr/>
                    <a:lstStyle/>
                    <a:p>
                      <a:pPr marL="0" lvl="0" indent="0" algn="l" rtl="0">
                        <a:spcBef>
                          <a:spcPts val="0"/>
                        </a:spcBef>
                        <a:spcAft>
                          <a:spcPts val="0"/>
                        </a:spcAft>
                        <a:buNone/>
                      </a:pPr>
                      <a:r>
                        <a:rPr lang="en" dirty="0"/>
                        <a:t>Greek</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9" name="Rectangle 8">
            <a:extLst>
              <a:ext uri="{FF2B5EF4-FFF2-40B4-BE49-F238E27FC236}">
                <a16:creationId xmlns:a16="http://schemas.microsoft.com/office/drawing/2014/main" id="{578082D9-6E1F-6208-34CC-40D73C87AF70}"/>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BB244B-FFFF-FFD0-F19D-DA890E4F6DF5}"/>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75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155374BA-16B5-9D44-F808-29D7DAE44A2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E767869A-5F42-D88C-DBC3-ADF4B193DEAF}"/>
              </a:ext>
            </a:extLst>
          </p:cNvPr>
          <p:cNvPicPr>
            <a:picLocks noChangeAspect="1"/>
          </p:cNvPicPr>
          <p:nvPr/>
        </p:nvPicPr>
        <p:blipFill>
          <a:blip r:embed="rId3"/>
          <a:stretch>
            <a:fill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0CC69FC9-661E-0BA3-1546-4BDBB28F519B}"/>
              </a:ext>
            </a:extLst>
          </p:cNvPr>
          <p:cNvSpPr/>
          <p:nvPr/>
        </p:nvSpPr>
        <p:spPr>
          <a:xfrm>
            <a:off x="0" y="3188473"/>
            <a:ext cx="9144000" cy="964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46;p26">
            <a:extLst>
              <a:ext uri="{FF2B5EF4-FFF2-40B4-BE49-F238E27FC236}">
                <a16:creationId xmlns:a16="http://schemas.microsoft.com/office/drawing/2014/main" id="{37EF8D23-DD78-5D48-3198-917F1230F7A4}"/>
              </a:ext>
            </a:extLst>
          </p:cNvPr>
          <p:cNvPicPr preferRelativeResize="0"/>
          <p:nvPr/>
        </p:nvPicPr>
        <p:blipFill>
          <a:blip r:embed="rId4">
            <a:alphaModFix/>
          </a:blip>
          <a:stretch>
            <a:fillRect/>
          </a:stretch>
        </p:blipFill>
        <p:spPr>
          <a:xfrm>
            <a:off x="4677700" y="1963031"/>
            <a:ext cx="3952831" cy="1988768"/>
          </a:xfrm>
          <a:prstGeom prst="rect">
            <a:avLst/>
          </a:prstGeom>
          <a:noFill/>
          <a:ln>
            <a:noFill/>
          </a:ln>
        </p:spPr>
      </p:pic>
      <p:sp>
        <p:nvSpPr>
          <p:cNvPr id="9" name="Rectangle 8">
            <a:extLst>
              <a:ext uri="{FF2B5EF4-FFF2-40B4-BE49-F238E27FC236}">
                <a16:creationId xmlns:a16="http://schemas.microsoft.com/office/drawing/2014/main" id="{EDF3BC9D-0048-A5AE-62C6-6F692733C08B}"/>
              </a:ext>
            </a:extLst>
          </p:cNvPr>
          <p:cNvSpPr/>
          <p:nvPr/>
        </p:nvSpPr>
        <p:spPr>
          <a:xfrm>
            <a:off x="0" y="4160531"/>
            <a:ext cx="9144000" cy="159026"/>
          </a:xfrm>
          <a:prstGeom prst="rect">
            <a:avLst/>
          </a:prstGeom>
          <a:solidFill>
            <a:srgbClr val="53A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05805F-E2B0-AA22-4845-0368F0CBA743}"/>
              </a:ext>
            </a:extLst>
          </p:cNvPr>
          <p:cNvSpPr/>
          <p:nvPr/>
        </p:nvSpPr>
        <p:spPr>
          <a:xfrm>
            <a:off x="0" y="4327507"/>
            <a:ext cx="4913906" cy="705667"/>
          </a:xfrm>
          <a:prstGeom prst="rect">
            <a:avLst/>
          </a:prstGeom>
          <a:solidFill>
            <a:srgbClr val="223D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Google Shape;152;p27">
            <a:extLst>
              <a:ext uri="{FF2B5EF4-FFF2-40B4-BE49-F238E27FC236}">
                <a16:creationId xmlns:a16="http://schemas.microsoft.com/office/drawing/2014/main" id="{E8BCAA7B-E803-B5CE-7B91-D4CB9EA2F50C}"/>
              </a:ext>
            </a:extLst>
          </p:cNvPr>
          <p:cNvGraphicFramePr/>
          <p:nvPr/>
        </p:nvGraphicFramePr>
        <p:xfrm>
          <a:off x="258100" y="168025"/>
          <a:ext cx="3942900" cy="3590010"/>
        </p:xfrm>
        <a:graphic>
          <a:graphicData uri="http://schemas.openxmlformats.org/drawingml/2006/table">
            <a:tbl>
              <a:tblPr>
                <a:noFill/>
                <a:tableStyleId>{8B36CBFB-9533-4334-A349-EDBBD8DA46AF}</a:tableStyleId>
              </a:tblPr>
              <a:tblGrid>
                <a:gridCol w="1971450">
                  <a:extLst>
                    <a:ext uri="{9D8B030D-6E8A-4147-A177-3AD203B41FA5}">
                      <a16:colId xmlns:a16="http://schemas.microsoft.com/office/drawing/2014/main" val="20000"/>
                    </a:ext>
                  </a:extLst>
                </a:gridCol>
                <a:gridCol w="1971450">
                  <a:extLst>
                    <a:ext uri="{9D8B030D-6E8A-4147-A177-3AD203B41FA5}">
                      <a16:colId xmlns:a16="http://schemas.microsoft.com/office/drawing/2014/main" val="20001"/>
                    </a:ext>
                  </a:extLst>
                </a:gridCol>
              </a:tblGrid>
              <a:tr h="390650">
                <a:tc>
                  <a:txBody>
                    <a:bodyPr/>
                    <a:lstStyle/>
                    <a:p>
                      <a:pPr marL="0" lvl="0" indent="0" algn="l" rtl="0">
                        <a:spcBef>
                          <a:spcPts val="0"/>
                        </a:spcBef>
                        <a:spcAft>
                          <a:spcPts val="0"/>
                        </a:spcAft>
                        <a:buNone/>
                      </a:pPr>
                      <a:r>
                        <a:rPr lang="en"/>
                        <a:t>English</a:t>
                      </a:r>
                      <a:endParaRPr/>
                    </a:p>
                  </a:txBody>
                  <a:tcPr marL="91425" marR="91425" marT="91425" marB="91425"/>
                </a:tc>
                <a:tc>
                  <a:txBody>
                    <a:bodyPr/>
                    <a:lstStyle/>
                    <a:p>
                      <a:pPr marL="0" lvl="0" indent="0" algn="l" rtl="0">
                        <a:spcBef>
                          <a:spcPts val="0"/>
                        </a:spcBef>
                        <a:spcAft>
                          <a:spcPts val="0"/>
                        </a:spcAft>
                        <a:buNone/>
                      </a:pPr>
                      <a:r>
                        <a:rPr lang="en"/>
                        <a:t>Thank You</a:t>
                      </a:r>
                      <a:endParaRPr/>
                    </a:p>
                  </a:txBody>
                  <a:tcPr marL="91425" marR="91425" marT="91425" marB="91425"/>
                </a:tc>
                <a:extLst>
                  <a:ext uri="{0D108BD9-81ED-4DB2-BD59-A6C34878D82A}">
                    <a16:rowId xmlns:a16="http://schemas.microsoft.com/office/drawing/2014/main" val="10000"/>
                  </a:ext>
                </a:extLst>
              </a:tr>
              <a:tr h="399225">
                <a:tc>
                  <a:txBody>
                    <a:bodyPr/>
                    <a:lstStyle/>
                    <a:p>
                      <a:pPr marL="0" lvl="0" indent="0" algn="l" rtl="0">
                        <a:spcBef>
                          <a:spcPts val="0"/>
                        </a:spcBef>
                        <a:spcAft>
                          <a:spcPts val="0"/>
                        </a:spcAft>
                        <a:buNone/>
                      </a:pPr>
                      <a:r>
                        <a:rPr lang="en"/>
                        <a:t>French</a:t>
                      </a: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Merci</a:t>
                      </a: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99225">
                <a:tc>
                  <a:txBody>
                    <a:bodyPr/>
                    <a:lstStyle/>
                    <a:p>
                      <a:pPr marL="0" lvl="0" indent="0" algn="l" rtl="0">
                        <a:spcBef>
                          <a:spcPts val="0"/>
                        </a:spcBef>
                        <a:spcAft>
                          <a:spcPts val="0"/>
                        </a:spcAft>
                        <a:buNone/>
                      </a:pPr>
                      <a:r>
                        <a:rPr lang="en"/>
                        <a:t>Spanish</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Gracias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99225">
                <a:tc>
                  <a:txBody>
                    <a:bodyPr/>
                    <a:lstStyle/>
                    <a:p>
                      <a:pPr marL="0" lvl="0" indent="0" algn="l" rtl="0">
                        <a:spcBef>
                          <a:spcPts val="0"/>
                        </a:spcBef>
                        <a:spcAft>
                          <a:spcPts val="0"/>
                        </a:spcAft>
                        <a:buNone/>
                      </a:pPr>
                      <a:r>
                        <a:rPr lang="en"/>
                        <a:t>Korean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Gomawo</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99225">
                <a:tc>
                  <a:txBody>
                    <a:bodyPr/>
                    <a:lstStyle/>
                    <a:p>
                      <a:pPr marL="0" lvl="0" indent="0" algn="l" rtl="0">
                        <a:spcBef>
                          <a:spcPts val="0"/>
                        </a:spcBef>
                        <a:spcAft>
                          <a:spcPts val="0"/>
                        </a:spcAft>
                        <a:buNone/>
                      </a:pPr>
                      <a:r>
                        <a:rPr lang="en"/>
                        <a:t>Japanese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Arigato</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99225">
                <a:tc>
                  <a:txBody>
                    <a:bodyPr/>
                    <a:lstStyle/>
                    <a:p>
                      <a:pPr marL="0" lvl="0" indent="0" algn="l" rtl="0">
                        <a:spcBef>
                          <a:spcPts val="0"/>
                        </a:spcBef>
                        <a:spcAft>
                          <a:spcPts val="0"/>
                        </a:spcAft>
                        <a:buNone/>
                      </a:pPr>
                      <a:r>
                        <a:rPr lang="en"/>
                        <a:t>Germany</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Danke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9225">
                <a:tc>
                  <a:txBody>
                    <a:bodyPr/>
                    <a:lstStyle/>
                    <a:p>
                      <a:pPr marL="0" lvl="0" indent="0" algn="l" rtl="0">
                        <a:spcBef>
                          <a:spcPts val="0"/>
                        </a:spcBef>
                        <a:spcAft>
                          <a:spcPts val="0"/>
                        </a:spcAft>
                        <a:buNone/>
                      </a:pPr>
                      <a:r>
                        <a:rPr lang="en"/>
                        <a:t>Hindi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Dhanyavaad</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99225">
                <a:tc>
                  <a:txBody>
                    <a:bodyPr/>
                    <a:lstStyle/>
                    <a:p>
                      <a:pPr marL="0" lvl="0" indent="0" algn="l" rtl="0">
                        <a:spcBef>
                          <a:spcPts val="0"/>
                        </a:spcBef>
                        <a:spcAft>
                          <a:spcPts val="0"/>
                        </a:spcAft>
                        <a:buNone/>
                      </a:pPr>
                      <a:r>
                        <a:rPr lang="en"/>
                        <a:t>Hebrew</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Toda</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99225">
                <a:tc>
                  <a:txBody>
                    <a:bodyPr/>
                    <a:lstStyle/>
                    <a:p>
                      <a:pPr marL="0" lvl="0" indent="0" algn="l" rtl="0">
                        <a:spcBef>
                          <a:spcPts val="0"/>
                        </a:spcBef>
                        <a:spcAft>
                          <a:spcPts val="0"/>
                        </a:spcAft>
                        <a:buNone/>
                      </a:pPr>
                      <a:r>
                        <a:rPr lang="en"/>
                        <a:t>Greek</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dirty="0" err="1"/>
                        <a:t>Efcharisto</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12" name="Google Shape;153;p27">
            <a:extLst>
              <a:ext uri="{FF2B5EF4-FFF2-40B4-BE49-F238E27FC236}">
                <a16:creationId xmlns:a16="http://schemas.microsoft.com/office/drawing/2014/main" id="{ED8498DA-3E13-08BF-FDDB-6282EA9512CE}"/>
              </a:ext>
            </a:extLst>
          </p:cNvPr>
          <p:cNvGraphicFramePr/>
          <p:nvPr/>
        </p:nvGraphicFramePr>
        <p:xfrm>
          <a:off x="4677700" y="168025"/>
          <a:ext cx="3942900" cy="1584840"/>
        </p:xfrm>
        <a:graphic>
          <a:graphicData uri="http://schemas.openxmlformats.org/drawingml/2006/table">
            <a:tbl>
              <a:tblPr>
                <a:noFill/>
                <a:tableStyleId>{8B36CBFB-9533-4334-A349-EDBBD8DA46AF}</a:tableStyleId>
              </a:tblPr>
              <a:tblGrid>
                <a:gridCol w="1971450">
                  <a:extLst>
                    <a:ext uri="{9D8B030D-6E8A-4147-A177-3AD203B41FA5}">
                      <a16:colId xmlns:a16="http://schemas.microsoft.com/office/drawing/2014/main" val="20000"/>
                    </a:ext>
                  </a:extLst>
                </a:gridCol>
                <a:gridCol w="1971450">
                  <a:extLst>
                    <a:ext uri="{9D8B030D-6E8A-4147-A177-3AD203B41FA5}">
                      <a16:colId xmlns:a16="http://schemas.microsoft.com/office/drawing/2014/main" val="20001"/>
                    </a:ext>
                  </a:extLst>
                </a:gridCol>
              </a:tblGrid>
              <a:tr h="390650">
                <a:tc>
                  <a:txBody>
                    <a:bodyPr/>
                    <a:lstStyle/>
                    <a:p>
                      <a:pPr marL="0" lvl="0" indent="0" algn="l" rtl="0">
                        <a:spcBef>
                          <a:spcPts val="0"/>
                        </a:spcBef>
                        <a:spcAft>
                          <a:spcPts val="0"/>
                        </a:spcAft>
                        <a:buNone/>
                      </a:pPr>
                      <a:r>
                        <a:rPr lang="en"/>
                        <a:t>Swahili</a:t>
                      </a:r>
                      <a:endParaRPr/>
                    </a:p>
                  </a:txBody>
                  <a:tcPr marL="91425" marR="91425" marT="91425" marB="91425"/>
                </a:tc>
                <a:tc>
                  <a:txBody>
                    <a:bodyPr/>
                    <a:lstStyle/>
                    <a:p>
                      <a:pPr marL="0" lvl="0" indent="0" algn="l" rtl="0">
                        <a:spcBef>
                          <a:spcPts val="0"/>
                        </a:spcBef>
                        <a:spcAft>
                          <a:spcPts val="0"/>
                        </a:spcAft>
                        <a:buNone/>
                      </a:pPr>
                      <a:r>
                        <a:rPr lang="en"/>
                        <a:t>Asante</a:t>
                      </a:r>
                      <a:endParaRPr/>
                    </a:p>
                  </a:txBody>
                  <a:tcPr marL="91425" marR="91425" marT="91425" marB="91425"/>
                </a:tc>
                <a:extLst>
                  <a:ext uri="{0D108BD9-81ED-4DB2-BD59-A6C34878D82A}">
                    <a16:rowId xmlns:a16="http://schemas.microsoft.com/office/drawing/2014/main" val="10000"/>
                  </a:ext>
                </a:extLst>
              </a:tr>
              <a:tr h="390650">
                <a:tc>
                  <a:txBody>
                    <a:bodyPr/>
                    <a:lstStyle/>
                    <a:p>
                      <a:pPr marL="0" lvl="0" indent="0" algn="l" rtl="0">
                        <a:spcBef>
                          <a:spcPts val="0"/>
                        </a:spcBef>
                        <a:spcAft>
                          <a:spcPts val="0"/>
                        </a:spcAft>
                        <a:buNone/>
                      </a:pPr>
                      <a:r>
                        <a:rPr lang="en"/>
                        <a:t>Arabic</a:t>
                      </a:r>
                      <a:endParaRPr/>
                    </a:p>
                  </a:txBody>
                  <a:tcPr marL="91425" marR="91425" marT="91425" marB="91425"/>
                </a:tc>
                <a:tc>
                  <a:txBody>
                    <a:bodyPr/>
                    <a:lstStyle/>
                    <a:p>
                      <a:pPr marL="0" lvl="0" indent="0" algn="l" rtl="0">
                        <a:spcBef>
                          <a:spcPts val="0"/>
                        </a:spcBef>
                        <a:spcAft>
                          <a:spcPts val="0"/>
                        </a:spcAft>
                        <a:buNone/>
                      </a:pPr>
                      <a:r>
                        <a:rPr lang="en"/>
                        <a:t>Shukran</a:t>
                      </a:r>
                      <a:endParaRPr/>
                    </a:p>
                  </a:txBody>
                  <a:tcPr marL="91425" marR="91425" marT="91425" marB="91425"/>
                </a:tc>
                <a:extLst>
                  <a:ext uri="{0D108BD9-81ED-4DB2-BD59-A6C34878D82A}">
                    <a16:rowId xmlns:a16="http://schemas.microsoft.com/office/drawing/2014/main" val="10001"/>
                  </a:ext>
                </a:extLst>
              </a:tr>
              <a:tr h="390650">
                <a:tc>
                  <a:txBody>
                    <a:bodyPr/>
                    <a:lstStyle/>
                    <a:p>
                      <a:pPr marL="0" lvl="0" indent="0" algn="l" rtl="0">
                        <a:spcBef>
                          <a:spcPts val="0"/>
                        </a:spcBef>
                        <a:spcAft>
                          <a:spcPts val="0"/>
                        </a:spcAft>
                        <a:buNone/>
                      </a:pPr>
                      <a:r>
                        <a:rPr lang="en"/>
                        <a:t>Chinese</a:t>
                      </a:r>
                      <a:endParaRPr/>
                    </a:p>
                  </a:txBody>
                  <a:tcPr marL="91425" marR="91425" marT="91425" marB="91425"/>
                </a:tc>
                <a:tc>
                  <a:txBody>
                    <a:bodyPr/>
                    <a:lstStyle/>
                    <a:p>
                      <a:pPr marL="0" lvl="0" indent="0" algn="l" rtl="0">
                        <a:spcBef>
                          <a:spcPts val="0"/>
                        </a:spcBef>
                        <a:spcAft>
                          <a:spcPts val="0"/>
                        </a:spcAft>
                        <a:buNone/>
                      </a:pPr>
                      <a:r>
                        <a:rPr lang="en"/>
                        <a:t>Xièxiè</a:t>
                      </a:r>
                      <a:endParaRPr/>
                    </a:p>
                  </a:txBody>
                  <a:tcPr marL="91425" marR="91425" marT="91425" marB="91425"/>
                </a:tc>
                <a:extLst>
                  <a:ext uri="{0D108BD9-81ED-4DB2-BD59-A6C34878D82A}">
                    <a16:rowId xmlns:a16="http://schemas.microsoft.com/office/drawing/2014/main" val="10002"/>
                  </a:ext>
                </a:extLst>
              </a:tr>
              <a:tr h="390650">
                <a:tc>
                  <a:txBody>
                    <a:bodyPr/>
                    <a:lstStyle/>
                    <a:p>
                      <a:pPr marL="0" lvl="0" indent="0" algn="l" rtl="0">
                        <a:spcBef>
                          <a:spcPts val="0"/>
                        </a:spcBef>
                        <a:spcAft>
                          <a:spcPts val="0"/>
                        </a:spcAft>
                        <a:buNone/>
                      </a:pPr>
                      <a:r>
                        <a:rPr lang="en"/>
                        <a:t>Italian</a:t>
                      </a:r>
                      <a:endParaRPr/>
                    </a:p>
                  </a:txBody>
                  <a:tcPr marL="91425" marR="91425" marT="91425" marB="91425"/>
                </a:tc>
                <a:tc>
                  <a:txBody>
                    <a:bodyPr/>
                    <a:lstStyle/>
                    <a:p>
                      <a:pPr marL="0" lvl="0" indent="0" algn="l" rtl="0">
                        <a:spcBef>
                          <a:spcPts val="0"/>
                        </a:spcBef>
                        <a:spcAft>
                          <a:spcPts val="0"/>
                        </a:spcAft>
                        <a:buNone/>
                      </a:pPr>
                      <a:r>
                        <a:rPr lang="en"/>
                        <a:t>Grazie</a:t>
                      </a:r>
                      <a:endParaRP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1991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E0B829B9-CA24-61CE-85ED-7DBD1F2977F9}"/>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BEDE5CC-1A76-7D22-0244-9B74DDBF6E78}"/>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60;p28">
            <a:extLst>
              <a:ext uri="{FF2B5EF4-FFF2-40B4-BE49-F238E27FC236}">
                <a16:creationId xmlns:a16="http://schemas.microsoft.com/office/drawing/2014/main" id="{AAE4C2F0-E30E-1B98-7838-35A9C2005480}"/>
              </a:ext>
            </a:extLst>
          </p:cNvPr>
          <p:cNvPicPr preferRelativeResize="0"/>
          <p:nvPr/>
        </p:nvPicPr>
        <p:blipFill rotWithShape="1">
          <a:blip r:embed="rId4">
            <a:alphaModFix/>
          </a:blip>
          <a:srcRect t="21329" b="39747"/>
          <a:stretch/>
        </p:blipFill>
        <p:spPr>
          <a:xfrm>
            <a:off x="0" y="-30234"/>
            <a:ext cx="6158050" cy="1797674"/>
          </a:xfrm>
          <a:prstGeom prst="rect">
            <a:avLst/>
          </a:prstGeom>
          <a:noFill/>
          <a:ln>
            <a:noFill/>
          </a:ln>
        </p:spPr>
      </p:pic>
      <p:pic>
        <p:nvPicPr>
          <p:cNvPr id="5" name="Google Shape;161;p28">
            <a:extLst>
              <a:ext uri="{FF2B5EF4-FFF2-40B4-BE49-F238E27FC236}">
                <a16:creationId xmlns:a16="http://schemas.microsoft.com/office/drawing/2014/main" id="{9AD60BA5-3315-94D4-60B8-3FFA5EDC89C3}"/>
              </a:ext>
            </a:extLst>
          </p:cNvPr>
          <p:cNvPicPr preferRelativeResize="0"/>
          <p:nvPr/>
        </p:nvPicPr>
        <p:blipFill rotWithShape="1">
          <a:blip r:embed="rId5">
            <a:alphaModFix/>
          </a:blip>
          <a:srcRect l="24782" t="49712" r="24422" b="25287"/>
          <a:stretch/>
        </p:blipFill>
        <p:spPr>
          <a:xfrm>
            <a:off x="2141682" y="2111299"/>
            <a:ext cx="6897549" cy="1909649"/>
          </a:xfrm>
          <a:prstGeom prst="rect">
            <a:avLst/>
          </a:prstGeom>
          <a:noFill/>
          <a:ln>
            <a:noFill/>
          </a:ln>
        </p:spPr>
      </p:pic>
      <p:pic>
        <p:nvPicPr>
          <p:cNvPr id="6" name="Google Shape;162;p28">
            <a:extLst>
              <a:ext uri="{FF2B5EF4-FFF2-40B4-BE49-F238E27FC236}">
                <a16:creationId xmlns:a16="http://schemas.microsoft.com/office/drawing/2014/main" id="{F5A53FB1-A485-710C-123C-1E953071EAD9}"/>
              </a:ext>
            </a:extLst>
          </p:cNvPr>
          <p:cNvPicPr preferRelativeResize="0"/>
          <p:nvPr/>
        </p:nvPicPr>
        <p:blipFill rotWithShape="1">
          <a:blip r:embed="rId6">
            <a:alphaModFix/>
          </a:blip>
          <a:srcRect l="26745" t="20443" r="30577" b="37081"/>
          <a:stretch/>
        </p:blipFill>
        <p:spPr>
          <a:xfrm>
            <a:off x="4465581" y="416883"/>
            <a:ext cx="2249750" cy="1679299"/>
          </a:xfrm>
          <a:prstGeom prst="rect">
            <a:avLst/>
          </a:prstGeom>
          <a:noFill/>
          <a:ln>
            <a:noFill/>
          </a:ln>
        </p:spPr>
      </p:pic>
    </p:spTree>
    <p:extLst>
      <p:ext uri="{BB962C8B-B14F-4D97-AF65-F5344CB8AC3E}">
        <p14:creationId xmlns:p14="http://schemas.microsoft.com/office/powerpoint/2010/main" val="222535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C1A0B543-5A94-BD9D-85F8-2F0AB7A6046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D1C184AC-D93B-CE32-A3FE-3D9BF32DCEC3}"/>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095434EA-3325-7309-C1C9-C52AC1AC713E}"/>
              </a:ext>
            </a:extLst>
          </p:cNvPr>
          <p:cNvSpPr txBox="1"/>
          <p:nvPr/>
        </p:nvSpPr>
        <p:spPr>
          <a:xfrm>
            <a:off x="361785" y="698847"/>
            <a:ext cx="8662945" cy="2863295"/>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2400"/>
              <a:buFont typeface="Arial"/>
              <a:buNone/>
            </a:pPr>
            <a:r>
              <a:rPr lang="en-US" sz="3600" b="1" dirty="0">
                <a:solidFill>
                  <a:srgbClr val="53A946"/>
                </a:solidFill>
                <a:latin typeface="Arial Black" panose="020B0604020202020204" pitchFamily="34" charset="0"/>
                <a:cs typeface="Arial Black" panose="020B0604020202020204" pitchFamily="34" charset="0"/>
              </a:rPr>
              <a:t>Extended Learning for Educators</a:t>
            </a:r>
          </a:p>
          <a:p>
            <a:pPr marL="0" marR="0" lvl="0" indent="0" algn="ctr" rtl="0">
              <a:lnSpc>
                <a:spcPct val="100000"/>
              </a:lnSpc>
              <a:spcBef>
                <a:spcPts val="0"/>
              </a:spcBef>
              <a:spcAft>
                <a:spcPts val="0"/>
              </a:spcAft>
              <a:buClr>
                <a:srgbClr val="000000"/>
              </a:buClr>
              <a:buSzPts val="2900"/>
              <a:buFont typeface="Arial"/>
              <a:buNone/>
            </a:pPr>
            <a:endParaRPr lang="en-US" sz="3000" b="1" u="none" strike="noStrike" cap="none" dirty="0">
              <a:solidFill>
                <a:srgbClr val="16478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900"/>
              <a:buFont typeface="Arial"/>
              <a:buNone/>
            </a:pPr>
            <a:r>
              <a:rPr lang="en-US" sz="3000" b="1" u="none" strike="noStrike" cap="none" dirty="0">
                <a:solidFill>
                  <a:srgbClr val="16478E"/>
                </a:solidFill>
                <a:latin typeface="Arial"/>
                <a:ea typeface="Arial"/>
                <a:cs typeface="Arial"/>
                <a:sym typeface="Arial"/>
              </a:rPr>
              <a:t>Navigating </a:t>
            </a:r>
            <a:r>
              <a:rPr lang="en-US" sz="3000" b="1" dirty="0">
                <a:solidFill>
                  <a:srgbClr val="16478E"/>
                </a:solidFill>
              </a:rPr>
              <a:t>Tricky Comments</a:t>
            </a:r>
            <a:endParaRPr lang="en-US" sz="3000"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sz="3600"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sz="1800"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sz="1800"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sz="1800"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br>
              <a:rPr lang="en-US" sz="1700" b="1" i="0" u="none" strike="noStrike" cap="none" dirty="0">
                <a:solidFill>
                  <a:srgbClr val="16478E"/>
                </a:solidFill>
                <a:latin typeface="Arial"/>
                <a:ea typeface="Arial"/>
                <a:cs typeface="Arial"/>
                <a:sym typeface="Arial"/>
              </a:rPr>
            </a:br>
            <a:endParaRPr sz="17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dirty="0">
              <a:solidFill>
                <a:srgbClr val="16478E"/>
              </a:solidFill>
              <a:latin typeface="Arial"/>
              <a:ea typeface="Arial"/>
              <a:cs typeface="Arial"/>
              <a:sym typeface="Arial"/>
            </a:endParaRPr>
          </a:p>
        </p:txBody>
      </p:sp>
      <p:sp>
        <p:nvSpPr>
          <p:cNvPr id="9" name="Google Shape;152;g2917c5f412d_0_110">
            <a:extLst>
              <a:ext uri="{FF2B5EF4-FFF2-40B4-BE49-F238E27FC236}">
                <a16:creationId xmlns:a16="http://schemas.microsoft.com/office/drawing/2014/main" id="{8E51B82E-2A47-B475-DD12-BE916F5C8A0A}"/>
              </a:ext>
            </a:extLst>
          </p:cNvPr>
          <p:cNvSpPr/>
          <p:nvPr/>
        </p:nvSpPr>
        <p:spPr>
          <a:xfrm>
            <a:off x="3584050" y="3189006"/>
            <a:ext cx="2218414" cy="5620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US" sz="2000" b="1" i="0" u="none" strike="noStrike" cap="none" dirty="0">
                <a:solidFill>
                  <a:srgbClr val="53A946"/>
                </a:solidFill>
                <a:latin typeface="Arial"/>
                <a:ea typeface="Arial"/>
                <a:cs typeface="Arial"/>
                <a:sym typeface="Arial"/>
              </a:rPr>
              <a:t>SCENARIO</a:t>
            </a:r>
            <a:endParaRPr sz="1800" dirty="0">
              <a:solidFill>
                <a:srgbClr val="223D97"/>
              </a:solidFill>
              <a:latin typeface="Roboto"/>
              <a:ea typeface="Roboto"/>
              <a:cs typeface="Roboto"/>
              <a:sym typeface="Roboto"/>
            </a:endParaRPr>
          </a:p>
        </p:txBody>
      </p:sp>
    </p:spTree>
    <p:extLst>
      <p:ext uri="{BB962C8B-B14F-4D97-AF65-F5344CB8AC3E}">
        <p14:creationId xmlns:p14="http://schemas.microsoft.com/office/powerpoint/2010/main" val="72758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F36BD5AD-4621-A737-5395-E6B636989475}"/>
            </a:ext>
          </a:extLst>
        </p:cNvPr>
        <p:cNvGrpSpPr/>
        <p:nvPr/>
      </p:nvGrpSpPr>
      <p:grpSpPr>
        <a:xfrm>
          <a:off x="0" y="0"/>
          <a:ext cx="0" cy="0"/>
          <a:chOff x="0" y="0"/>
          <a:chExt cx="0" cy="0"/>
        </a:xfrm>
      </p:grpSpPr>
      <p:pic>
        <p:nvPicPr>
          <p:cNvPr id="163" name="Google Shape;163;g286d81a6184_0_31">
            <a:extLst>
              <a:ext uri="{FF2B5EF4-FFF2-40B4-BE49-F238E27FC236}">
                <a16:creationId xmlns:a16="http://schemas.microsoft.com/office/drawing/2014/main" id="{DD53BC6E-87B0-D8D0-6D57-50C85CF9C01C}"/>
              </a:ext>
            </a:extLst>
          </p:cNvPr>
          <p:cNvPicPr preferRelativeResize="0"/>
          <p:nvPr/>
        </p:nvPicPr>
        <p:blipFill>
          <a:blip r:embed="rId3"/>
          <a:srcRect/>
          <a:stretch/>
        </p:blipFill>
        <p:spPr>
          <a:xfrm>
            <a:off x="-129325" y="0"/>
            <a:ext cx="9309109" cy="5236374"/>
          </a:xfrm>
          <a:prstGeom prst="rect">
            <a:avLst/>
          </a:prstGeom>
          <a:noFill/>
          <a:ln>
            <a:noFill/>
          </a:ln>
        </p:spPr>
      </p:pic>
      <p:sp>
        <p:nvSpPr>
          <p:cNvPr id="164" name="Google Shape;164;g286d81a6184_0_31">
            <a:extLst>
              <a:ext uri="{FF2B5EF4-FFF2-40B4-BE49-F238E27FC236}">
                <a16:creationId xmlns:a16="http://schemas.microsoft.com/office/drawing/2014/main" id="{3C305708-CA3B-CF80-32E9-BE705E92F69E}"/>
              </a:ext>
            </a:extLst>
          </p:cNvPr>
          <p:cNvSpPr txBox="1"/>
          <p:nvPr/>
        </p:nvSpPr>
        <p:spPr>
          <a:xfrm>
            <a:off x="198782" y="230160"/>
            <a:ext cx="2289976" cy="238802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53A946"/>
                </a:solidFill>
                <a:latin typeface="Arial"/>
                <a:ea typeface="Arial"/>
                <a:cs typeface="Arial"/>
                <a:sym typeface="Arial"/>
              </a:rPr>
              <a:t>Scenario</a:t>
            </a:r>
          </a:p>
          <a:p>
            <a:pPr>
              <a:buSzPts val="3000"/>
            </a:pPr>
            <a:endParaRPr lang="en-US" sz="1800" b="1" dirty="0">
              <a:solidFill>
                <a:srgbClr val="223D97"/>
              </a:solidFill>
            </a:endParaRPr>
          </a:p>
          <a:p>
            <a:pPr>
              <a:buSzPts val="3000"/>
            </a:pPr>
            <a:r>
              <a:rPr lang="en-US" sz="1800" b="1" dirty="0">
                <a:solidFill>
                  <a:srgbClr val="223D97"/>
                </a:solidFill>
              </a:rPr>
              <a:t>A student says “Well, I’m grateful because I have the biggest house ever.”</a:t>
            </a:r>
          </a:p>
          <a:p>
            <a:pPr>
              <a:buSzPts val="3000"/>
            </a:pPr>
            <a:endParaRPr lang="en-US" sz="1800" b="1" dirty="0">
              <a:solidFill>
                <a:srgbClr val="223D97"/>
              </a:solidFill>
            </a:endParaRPr>
          </a:p>
          <a:p>
            <a:pPr marL="0" marR="0" lvl="0" indent="0" rtl="0">
              <a:lnSpc>
                <a:spcPct val="115000"/>
              </a:lnSpc>
              <a:spcBef>
                <a:spcPts val="0"/>
              </a:spcBef>
              <a:spcAft>
                <a:spcPts val="0"/>
              </a:spcAft>
              <a:buClr>
                <a:srgbClr val="000000"/>
              </a:buClr>
              <a:buSzPts val="3000"/>
              <a:buFont typeface="Arial"/>
              <a:buNone/>
            </a:pPr>
            <a:r>
              <a:rPr lang="en-US" sz="2400" b="1" i="0" u="none" strike="noStrike" cap="none" dirty="0">
                <a:solidFill>
                  <a:srgbClr val="0071BA"/>
                </a:solidFill>
                <a:latin typeface="Arial"/>
                <a:ea typeface="Arial"/>
                <a:cs typeface="Arial"/>
                <a:sym typeface="Arial"/>
              </a:rPr>
              <a:t> </a:t>
            </a:r>
            <a:endParaRPr sz="2400" b="0" i="0" u="none" strike="noStrike" cap="none" dirty="0">
              <a:solidFill>
                <a:srgbClr val="0071BA"/>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100"/>
              <a:buFont typeface="Arial"/>
              <a:buNone/>
            </a:pPr>
            <a:endParaRPr sz="31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2500"/>
              <a:buFont typeface="Arial"/>
              <a:buNone/>
            </a:pPr>
            <a:endParaRPr sz="2500" b="0" i="0" u="none" strike="noStrike" cap="none" dirty="0">
              <a:solidFill>
                <a:schemeClr val="dk1"/>
              </a:solidFill>
              <a:latin typeface="Arial"/>
              <a:ea typeface="Arial"/>
              <a:cs typeface="Arial"/>
              <a:sym typeface="Arial"/>
            </a:endParaRPr>
          </a:p>
        </p:txBody>
      </p:sp>
      <p:sp>
        <p:nvSpPr>
          <p:cNvPr id="2" name="Google Shape;152;g2917c5f412d_0_110">
            <a:extLst>
              <a:ext uri="{FF2B5EF4-FFF2-40B4-BE49-F238E27FC236}">
                <a16:creationId xmlns:a16="http://schemas.microsoft.com/office/drawing/2014/main" id="{849D9410-8818-81CC-AF0F-88005B39E6F3}"/>
              </a:ext>
            </a:extLst>
          </p:cNvPr>
          <p:cNvSpPr/>
          <p:nvPr/>
        </p:nvSpPr>
        <p:spPr>
          <a:xfrm>
            <a:off x="2954546" y="214685"/>
            <a:ext cx="5990672" cy="3832529"/>
          </a:xfrm>
          <a:prstGeom prst="rect">
            <a:avLst/>
          </a:prstGeom>
          <a:solidFill>
            <a:srgbClr val="E7ED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100" b="1" i="0" u="none" strike="noStrike" cap="none" dirty="0">
                <a:solidFill>
                  <a:srgbClr val="53A946"/>
                </a:solidFill>
                <a:latin typeface="Arial"/>
                <a:ea typeface="Arial"/>
                <a:cs typeface="Arial"/>
                <a:sym typeface="Arial"/>
              </a:rPr>
              <a:t>SOME STRATEGIES WE COULD CONSIDER:</a:t>
            </a:r>
          </a:p>
          <a:p>
            <a:pPr marL="0" marR="0" lvl="0" indent="0" algn="l" rtl="0">
              <a:lnSpc>
                <a:spcPct val="115000"/>
              </a:lnSpc>
              <a:spcBef>
                <a:spcPts val="0"/>
              </a:spcBef>
              <a:spcAft>
                <a:spcPts val="0"/>
              </a:spcAft>
              <a:buClr>
                <a:srgbClr val="000000"/>
              </a:buClr>
              <a:buSzPts val="1400"/>
              <a:buFont typeface="Arial"/>
              <a:buNone/>
            </a:pPr>
            <a:endParaRPr sz="1100" b="1" i="0" u="none" strike="noStrike" cap="none" dirty="0">
              <a:solidFill>
                <a:srgbClr val="53A946"/>
              </a:solidFill>
              <a:latin typeface="Arial"/>
              <a:ea typeface="Arial"/>
              <a:cs typeface="Arial"/>
              <a:sym typeface="Arial"/>
            </a:endParaRPr>
          </a:p>
          <a:p>
            <a:pPr marL="139700" marR="0" lvl="0" algn="l" rtl="0">
              <a:lnSpc>
                <a:spcPct val="115000"/>
              </a:lnSpc>
              <a:spcBef>
                <a:spcPts val="0"/>
              </a:spcBef>
              <a:spcAft>
                <a:spcPts val="0"/>
              </a:spcAft>
              <a:buClr>
                <a:srgbClr val="223D97"/>
              </a:buClr>
              <a:buSzPts val="1400"/>
            </a:pPr>
            <a:r>
              <a:rPr lang="en-US" sz="1050" dirty="0">
                <a:solidFill>
                  <a:srgbClr val="223D97"/>
                </a:solidFill>
              </a:rPr>
              <a:t>Students at times make comments that they do not realize implies something could be harmful to other students. For instance, others could feel that their homes are not as nice as this student’s home or could feel like this student was putting them down. This is a good opportunity to help a student reframe their comment. You can do so in a non-shaming way by maintaining a calm tone, affirming the spirit of their gratitude statement, and offering them better language to use.</a:t>
            </a:r>
          </a:p>
          <a:p>
            <a:pPr marL="139700" marR="0" lvl="0" algn="l" rtl="0">
              <a:lnSpc>
                <a:spcPct val="115000"/>
              </a:lnSpc>
              <a:spcBef>
                <a:spcPts val="0"/>
              </a:spcBef>
              <a:spcAft>
                <a:spcPts val="0"/>
              </a:spcAft>
              <a:buClr>
                <a:srgbClr val="223D97"/>
              </a:buClr>
              <a:buSzPts val="1400"/>
            </a:pPr>
            <a:endParaRPr lang="en-US" sz="1050" dirty="0">
              <a:solidFill>
                <a:srgbClr val="223D97"/>
              </a:solidFill>
            </a:endParaRPr>
          </a:p>
          <a:p>
            <a:pPr marL="139700" marR="0" lvl="0" algn="l" rtl="0">
              <a:lnSpc>
                <a:spcPct val="115000"/>
              </a:lnSpc>
              <a:spcBef>
                <a:spcPts val="0"/>
              </a:spcBef>
              <a:spcAft>
                <a:spcPts val="0"/>
              </a:spcAft>
              <a:buClr>
                <a:srgbClr val="223D97"/>
              </a:buClr>
              <a:buSzPts val="1400"/>
            </a:pPr>
            <a:r>
              <a:rPr lang="en-US" sz="1050" b="1" dirty="0">
                <a:solidFill>
                  <a:srgbClr val="223D97"/>
                </a:solidFill>
              </a:rPr>
              <a:t>Affirm the spirit of their gratitude statement.</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“Thank you so much for sharing your gratitude statement with us.”</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“It sounds like you are really grateful for your home.”</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“I am appreciating hearing what you are grateful for.”</a:t>
            </a:r>
          </a:p>
          <a:p>
            <a:pPr marL="139700" marR="0" lvl="0" algn="l" rtl="0">
              <a:lnSpc>
                <a:spcPct val="115000"/>
              </a:lnSpc>
              <a:spcBef>
                <a:spcPts val="0"/>
              </a:spcBef>
              <a:spcAft>
                <a:spcPts val="0"/>
              </a:spcAft>
              <a:buClr>
                <a:srgbClr val="223D97"/>
              </a:buClr>
              <a:buSzPts val="1400"/>
            </a:pPr>
            <a:endParaRPr lang="en-US" sz="1050" dirty="0">
              <a:solidFill>
                <a:srgbClr val="223D97"/>
              </a:solidFill>
            </a:endParaRP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b="1" dirty="0">
                <a:solidFill>
                  <a:srgbClr val="223D97"/>
                </a:solidFill>
              </a:rPr>
              <a:t>Reframe their comment toward greater inclusivity.</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“It sounds like your home keeps you safe and it is a good place to be. The size of our homes does not matter as long as we feel good in it.”</a:t>
            </a:r>
          </a:p>
          <a:p>
            <a:pPr marL="311150" marR="0" lvl="0" indent="-171450" algn="l" rtl="0">
              <a:lnSpc>
                <a:spcPct val="115000"/>
              </a:lnSpc>
              <a:spcBef>
                <a:spcPts val="0"/>
              </a:spcBef>
              <a:spcAft>
                <a:spcPts val="0"/>
              </a:spcAft>
              <a:buClr>
                <a:srgbClr val="223D97"/>
              </a:buClr>
              <a:buSzPts val="1400"/>
              <a:buFont typeface="Arial" panose="020B0604020202020204" pitchFamily="34" charset="0"/>
              <a:buChar char="•"/>
            </a:pPr>
            <a:r>
              <a:rPr lang="en-US" sz="1050" dirty="0">
                <a:solidFill>
                  <a:srgbClr val="223D97"/>
                </a:solidFill>
              </a:rPr>
              <a:t>“It is good to hear how much you like your home. What makes a home special is not its size, but the love inside of it. All homes, regardless of their size, can be special.”</a:t>
            </a:r>
          </a:p>
          <a:p>
            <a:pPr marL="139700" marR="0" lvl="0" algn="l" rtl="0">
              <a:lnSpc>
                <a:spcPct val="115000"/>
              </a:lnSpc>
              <a:spcBef>
                <a:spcPts val="0"/>
              </a:spcBef>
              <a:spcAft>
                <a:spcPts val="0"/>
              </a:spcAft>
              <a:buClr>
                <a:srgbClr val="223D97"/>
              </a:buClr>
              <a:buSzPts val="1400"/>
            </a:pPr>
            <a:endParaRPr lang="en-US" sz="1050" dirty="0">
              <a:solidFill>
                <a:srgbClr val="223D97"/>
              </a:solidFill>
            </a:endParaRPr>
          </a:p>
        </p:txBody>
      </p:sp>
    </p:spTree>
    <p:extLst>
      <p:ext uri="{BB962C8B-B14F-4D97-AF65-F5344CB8AC3E}">
        <p14:creationId xmlns:p14="http://schemas.microsoft.com/office/powerpoint/2010/main" val="248454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4FB9952B-B546-CB69-4669-1F44525A7D63}"/>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9DBB3C66-ED05-F9AD-1060-C0703E4F643E}"/>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63;p14">
            <a:extLst>
              <a:ext uri="{FF2B5EF4-FFF2-40B4-BE49-F238E27FC236}">
                <a16:creationId xmlns:a16="http://schemas.microsoft.com/office/drawing/2014/main" id="{A3519CD5-6470-03A5-648A-12F211501962}"/>
              </a:ext>
            </a:extLst>
          </p:cNvPr>
          <p:cNvPicPr preferRelativeResize="0"/>
          <p:nvPr/>
        </p:nvPicPr>
        <p:blipFill>
          <a:blip r:embed="rId4">
            <a:alphaModFix/>
          </a:blip>
          <a:stretch>
            <a:fillRect/>
          </a:stretch>
        </p:blipFill>
        <p:spPr>
          <a:xfrm>
            <a:off x="2862470" y="0"/>
            <a:ext cx="6281530" cy="4165506"/>
          </a:xfrm>
          <a:prstGeom prst="rect">
            <a:avLst/>
          </a:prstGeom>
          <a:noFill/>
          <a:ln>
            <a:noFill/>
          </a:ln>
        </p:spPr>
      </p:pic>
      <p:sp>
        <p:nvSpPr>
          <p:cNvPr id="5" name="Google Shape;64;p14">
            <a:extLst>
              <a:ext uri="{FF2B5EF4-FFF2-40B4-BE49-F238E27FC236}">
                <a16:creationId xmlns:a16="http://schemas.microsoft.com/office/drawing/2014/main" id="{87F78BE5-6D89-C501-FCE9-3D6094646702}"/>
              </a:ext>
            </a:extLst>
          </p:cNvPr>
          <p:cNvSpPr txBox="1"/>
          <p:nvPr/>
        </p:nvSpPr>
        <p:spPr>
          <a:xfrm>
            <a:off x="1159849" y="93950"/>
            <a:ext cx="1702621"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223D97"/>
                </a:solidFill>
              </a:rPr>
              <a:t>Photo by</a:t>
            </a:r>
            <a:r>
              <a:rPr lang="en" sz="1100" dirty="0">
                <a:solidFill>
                  <a:srgbClr val="223D97"/>
                </a:solidFill>
                <a:uFill>
                  <a:noFill/>
                </a:uFill>
                <a:hlinkClick r:id="rId5">
                  <a:extLst>
                    <a:ext uri="{A12FA001-AC4F-418D-AE19-62706E023703}">
                      <ahyp:hlinkClr xmlns:ahyp="http://schemas.microsoft.com/office/drawing/2018/hyperlinkcolor" val="tx"/>
                    </a:ext>
                  </a:extLst>
                </a:hlinkClick>
              </a:rPr>
              <a:t> </a:t>
            </a:r>
            <a:r>
              <a:rPr lang="en" sz="1100" u="sng" dirty="0">
                <a:solidFill>
                  <a:srgbClr val="223D97"/>
                </a:solidFill>
                <a:hlinkClick r:id="rId5">
                  <a:extLst>
                    <a:ext uri="{A12FA001-AC4F-418D-AE19-62706E023703}">
                      <ahyp:hlinkClr xmlns:ahyp="http://schemas.microsoft.com/office/drawing/2018/hyperlinkcolor" val="tx"/>
                    </a:ext>
                  </a:extLst>
                </a:hlinkClick>
              </a:rPr>
              <a:t>Max van den Oetelaar</a:t>
            </a:r>
            <a:r>
              <a:rPr lang="en" sz="1100" dirty="0">
                <a:solidFill>
                  <a:srgbClr val="223D97"/>
                </a:solidFill>
              </a:rPr>
              <a:t> on</a:t>
            </a:r>
            <a:r>
              <a:rPr lang="en" sz="1100" dirty="0">
                <a:solidFill>
                  <a:srgbClr val="223D97"/>
                </a:solidFill>
                <a:uFill>
                  <a:noFill/>
                </a:uFill>
                <a:hlinkClick r:id="rId6">
                  <a:extLst>
                    <a:ext uri="{A12FA001-AC4F-418D-AE19-62706E023703}">
                      <ahyp:hlinkClr xmlns:ahyp="http://schemas.microsoft.com/office/drawing/2018/hyperlinkcolor" val="tx"/>
                    </a:ext>
                  </a:extLst>
                </a:hlinkClick>
              </a:rPr>
              <a:t> </a:t>
            </a:r>
            <a:r>
              <a:rPr lang="en" sz="1100" u="sng" dirty="0">
                <a:solidFill>
                  <a:srgbClr val="223D97"/>
                </a:solidFill>
                <a:hlinkClick r:id="rId6">
                  <a:extLst>
                    <a:ext uri="{A12FA001-AC4F-418D-AE19-62706E023703}">
                      <ahyp:hlinkClr xmlns:ahyp="http://schemas.microsoft.com/office/drawing/2018/hyperlinkcolor" val="tx"/>
                    </a:ext>
                  </a:extLst>
                </a:hlinkClick>
              </a:rPr>
              <a:t>Unsplash</a:t>
            </a:r>
            <a:endParaRPr dirty="0">
              <a:solidFill>
                <a:srgbClr val="223D97"/>
              </a:solidFill>
            </a:endParaRPr>
          </a:p>
        </p:txBody>
      </p:sp>
    </p:spTree>
    <p:extLst>
      <p:ext uri="{BB962C8B-B14F-4D97-AF65-F5344CB8AC3E}">
        <p14:creationId xmlns:p14="http://schemas.microsoft.com/office/powerpoint/2010/main" val="11476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60136DB-AD34-A4CB-0633-911C782D41DF}"/>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C102F8DB-5498-65AB-74A5-64FEB06D6D94}"/>
              </a:ext>
            </a:extLst>
          </p:cNvPr>
          <p:cNvPicPr>
            <a:picLocks noChangeAspect="1"/>
          </p:cNvPicPr>
          <p:nvPr/>
        </p:nvPicPr>
        <p:blipFill>
          <a:blip r:embed="rId3"/>
          <a:stretch>
            <a:fillRect/>
          </a:stretch>
        </p:blipFill>
        <p:spPr>
          <a:xfrm>
            <a:off x="0" y="0"/>
            <a:ext cx="9144000" cy="5143500"/>
          </a:xfrm>
          <a:prstGeom prst="rect">
            <a:avLst/>
          </a:prstGeom>
        </p:spPr>
      </p:pic>
      <p:sp>
        <p:nvSpPr>
          <p:cNvPr id="2" name="Google Shape;59;g26e086f46ac_0_0">
            <a:extLst>
              <a:ext uri="{FF2B5EF4-FFF2-40B4-BE49-F238E27FC236}">
                <a16:creationId xmlns:a16="http://schemas.microsoft.com/office/drawing/2014/main" id="{54587572-18EB-A4FB-9217-A46C95D37C84}"/>
              </a:ext>
            </a:extLst>
          </p:cNvPr>
          <p:cNvSpPr txBox="1"/>
          <p:nvPr/>
        </p:nvSpPr>
        <p:spPr>
          <a:xfrm>
            <a:off x="314077" y="2152185"/>
            <a:ext cx="8662945" cy="266626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223D97"/>
                </a:solidFill>
                <a:latin typeface="Arial"/>
                <a:ea typeface="Arial"/>
                <a:cs typeface="Arial"/>
                <a:sym typeface="Arial"/>
              </a:rPr>
              <a:t>Email:</a:t>
            </a:r>
            <a:r>
              <a:rPr lang="en-US" sz="1800" b="1" u="none" strike="noStrike" cap="none" dirty="0">
                <a:solidFill>
                  <a:srgbClr val="53A946"/>
                </a:solidFill>
                <a:latin typeface="Arial"/>
                <a:ea typeface="Arial"/>
                <a:cs typeface="Arial"/>
                <a:sym typeface="Arial"/>
              </a:rPr>
              <a:t> </a:t>
            </a:r>
            <a:r>
              <a:rPr lang="en-US" sz="1800" b="1" u="none" strike="noStrike" cap="none">
                <a:solidFill>
                  <a:srgbClr val="53A946"/>
                </a:solidFill>
                <a:latin typeface="Arial"/>
                <a:ea typeface="Arial"/>
                <a:cs typeface="Arial"/>
                <a:sym typeface="Arial"/>
              </a:rPr>
              <a:t>info@pollyanna-us</a:t>
            </a:r>
            <a:r>
              <a:rPr lang="en-US" sz="1800" b="1" u="none" strike="noStrike" cap="none" dirty="0" err="1">
                <a:solidFill>
                  <a:srgbClr val="53A946"/>
                </a:solidFill>
                <a:latin typeface="Arial"/>
                <a:ea typeface="Arial"/>
                <a:cs typeface="Arial"/>
                <a:sym typeface="Arial"/>
              </a:rPr>
              <a:t>.org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Website: </a:t>
            </a:r>
            <a:r>
              <a:rPr lang="en-US" sz="1800" b="1" u="none" strike="noStrike" cap="none" dirty="0" err="1">
                <a:solidFill>
                  <a:srgbClr val="53A946"/>
                </a:solidFill>
                <a:latin typeface="Arial"/>
                <a:ea typeface="Arial"/>
                <a:cs typeface="Arial"/>
                <a:sym typeface="Arial"/>
              </a:rPr>
              <a:t>www.pollyanna-us.org</a:t>
            </a:r>
            <a:endParaRPr lang="en-US" sz="1800" b="1" u="none" strike="noStrike" cap="none" dirty="0">
              <a:solidFill>
                <a:srgbClr val="53A94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00B0F0"/>
                </a:solidFill>
                <a:latin typeface="Arial"/>
                <a:ea typeface="Arial"/>
                <a:cs typeface="Arial"/>
                <a:sym typeface="Arial"/>
              </a:rPr>
              <a:t>SOCIAL MEDIA</a:t>
            </a: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Facebook / Instagram: </a:t>
            </a:r>
            <a:r>
              <a:rPr lang="en-US" sz="1800" b="1" u="none" strike="noStrike" cap="none" dirty="0">
                <a:solidFill>
                  <a:srgbClr val="53A946"/>
                </a:solidFill>
                <a:latin typeface="Arial"/>
                <a:ea typeface="Arial"/>
                <a:cs typeface="Arial"/>
                <a:sym typeface="Arial"/>
              </a:rPr>
              <a:t>@</a:t>
            </a:r>
            <a:r>
              <a:rPr lang="en-US" sz="1800" b="1" u="none" strike="noStrike" cap="none" dirty="0" err="1">
                <a:solidFill>
                  <a:srgbClr val="53A946"/>
                </a:solidFill>
                <a:latin typeface="Arial"/>
                <a:ea typeface="Arial"/>
                <a:cs typeface="Arial"/>
                <a:sym typeface="Arial"/>
              </a:rPr>
              <a:t>us_pollyanna</a:t>
            </a:r>
            <a:r>
              <a:rPr lang="en-US" sz="1800" b="1" u="none" strike="noStrike" cap="none" dirty="0">
                <a:solidFill>
                  <a:srgbClr val="53A946"/>
                </a:solidFill>
                <a:latin typeface="Arial"/>
                <a:ea typeface="Arial"/>
                <a:cs typeface="Arial"/>
                <a:sym typeface="Arial"/>
              </a:rPr>
              <a:t> </a:t>
            </a:r>
            <a:endParaRPr lang="en-US" sz="1800" b="1" u="none" strike="noStrike" cap="none" dirty="0">
              <a:solidFill>
                <a:srgbClr val="16478E"/>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900"/>
              <a:buFont typeface="Arial"/>
              <a:buNone/>
            </a:pPr>
            <a:r>
              <a:rPr lang="en-US" sz="1800" b="1" u="none" strike="noStrike" cap="none" dirty="0">
                <a:solidFill>
                  <a:srgbClr val="16478E"/>
                </a:solidFill>
                <a:latin typeface="Arial"/>
                <a:ea typeface="Arial"/>
                <a:cs typeface="Arial"/>
                <a:sym typeface="Arial"/>
              </a:rPr>
              <a:t>LinkedIn: </a:t>
            </a:r>
            <a:r>
              <a:rPr lang="en-US" sz="1800" b="1" dirty="0">
                <a:solidFill>
                  <a:srgbClr val="53A946"/>
                </a:solidFill>
              </a:rPr>
              <a:t>Po</a:t>
            </a:r>
            <a:r>
              <a:rPr lang="en-US" sz="1800" b="1" u="none" strike="noStrike" cap="none" dirty="0">
                <a:solidFill>
                  <a:srgbClr val="53A946"/>
                </a:solidFill>
                <a:latin typeface="Arial"/>
                <a:ea typeface="Arial"/>
                <a:cs typeface="Arial"/>
                <a:sym typeface="Arial"/>
              </a:rPr>
              <a:t>llyanna-us</a:t>
            </a:r>
          </a:p>
          <a:p>
            <a:pPr marL="0" marR="0" lvl="0" indent="0" algn="ctr" rtl="0">
              <a:lnSpc>
                <a:spcPct val="100000"/>
              </a:lnSpc>
              <a:spcBef>
                <a:spcPts val="0"/>
              </a:spcBef>
              <a:spcAft>
                <a:spcPts val="0"/>
              </a:spcAft>
              <a:buClr>
                <a:srgbClr val="000000"/>
              </a:buClr>
              <a:buSzPts val="2900"/>
              <a:buFont typeface="Arial"/>
              <a:buNone/>
            </a:pPr>
            <a:endParaRPr lang="en-US" b="1" u="none" strike="noStrike" cap="none" dirty="0">
              <a:solidFill>
                <a:srgbClr val="16478E"/>
              </a:solidFill>
              <a:latin typeface="Arial"/>
              <a:ea typeface="Arial"/>
              <a:cs typeface="Arial"/>
              <a:sym typeface="Arial"/>
            </a:endParaRPr>
          </a:p>
          <a:p>
            <a:pPr marL="0" marR="0" lvl="0" indent="0" rtl="0">
              <a:lnSpc>
                <a:spcPct val="115000"/>
              </a:lnSpc>
              <a:spcBef>
                <a:spcPts val="0"/>
              </a:spcBef>
              <a:spcAft>
                <a:spcPts val="0"/>
              </a:spcAft>
              <a:buClr>
                <a:srgbClr val="000000"/>
              </a:buClr>
              <a:buSzPts val="2400"/>
              <a:buFont typeface="Arial"/>
              <a:buNone/>
            </a:pPr>
            <a:endParaRPr b="1" u="none" strike="noStrike" cap="none" dirty="0">
              <a:solidFill>
                <a:srgbClr val="53A946"/>
              </a:solidFill>
              <a:latin typeface="Arial Black" panose="020B0604020202020204" pitchFamily="34" charset="0"/>
              <a:cs typeface="Arial Black" panose="020B0604020202020204" pitchFamily="34" charset="0"/>
              <a:sym typeface="Arial"/>
            </a:endParaRPr>
          </a:p>
          <a:p>
            <a:pPr marL="571500" marR="0" lvl="1" rtl="0">
              <a:lnSpc>
                <a:spcPct val="115000"/>
              </a:lnSpc>
              <a:spcBef>
                <a:spcPts val="0"/>
              </a:spcBef>
              <a:spcAft>
                <a:spcPts val="0"/>
              </a:spcAft>
              <a:buClr>
                <a:srgbClr val="223D97"/>
              </a:buClr>
              <a:buSzPct val="120000"/>
            </a:pPr>
            <a:endParaRPr lang="en-US" b="0" i="0" u="none" strike="noStrike" cap="none" dirty="0">
              <a:solidFill>
                <a:srgbClr val="223D97"/>
              </a:solidFill>
              <a:latin typeface="Arial"/>
              <a:ea typeface="Arial"/>
              <a:cs typeface="Arial"/>
              <a:sym typeface="Arial"/>
            </a:endParaRPr>
          </a:p>
          <a:p>
            <a:pPr marL="857250" marR="0" lvl="1" indent="-285750" rtl="0">
              <a:lnSpc>
                <a:spcPct val="115000"/>
              </a:lnSpc>
              <a:spcBef>
                <a:spcPts val="0"/>
              </a:spcBef>
              <a:spcAft>
                <a:spcPts val="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lnSpc>
                <a:spcPct val="115000"/>
              </a:lnSpc>
              <a:spcBef>
                <a:spcPts val="0"/>
              </a:spcBef>
              <a:spcAft>
                <a:spcPts val="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lnSpc>
                <a:spcPct val="100000"/>
              </a:lnSpc>
              <a:spcBef>
                <a:spcPts val="0"/>
              </a:spcBef>
              <a:spcAft>
                <a:spcPts val="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377717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9"/>
          <p:cNvPicPr preferRelativeResize="0"/>
          <p:nvPr/>
        </p:nvPicPr>
        <p:blipFill>
          <a:blip r:embed="rId3"/>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BD070EA5-BAD3-C48B-8A01-D27CE1C484B6}"/>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2843F01A-CA10-84A1-3927-F5FC0D966617}"/>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71;p15">
            <a:extLst>
              <a:ext uri="{FF2B5EF4-FFF2-40B4-BE49-F238E27FC236}">
                <a16:creationId xmlns:a16="http://schemas.microsoft.com/office/drawing/2014/main" id="{B51E7309-FDCB-14F8-C3A5-A6875CAF3B21}"/>
              </a:ext>
            </a:extLst>
          </p:cNvPr>
          <p:cNvPicPr preferRelativeResize="0"/>
          <p:nvPr/>
        </p:nvPicPr>
        <p:blipFill>
          <a:blip r:embed="rId4">
            <a:alphaModFix/>
          </a:blip>
          <a:stretch>
            <a:fillRect/>
          </a:stretch>
        </p:blipFill>
        <p:spPr>
          <a:xfrm>
            <a:off x="2803414" y="0"/>
            <a:ext cx="6340586" cy="4150581"/>
          </a:xfrm>
          <a:prstGeom prst="rect">
            <a:avLst/>
          </a:prstGeom>
          <a:noFill/>
          <a:ln>
            <a:noFill/>
          </a:ln>
        </p:spPr>
      </p:pic>
      <p:sp>
        <p:nvSpPr>
          <p:cNvPr id="6" name="Google Shape;70;p15">
            <a:extLst>
              <a:ext uri="{FF2B5EF4-FFF2-40B4-BE49-F238E27FC236}">
                <a16:creationId xmlns:a16="http://schemas.microsoft.com/office/drawing/2014/main" id="{046636AC-629D-87DC-1DF8-2BB1363E33A4}"/>
              </a:ext>
            </a:extLst>
          </p:cNvPr>
          <p:cNvSpPr txBox="1"/>
          <p:nvPr/>
        </p:nvSpPr>
        <p:spPr>
          <a:xfrm>
            <a:off x="847965" y="98764"/>
            <a:ext cx="1847528"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223D97"/>
                </a:solidFill>
              </a:rPr>
              <a:t>Photo by</a:t>
            </a:r>
            <a:r>
              <a:rPr lang="en" sz="1100" dirty="0">
                <a:solidFill>
                  <a:srgbClr val="223D97"/>
                </a:solidFill>
                <a:uFill>
                  <a:noFill/>
                </a:uFill>
                <a:hlinkClick r:id="rId5">
                  <a:extLst>
                    <a:ext uri="{A12FA001-AC4F-418D-AE19-62706E023703}">
                      <ahyp:hlinkClr xmlns:ahyp="http://schemas.microsoft.com/office/drawing/2018/hyperlinkcolor" val="tx"/>
                    </a:ext>
                  </a:extLst>
                </a:hlinkClick>
              </a:rPr>
              <a:t> </a:t>
            </a:r>
            <a:r>
              <a:rPr lang="en" sz="1100" u="sng" dirty="0">
                <a:solidFill>
                  <a:srgbClr val="223D97"/>
                </a:solidFill>
                <a:hlinkClick r:id="rId5">
                  <a:extLst>
                    <a:ext uri="{A12FA001-AC4F-418D-AE19-62706E023703}">
                      <ahyp:hlinkClr xmlns:ahyp="http://schemas.microsoft.com/office/drawing/2018/hyperlinkcolor" val="tx"/>
                    </a:ext>
                  </a:extLst>
                </a:hlinkClick>
              </a:rPr>
              <a:t>Courtney Hedger</a:t>
            </a:r>
            <a:r>
              <a:rPr lang="en" sz="1100" dirty="0">
                <a:solidFill>
                  <a:srgbClr val="223D97"/>
                </a:solidFill>
              </a:rPr>
              <a:t> on</a:t>
            </a:r>
            <a:r>
              <a:rPr lang="en" sz="1100" dirty="0">
                <a:solidFill>
                  <a:srgbClr val="223D97"/>
                </a:solidFill>
                <a:uFill>
                  <a:noFill/>
                </a:uFill>
                <a:hlinkClick r:id="rId6">
                  <a:extLst>
                    <a:ext uri="{A12FA001-AC4F-418D-AE19-62706E023703}">
                      <ahyp:hlinkClr xmlns:ahyp="http://schemas.microsoft.com/office/drawing/2018/hyperlinkcolor" val="tx"/>
                    </a:ext>
                  </a:extLst>
                </a:hlinkClick>
              </a:rPr>
              <a:t> </a:t>
            </a:r>
            <a:r>
              <a:rPr lang="en" sz="1100" u="sng" dirty="0">
                <a:solidFill>
                  <a:srgbClr val="223D97"/>
                </a:solidFill>
                <a:hlinkClick r:id="rId6">
                  <a:extLst>
                    <a:ext uri="{A12FA001-AC4F-418D-AE19-62706E023703}">
                      <ahyp:hlinkClr xmlns:ahyp="http://schemas.microsoft.com/office/drawing/2018/hyperlinkcolor" val="tx"/>
                    </a:ext>
                  </a:extLst>
                </a:hlinkClick>
              </a:rPr>
              <a:t>Unsplash</a:t>
            </a:r>
            <a:endParaRPr dirty="0">
              <a:solidFill>
                <a:srgbClr val="223D97"/>
              </a:solidFill>
            </a:endParaRPr>
          </a:p>
        </p:txBody>
      </p:sp>
    </p:spTree>
    <p:extLst>
      <p:ext uri="{BB962C8B-B14F-4D97-AF65-F5344CB8AC3E}">
        <p14:creationId xmlns:p14="http://schemas.microsoft.com/office/powerpoint/2010/main" val="7644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D88D27B6-DCCD-C37B-6909-3302B2F1B100}"/>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425988BB-6E51-0EBE-83F4-EAA9B7EB73D9}"/>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71;p15">
            <a:extLst>
              <a:ext uri="{FF2B5EF4-FFF2-40B4-BE49-F238E27FC236}">
                <a16:creationId xmlns:a16="http://schemas.microsoft.com/office/drawing/2014/main" id="{A3B90E67-8FAE-562D-C2CD-2C5636625128}"/>
              </a:ext>
            </a:extLst>
          </p:cNvPr>
          <p:cNvPicPr preferRelativeResize="0"/>
          <p:nvPr/>
        </p:nvPicPr>
        <p:blipFill>
          <a:blip r:embed="rId4">
            <a:alphaModFix/>
          </a:blip>
          <a:stretch>
            <a:fillRect/>
          </a:stretch>
        </p:blipFill>
        <p:spPr>
          <a:xfrm>
            <a:off x="2803414" y="0"/>
            <a:ext cx="6340586" cy="4150581"/>
          </a:xfrm>
          <a:prstGeom prst="rect">
            <a:avLst/>
          </a:prstGeom>
          <a:noFill/>
          <a:ln>
            <a:noFill/>
          </a:ln>
        </p:spPr>
      </p:pic>
      <p:sp>
        <p:nvSpPr>
          <p:cNvPr id="7" name="Google Shape;59;g26e086f46ac_0_0">
            <a:extLst>
              <a:ext uri="{FF2B5EF4-FFF2-40B4-BE49-F238E27FC236}">
                <a16:creationId xmlns:a16="http://schemas.microsoft.com/office/drawing/2014/main" id="{C2259A03-7D50-AC9E-630B-D620530BCC19}"/>
              </a:ext>
            </a:extLst>
          </p:cNvPr>
          <p:cNvSpPr txBox="1"/>
          <p:nvPr/>
        </p:nvSpPr>
        <p:spPr>
          <a:xfrm>
            <a:off x="-355531" y="-135175"/>
            <a:ext cx="2939705" cy="2695492"/>
          </a:xfrm>
          <a:prstGeom prst="rect">
            <a:avLst/>
          </a:prstGeom>
          <a:noFill/>
          <a:ln>
            <a:noFill/>
          </a:ln>
        </p:spPr>
        <p:txBody>
          <a:bodyPr spcFirstLastPara="1" wrap="square" lIns="91425" tIns="91425" rIns="91425" bIns="91425" anchor="t" anchorCtr="0">
            <a:noAutofit/>
          </a:bodyPr>
          <a:lstStyle/>
          <a:p>
            <a:pPr marL="0" marR="0" lvl="0" indent="0" rtl="0">
              <a:spcBef>
                <a:spcPts val="0"/>
              </a:spcBef>
              <a:spcAft>
                <a:spcPts val="600"/>
              </a:spcAft>
              <a:buClr>
                <a:srgbClr val="000000"/>
              </a:buClr>
              <a:buSzPts val="2400"/>
              <a:buFont typeface="Arial"/>
              <a:buNone/>
            </a:pPr>
            <a:r>
              <a:rPr lang="en-US" b="1" u="none" strike="noStrike" cap="none" dirty="0">
                <a:solidFill>
                  <a:srgbClr val="53A946"/>
                </a:solidFill>
                <a:latin typeface="Arial Black" panose="020B0604020202020204" pitchFamily="34" charset="0"/>
                <a:cs typeface="Arial Black" panose="020B0604020202020204" pitchFamily="34" charset="0"/>
                <a:sym typeface="Arial"/>
              </a:rPr>
              <a:t> </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When someone opens the door for us</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When someone gives us food or a drink</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When someone gives us a gift</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When someone gives us a compliment</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When someone makes us laugh or gives us a listening ear when we feel sad</a:t>
            </a:r>
          </a:p>
          <a:p>
            <a:pPr marL="857250" marR="0" lvl="1" indent="-285750" rtl="0">
              <a:spcBef>
                <a:spcPts val="0"/>
              </a:spcBef>
              <a:spcAft>
                <a:spcPts val="60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spcBef>
                <a:spcPts val="0"/>
              </a:spcBef>
              <a:spcAft>
                <a:spcPts val="60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spcBef>
                <a:spcPts val="0"/>
              </a:spcBef>
              <a:spcAft>
                <a:spcPts val="60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spcBef>
                <a:spcPts val="0"/>
              </a:spcBef>
              <a:spcAft>
                <a:spcPts val="60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spcBef>
                <a:spcPts val="0"/>
              </a:spcBef>
              <a:spcAft>
                <a:spcPts val="60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spcBef>
                <a:spcPts val="0"/>
              </a:spcBef>
              <a:spcAft>
                <a:spcPts val="60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37245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3DC9B595-5049-3F89-294D-A1E2BD1B4649}"/>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80C54F92-DDA8-FC83-1D8C-48AB18A88932}"/>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71;p15">
            <a:extLst>
              <a:ext uri="{FF2B5EF4-FFF2-40B4-BE49-F238E27FC236}">
                <a16:creationId xmlns:a16="http://schemas.microsoft.com/office/drawing/2014/main" id="{5D882E5E-E1F7-6D20-B249-3B88A195A0EE}"/>
              </a:ext>
            </a:extLst>
          </p:cNvPr>
          <p:cNvPicPr preferRelativeResize="0"/>
          <p:nvPr/>
        </p:nvPicPr>
        <p:blipFill>
          <a:blip r:embed="rId4">
            <a:alphaModFix/>
          </a:blip>
          <a:stretch>
            <a:fillRect/>
          </a:stretch>
        </p:blipFill>
        <p:spPr>
          <a:xfrm>
            <a:off x="2803414" y="0"/>
            <a:ext cx="6340586" cy="4150581"/>
          </a:xfrm>
          <a:prstGeom prst="rect">
            <a:avLst/>
          </a:prstGeom>
          <a:noFill/>
          <a:ln>
            <a:noFill/>
          </a:ln>
        </p:spPr>
      </p:pic>
      <p:sp>
        <p:nvSpPr>
          <p:cNvPr id="6" name="Google Shape;70;p15">
            <a:extLst>
              <a:ext uri="{FF2B5EF4-FFF2-40B4-BE49-F238E27FC236}">
                <a16:creationId xmlns:a16="http://schemas.microsoft.com/office/drawing/2014/main" id="{8EA72A6F-2068-E926-21BF-A7D519F0C1FF}"/>
              </a:ext>
            </a:extLst>
          </p:cNvPr>
          <p:cNvSpPr txBox="1"/>
          <p:nvPr/>
        </p:nvSpPr>
        <p:spPr>
          <a:xfrm>
            <a:off x="847965" y="98764"/>
            <a:ext cx="1847528"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solidFill>
                  <a:srgbClr val="223D97"/>
                </a:solidFill>
              </a:rPr>
              <a:t>Photo by</a:t>
            </a:r>
            <a:r>
              <a:rPr lang="en" sz="1100" dirty="0">
                <a:solidFill>
                  <a:srgbClr val="223D97"/>
                </a:solidFill>
                <a:uFill>
                  <a:noFill/>
                </a:uFill>
                <a:hlinkClick r:id="rId5">
                  <a:extLst>
                    <a:ext uri="{A12FA001-AC4F-418D-AE19-62706E023703}">
                      <ahyp:hlinkClr xmlns:ahyp="http://schemas.microsoft.com/office/drawing/2018/hyperlinkcolor" val="tx"/>
                    </a:ext>
                  </a:extLst>
                </a:hlinkClick>
              </a:rPr>
              <a:t> </a:t>
            </a:r>
            <a:r>
              <a:rPr lang="en" sz="1100" u="sng" dirty="0">
                <a:solidFill>
                  <a:srgbClr val="223D97"/>
                </a:solidFill>
                <a:hlinkClick r:id="rId5">
                  <a:extLst>
                    <a:ext uri="{A12FA001-AC4F-418D-AE19-62706E023703}">
                      <ahyp:hlinkClr xmlns:ahyp="http://schemas.microsoft.com/office/drawing/2018/hyperlinkcolor" val="tx"/>
                    </a:ext>
                  </a:extLst>
                </a:hlinkClick>
              </a:rPr>
              <a:t>Courtney Hedger</a:t>
            </a:r>
            <a:r>
              <a:rPr lang="en" sz="1100" dirty="0">
                <a:solidFill>
                  <a:srgbClr val="223D97"/>
                </a:solidFill>
              </a:rPr>
              <a:t> on</a:t>
            </a:r>
            <a:r>
              <a:rPr lang="en" sz="1100" dirty="0">
                <a:solidFill>
                  <a:srgbClr val="223D97"/>
                </a:solidFill>
                <a:uFill>
                  <a:noFill/>
                </a:uFill>
                <a:hlinkClick r:id="rId6">
                  <a:extLst>
                    <a:ext uri="{A12FA001-AC4F-418D-AE19-62706E023703}">
                      <ahyp:hlinkClr xmlns:ahyp="http://schemas.microsoft.com/office/drawing/2018/hyperlinkcolor" val="tx"/>
                    </a:ext>
                  </a:extLst>
                </a:hlinkClick>
              </a:rPr>
              <a:t> </a:t>
            </a:r>
            <a:r>
              <a:rPr lang="en" sz="1100" u="sng" dirty="0">
                <a:solidFill>
                  <a:srgbClr val="223D97"/>
                </a:solidFill>
                <a:hlinkClick r:id="rId6">
                  <a:extLst>
                    <a:ext uri="{A12FA001-AC4F-418D-AE19-62706E023703}">
                      <ahyp:hlinkClr xmlns:ahyp="http://schemas.microsoft.com/office/drawing/2018/hyperlinkcolor" val="tx"/>
                    </a:ext>
                  </a:extLst>
                </a:hlinkClick>
              </a:rPr>
              <a:t>Unsplash</a:t>
            </a:r>
            <a:endParaRPr dirty="0">
              <a:solidFill>
                <a:srgbClr val="223D97"/>
              </a:solidFill>
            </a:endParaRPr>
          </a:p>
        </p:txBody>
      </p:sp>
    </p:spTree>
    <p:extLst>
      <p:ext uri="{BB962C8B-B14F-4D97-AF65-F5344CB8AC3E}">
        <p14:creationId xmlns:p14="http://schemas.microsoft.com/office/powerpoint/2010/main" val="291735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5D50D248-253E-655F-961A-FE88EBF92965}"/>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2B227DC-8EC2-436B-6161-2775E7485A30}"/>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71;p15">
            <a:extLst>
              <a:ext uri="{FF2B5EF4-FFF2-40B4-BE49-F238E27FC236}">
                <a16:creationId xmlns:a16="http://schemas.microsoft.com/office/drawing/2014/main" id="{224E1F26-A36D-8790-5B25-E07FA2A5BC9C}"/>
              </a:ext>
            </a:extLst>
          </p:cNvPr>
          <p:cNvPicPr preferRelativeResize="0"/>
          <p:nvPr/>
        </p:nvPicPr>
        <p:blipFill>
          <a:blip r:embed="rId4">
            <a:alphaModFix/>
          </a:blip>
          <a:stretch>
            <a:fillRect/>
          </a:stretch>
        </p:blipFill>
        <p:spPr>
          <a:xfrm>
            <a:off x="2803414" y="0"/>
            <a:ext cx="6340586" cy="4150581"/>
          </a:xfrm>
          <a:prstGeom prst="rect">
            <a:avLst/>
          </a:prstGeom>
          <a:noFill/>
          <a:ln>
            <a:noFill/>
          </a:ln>
        </p:spPr>
      </p:pic>
      <p:sp>
        <p:nvSpPr>
          <p:cNvPr id="7" name="Google Shape;59;g26e086f46ac_0_0">
            <a:extLst>
              <a:ext uri="{FF2B5EF4-FFF2-40B4-BE49-F238E27FC236}">
                <a16:creationId xmlns:a16="http://schemas.microsoft.com/office/drawing/2014/main" id="{F4D60CCF-7FD5-98A2-C353-4B1EA8F93E90}"/>
              </a:ext>
            </a:extLst>
          </p:cNvPr>
          <p:cNvSpPr txBox="1"/>
          <p:nvPr/>
        </p:nvSpPr>
        <p:spPr>
          <a:xfrm>
            <a:off x="-355531" y="-135175"/>
            <a:ext cx="2939705" cy="2695492"/>
          </a:xfrm>
          <a:prstGeom prst="rect">
            <a:avLst/>
          </a:prstGeom>
          <a:noFill/>
          <a:ln>
            <a:noFill/>
          </a:ln>
        </p:spPr>
        <p:txBody>
          <a:bodyPr spcFirstLastPara="1" wrap="square" lIns="91425" tIns="91425" rIns="91425" bIns="91425" anchor="t" anchorCtr="0">
            <a:noAutofit/>
          </a:bodyPr>
          <a:lstStyle/>
          <a:p>
            <a:pPr marL="0" marR="0" lvl="0" indent="0" rtl="0">
              <a:spcBef>
                <a:spcPts val="0"/>
              </a:spcBef>
              <a:spcAft>
                <a:spcPts val="600"/>
              </a:spcAft>
              <a:buClr>
                <a:srgbClr val="000000"/>
              </a:buClr>
              <a:buSzPts val="2400"/>
              <a:buFont typeface="Arial"/>
              <a:buNone/>
            </a:pPr>
            <a:r>
              <a:rPr lang="en-US" b="1" u="none" strike="noStrike" cap="none" dirty="0">
                <a:solidFill>
                  <a:srgbClr val="53A946"/>
                </a:solidFill>
                <a:latin typeface="Arial Black" panose="020B0604020202020204" pitchFamily="34" charset="0"/>
                <a:cs typeface="Arial Black" panose="020B0604020202020204" pitchFamily="34" charset="0"/>
                <a:sym typeface="Arial"/>
              </a:rPr>
              <a:t> </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To practice our values</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To show that we are thankful</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To make them feel good</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To show that we care</a:t>
            </a:r>
          </a:p>
          <a:p>
            <a:pPr marL="857250" marR="0" lvl="1" indent="-285750" rtl="0">
              <a:spcBef>
                <a:spcPts val="0"/>
              </a:spcBef>
              <a:spcAft>
                <a:spcPts val="600"/>
              </a:spcAft>
              <a:buClr>
                <a:srgbClr val="223D97"/>
              </a:buClr>
              <a:buSzPct val="120000"/>
              <a:buFont typeface="Arial" panose="020B0604020202020204" pitchFamily="34" charset="0"/>
              <a:buChar char="•"/>
            </a:pPr>
            <a:r>
              <a:rPr lang="en-US" b="0" i="0" u="none" strike="noStrike" cap="none" dirty="0">
                <a:solidFill>
                  <a:srgbClr val="223D97"/>
                </a:solidFill>
                <a:latin typeface="Arial"/>
                <a:ea typeface="Arial"/>
                <a:cs typeface="Arial"/>
                <a:sym typeface="Arial"/>
              </a:rPr>
              <a:t>To show that we understand that they did something nice for us</a:t>
            </a:r>
          </a:p>
          <a:p>
            <a:pPr marL="857250" marR="0" lvl="1" indent="-285750" rtl="0">
              <a:spcBef>
                <a:spcPts val="0"/>
              </a:spcBef>
              <a:spcAft>
                <a:spcPts val="60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857250" marR="0" lvl="1" indent="-285750" rtl="0">
              <a:spcBef>
                <a:spcPts val="0"/>
              </a:spcBef>
              <a:spcAft>
                <a:spcPts val="600"/>
              </a:spcAft>
              <a:buClr>
                <a:srgbClr val="223D97"/>
              </a:buClr>
              <a:buSzPct val="120000"/>
              <a:buFont typeface="Arial" panose="020B0604020202020204" pitchFamily="34" charset="0"/>
              <a:buChar char="•"/>
            </a:pPr>
            <a:endParaRPr lang="en-US" b="0" i="0" u="none" strike="noStrike" cap="none" dirty="0">
              <a:solidFill>
                <a:srgbClr val="223D97"/>
              </a:solidFill>
              <a:latin typeface="Arial"/>
              <a:ea typeface="Arial"/>
              <a:cs typeface="Arial"/>
              <a:sym typeface="Arial"/>
            </a:endParaRPr>
          </a:p>
          <a:p>
            <a:pPr marL="914400" marR="0" lvl="0" indent="0" rtl="0">
              <a:spcBef>
                <a:spcPts val="0"/>
              </a:spcBef>
              <a:spcAft>
                <a:spcPts val="600"/>
              </a:spcAft>
              <a:buClr>
                <a:srgbClr val="000000"/>
              </a:buClr>
              <a:buSzPts val="1800"/>
              <a:buFont typeface="Arial"/>
              <a:buNone/>
            </a:pPr>
            <a:endParaRPr b="0" i="0" u="none" strike="noStrike" cap="none" dirty="0">
              <a:solidFill>
                <a:srgbClr val="16478E"/>
              </a:solidFill>
              <a:latin typeface="Arial"/>
              <a:ea typeface="Arial"/>
              <a:cs typeface="Arial"/>
              <a:sym typeface="Arial"/>
            </a:endParaRPr>
          </a:p>
          <a:p>
            <a:pPr marL="457200" marR="0" lvl="0" indent="0" rtl="0">
              <a:spcBef>
                <a:spcPts val="0"/>
              </a:spcBef>
              <a:spcAft>
                <a:spcPts val="60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spcBef>
                <a:spcPts val="0"/>
              </a:spcBef>
              <a:spcAft>
                <a:spcPts val="600"/>
              </a:spcAft>
              <a:buClr>
                <a:srgbClr val="000000"/>
              </a:buClr>
              <a:buSzPts val="1700"/>
              <a:buFont typeface="Arial"/>
              <a:buNone/>
            </a:pP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br>
              <a:rPr lang="en-US" b="1" i="0" u="none" strike="noStrike" cap="none" dirty="0">
                <a:solidFill>
                  <a:srgbClr val="16478E"/>
                </a:solidFill>
                <a:latin typeface="Arial"/>
                <a:ea typeface="Arial"/>
                <a:cs typeface="Arial"/>
                <a:sym typeface="Arial"/>
              </a:rPr>
            </a:br>
            <a:endParaRPr b="1" i="0" u="none" strike="noStrike" cap="none" dirty="0">
              <a:solidFill>
                <a:srgbClr val="16478E"/>
              </a:solidFill>
              <a:latin typeface="Arial"/>
              <a:ea typeface="Arial"/>
              <a:cs typeface="Arial"/>
              <a:sym typeface="Arial"/>
            </a:endParaRPr>
          </a:p>
          <a:p>
            <a:pPr marL="0" marR="0" lvl="0" indent="0" rtl="0">
              <a:spcBef>
                <a:spcPts val="0"/>
              </a:spcBef>
              <a:spcAft>
                <a:spcPts val="60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a:p>
            <a:pPr marL="0" marR="0" lvl="0" indent="0" rtl="0">
              <a:spcBef>
                <a:spcPts val="0"/>
              </a:spcBef>
              <a:spcAft>
                <a:spcPts val="600"/>
              </a:spcAft>
              <a:buClr>
                <a:srgbClr val="000000"/>
              </a:buClr>
              <a:buSzPts val="1800"/>
              <a:buFont typeface="Arial"/>
              <a:buNone/>
            </a:pPr>
            <a:endParaRPr b="1" i="0" u="none" strike="noStrike" cap="none" dirty="0">
              <a:solidFill>
                <a:srgbClr val="16478E"/>
              </a:solidFill>
              <a:latin typeface="Arial"/>
              <a:ea typeface="Arial"/>
              <a:cs typeface="Arial"/>
              <a:sym typeface="Arial"/>
            </a:endParaRPr>
          </a:p>
        </p:txBody>
      </p:sp>
    </p:spTree>
    <p:extLst>
      <p:ext uri="{BB962C8B-B14F-4D97-AF65-F5344CB8AC3E}">
        <p14:creationId xmlns:p14="http://schemas.microsoft.com/office/powerpoint/2010/main" val="292149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D2480349-BDE4-2FFF-769D-052414B77531}"/>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BC299B59-03B2-6E5A-5908-8A4E33E5458B}"/>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00;p19">
            <a:extLst>
              <a:ext uri="{FF2B5EF4-FFF2-40B4-BE49-F238E27FC236}">
                <a16:creationId xmlns:a16="http://schemas.microsoft.com/office/drawing/2014/main" id="{6B62D4D3-2867-8EB7-B0DB-7AA167F157E0}"/>
              </a:ext>
            </a:extLst>
          </p:cNvPr>
          <p:cNvPicPr preferRelativeResize="0"/>
          <p:nvPr/>
        </p:nvPicPr>
        <p:blipFill>
          <a:blip r:embed="rId4">
            <a:alphaModFix/>
          </a:blip>
          <a:stretch>
            <a:fillRect/>
          </a:stretch>
        </p:blipFill>
        <p:spPr>
          <a:xfrm>
            <a:off x="262394" y="222637"/>
            <a:ext cx="2682636" cy="2682636"/>
          </a:xfrm>
          <a:prstGeom prst="rect">
            <a:avLst/>
          </a:prstGeom>
          <a:noFill/>
          <a:ln>
            <a:noFill/>
          </a:ln>
        </p:spPr>
      </p:pic>
      <p:pic>
        <p:nvPicPr>
          <p:cNvPr id="5" name="Google Shape;101;p19">
            <a:extLst>
              <a:ext uri="{FF2B5EF4-FFF2-40B4-BE49-F238E27FC236}">
                <a16:creationId xmlns:a16="http://schemas.microsoft.com/office/drawing/2014/main" id="{EF31A718-68CB-A756-77E0-FC915BF544EC}"/>
              </a:ext>
            </a:extLst>
          </p:cNvPr>
          <p:cNvPicPr preferRelativeResize="0"/>
          <p:nvPr/>
        </p:nvPicPr>
        <p:blipFill>
          <a:blip r:embed="rId5">
            <a:alphaModFix/>
          </a:blip>
          <a:stretch>
            <a:fillRect/>
          </a:stretch>
        </p:blipFill>
        <p:spPr>
          <a:xfrm>
            <a:off x="3133974" y="79514"/>
            <a:ext cx="6010026" cy="4006685"/>
          </a:xfrm>
          <a:prstGeom prst="rect">
            <a:avLst/>
          </a:prstGeom>
          <a:noFill/>
          <a:ln>
            <a:noFill/>
          </a:ln>
        </p:spPr>
      </p:pic>
    </p:spTree>
    <p:extLst>
      <p:ext uri="{BB962C8B-B14F-4D97-AF65-F5344CB8AC3E}">
        <p14:creationId xmlns:p14="http://schemas.microsoft.com/office/powerpoint/2010/main" val="164012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0769A599-B1F9-9163-4E0C-EC419D3264A2}"/>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A5E775CC-A9EF-2B85-E821-88B93C49DE7C}"/>
              </a:ext>
            </a:extLst>
          </p:cNvPr>
          <p:cNvPicPr>
            <a:picLocks noChangeAspect="1"/>
          </p:cNvPicPr>
          <p:nvPr/>
        </p:nvPicPr>
        <p:blipFill>
          <a:blip r:embed="rId3"/>
          <a:stretch>
            <a:fillRect/>
          </a:stretch>
        </p:blipFill>
        <p:spPr>
          <a:xfrm>
            <a:off x="0" y="0"/>
            <a:ext cx="9144000" cy="5143500"/>
          </a:xfrm>
          <a:prstGeom prst="rect">
            <a:avLst/>
          </a:prstGeom>
        </p:spPr>
      </p:pic>
      <p:pic>
        <p:nvPicPr>
          <p:cNvPr id="4" name="Google Shape;100;p19">
            <a:extLst>
              <a:ext uri="{FF2B5EF4-FFF2-40B4-BE49-F238E27FC236}">
                <a16:creationId xmlns:a16="http://schemas.microsoft.com/office/drawing/2014/main" id="{87D7CAF9-61F8-E30E-FAAE-A814EA1E7A22}"/>
              </a:ext>
            </a:extLst>
          </p:cNvPr>
          <p:cNvPicPr preferRelativeResize="0"/>
          <p:nvPr/>
        </p:nvPicPr>
        <p:blipFill>
          <a:blip r:embed="rId4">
            <a:alphaModFix/>
          </a:blip>
          <a:stretch>
            <a:fillRect/>
          </a:stretch>
        </p:blipFill>
        <p:spPr>
          <a:xfrm>
            <a:off x="262394" y="222637"/>
            <a:ext cx="2682636" cy="2682636"/>
          </a:xfrm>
          <a:prstGeom prst="rect">
            <a:avLst/>
          </a:prstGeom>
          <a:noFill/>
          <a:ln>
            <a:noFill/>
          </a:ln>
        </p:spPr>
      </p:pic>
      <p:pic>
        <p:nvPicPr>
          <p:cNvPr id="5" name="Google Shape;101;p19">
            <a:extLst>
              <a:ext uri="{FF2B5EF4-FFF2-40B4-BE49-F238E27FC236}">
                <a16:creationId xmlns:a16="http://schemas.microsoft.com/office/drawing/2014/main" id="{E1CF7706-6FC1-0A1B-A29A-13B3FCD3B9C3}"/>
              </a:ext>
            </a:extLst>
          </p:cNvPr>
          <p:cNvPicPr preferRelativeResize="0"/>
          <p:nvPr/>
        </p:nvPicPr>
        <p:blipFill>
          <a:blip r:embed="rId5">
            <a:alphaModFix/>
          </a:blip>
          <a:stretch>
            <a:fillRect/>
          </a:stretch>
        </p:blipFill>
        <p:spPr>
          <a:xfrm>
            <a:off x="3133974" y="79514"/>
            <a:ext cx="6010026" cy="4006685"/>
          </a:xfrm>
          <a:prstGeom prst="rect">
            <a:avLst/>
          </a:prstGeom>
          <a:noFill/>
          <a:ln>
            <a:noFill/>
          </a:ln>
        </p:spPr>
      </p:pic>
    </p:spTree>
    <p:extLst>
      <p:ext uri="{BB962C8B-B14F-4D97-AF65-F5344CB8AC3E}">
        <p14:creationId xmlns:p14="http://schemas.microsoft.com/office/powerpoint/2010/main" val="22381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a:extLst>
            <a:ext uri="{FF2B5EF4-FFF2-40B4-BE49-F238E27FC236}">
              <a16:creationId xmlns:a16="http://schemas.microsoft.com/office/drawing/2014/main" id="{83E6B424-8BD2-6842-5834-1893B782EF5E}"/>
            </a:ext>
          </a:extLst>
        </p:cNvPr>
        <p:cNvGrpSpPr/>
        <p:nvPr/>
      </p:nvGrpSpPr>
      <p:grpSpPr>
        <a:xfrm>
          <a:off x="0" y="0"/>
          <a:ext cx="0" cy="0"/>
          <a:chOff x="0" y="0"/>
          <a:chExt cx="0" cy="0"/>
        </a:xfrm>
      </p:grpSpPr>
      <p:pic>
        <p:nvPicPr>
          <p:cNvPr id="3" name="Picture 2" descr="A blue and green rectangle with white text&#10;&#10;Description automatically generated">
            <a:extLst>
              <a:ext uri="{FF2B5EF4-FFF2-40B4-BE49-F238E27FC236}">
                <a16:creationId xmlns:a16="http://schemas.microsoft.com/office/drawing/2014/main" id="{5A2624B0-60ED-084C-700E-620DB532C9D2}"/>
              </a:ext>
            </a:extLst>
          </p:cNvPr>
          <p:cNvPicPr>
            <a:picLocks noChangeAspect="1"/>
          </p:cNvPicPr>
          <p:nvPr/>
        </p:nvPicPr>
        <p:blipFill>
          <a:blip r:embed="rId3"/>
          <a:stretch>
            <a:fillRect/>
          </a:stretch>
        </p:blipFill>
        <p:spPr>
          <a:xfrm>
            <a:off x="0" y="0"/>
            <a:ext cx="9144000" cy="5143500"/>
          </a:xfrm>
          <a:prstGeom prst="rect">
            <a:avLst/>
          </a:prstGeom>
        </p:spPr>
      </p:pic>
      <p:pic>
        <p:nvPicPr>
          <p:cNvPr id="2" name="Google Shape;107;p20" descr="Gratitude is my Superpower Read Aloud ~ Reading Pioneers Academy&#10;&#10;Do you want to teach your children how to be grateful for the things they already have?&#10;Little Betsy will learn that happiness is made up of simple things in life, both small and big. With the help of the magic stone, she will begin to feel gratitude for her parents, friends, and toys. But what happens when little Betsy forgets to use the magic of her stone? She will realize that the power of gratitude is hidden in her heart.&#10;&#10;&quot;Gratitude is my superpower&quot; will teach your little ones to appreciate the warmth of home, time spent playing with friends, and family relationships.&#10;&#10;This book will help your kids in many ways:&#10;they will focus on the blessings they receive every day,&#10;they will begin to appreciate what others do for them,&#10;they will feel true happiness when they realize that they have everything they need.&#10;Practice Daily Gratitude&#10;Also included Gratitude Journal to improve happiness and gain a new appreciation for your life and life or your children.&#10;&#10;•••&#10;&#10;“Gratitude's in all of us and all we have to do,&#10;is stop and think how thankful we are, instead of feeling blue!&quot;&#10;&#10;•••&#10;&#10;From the bestselling author of Kindness is my Superpower&#10;This lovely story is filled with charming illustrations and touching rhymes. With this book, you will spend perfect moments with your child.&#10;&#10;&quot;Gratitude is my superpower&quot; is suitable for kids, their parents, and those who work with children.&#10;&#10;To support Alicia Ortego, and get your hands on your own copy of the book, both the printed version or ebook, click here: https://amzn.to/3FbYjtD&#10;My Superpower Books: https://amzn.to/3kZs4XX&#10;My Superpower Playlist: https://youtube.com/playlist?list=PLude0WtcfIhebjOh77-RsF_iynFGwQXnf&#10;Also check out her website: http://aliciaortego.com/&#10;&#10;Follow us:&#10;https://www.instagram.com/reading_pioneers/&#10;https://www.facebook.com/groups/readingpioneers/&#10;&#10;Visit our websites to see other stories and materials related to ESL and teaching English&#10;http://www.readingpioneers.com/&#10;&#10;&#10;&#10;Fair Use Act - 17 U.S.C. § 107, Notwithstanding the provisions of sections 106 and 106A, the fair use of a copyrighted work, including such use by reproduction in copies or phonorecords or by any other means specified by that section, for purposes such as criticism, comment, news reporting, teaching (including multiple copies for classroom use), scholarship, or research, is not an infringement of copyright.&#10;#readingpioneers #grateful" title="Gratitude is my Superpower | Read Aloud by Reading Pioneers Academy">
            <a:hlinkClick r:id="rId4"/>
            <a:extLst>
              <a:ext uri="{FF2B5EF4-FFF2-40B4-BE49-F238E27FC236}">
                <a16:creationId xmlns:a16="http://schemas.microsoft.com/office/drawing/2014/main" id="{26A54CCE-A3DC-19DF-9DE5-1685119A2F35}"/>
              </a:ext>
            </a:extLst>
          </p:cNvPr>
          <p:cNvPicPr preferRelativeResize="0"/>
          <p:nvPr/>
        </p:nvPicPr>
        <p:blipFill>
          <a:blip r:embed="rId5">
            <a:alphaModFix/>
          </a:blip>
          <a:stretch>
            <a:fillRect/>
          </a:stretch>
        </p:blipFill>
        <p:spPr>
          <a:xfrm>
            <a:off x="2066592" y="167104"/>
            <a:ext cx="6918925" cy="3891900"/>
          </a:xfrm>
          <a:prstGeom prst="rect">
            <a:avLst/>
          </a:prstGeom>
          <a:noFill/>
          <a:ln>
            <a:noFill/>
          </a:ln>
        </p:spPr>
      </p:pic>
    </p:spTree>
    <p:extLst>
      <p:ext uri="{BB962C8B-B14F-4D97-AF65-F5344CB8AC3E}">
        <p14:creationId xmlns:p14="http://schemas.microsoft.com/office/powerpoint/2010/main" val="19292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970</Words>
  <Application>Microsoft Macintosh PowerPoint</Application>
  <PresentationFormat>On-screen Show (16:9)</PresentationFormat>
  <Paragraphs>148</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Roboto</vt:lpstr>
      <vt:lpstr>Arial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Casper Caldarola</cp:lastModifiedBy>
  <cp:revision>6</cp:revision>
  <dcterms:modified xsi:type="dcterms:W3CDTF">2025-01-04T19:47:01Z</dcterms:modified>
</cp:coreProperties>
</file>