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74" r:id="rId3"/>
    <p:sldId id="257" r:id="rId4"/>
    <p:sldId id="275" r:id="rId5"/>
    <p:sldId id="276" r:id="rId6"/>
    <p:sldId id="277" r:id="rId7"/>
    <p:sldId id="278" r:id="rId8"/>
    <p:sldId id="279" r:id="rId9"/>
    <p:sldId id="280" r:id="rId10"/>
    <p:sldId id="281" r:id="rId11"/>
    <p:sldId id="266" r:id="rId12"/>
    <p:sldId id="282" r:id="rId13"/>
    <p:sldId id="283" r:id="rId14"/>
    <p:sldId id="284" r:id="rId15"/>
    <p:sldId id="285" r:id="rId16"/>
    <p:sldId id="286" r:id="rId17"/>
    <p:sldId id="287" r:id="rId18"/>
    <p:sldId id="273" r:id="rId19"/>
  </p:sldIdLst>
  <p:sldSz cx="9144000" cy="5143500" type="screen16x9"/>
  <p:notesSz cx="6858000" cy="9144000"/>
  <p:embeddedFontLst>
    <p:embeddedFont>
      <p:font typeface="Arial Black" panose="020B0604020202020204" pitchFamily="34" charset="0"/>
      <p:bold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7wiEr86D1EuJC8EQcxBzHV3SPF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A946"/>
    <a:srgbClr val="223D97"/>
    <a:srgbClr val="E7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55"/>
    <p:restoredTop sz="94610"/>
  </p:normalViewPr>
  <p:slideViewPr>
    <p:cSldViewPr snapToGrid="0">
      <p:cViewPr varScale="1">
        <p:scale>
          <a:sx n="152" d="100"/>
          <a:sy n="152" d="100"/>
        </p:scale>
        <p:origin x="184" y="216"/>
      </p:cViewPr>
      <p:guideLst>
        <p:guide orient="horz" pos="1620"/>
        <p:guide pos="2880"/>
      </p:guideLst>
    </p:cSldViewPr>
  </p:slideViewPr>
  <p:notesTextViewPr>
    <p:cViewPr>
      <p:scale>
        <a:sx n="1" d="1"/>
        <a:sy n="1" d="1"/>
      </p:scale>
      <p:origin x="0" y="-2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ndianaadoptionprogram.org/wp-content/uploads/2022/08/Supporting-a-Student-who-is-Adopted-NACAC.pdf#:~:text=Talk%20about%20adoption%20in%20a,and%20watch%20for%20their%20reac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fWy_v4Wds5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46BC2C80-DB72-4967-1E7A-6ABA85B49F69}"/>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A7256240-1B06-6694-D9A7-915B678BBF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spcBef>
                <a:spcPts val="1500"/>
              </a:spcBef>
              <a:spcAft>
                <a:spcPts val="1500"/>
              </a:spcAft>
              <a:buFont typeface="+mj-lt"/>
              <a:buAutoNum type="arabicPeriod"/>
            </a:pPr>
            <a:r>
              <a:rPr lang="en-US" sz="1800" b="0" i="0" u="none" strike="noStrike" dirty="0">
                <a:solidFill>
                  <a:srgbClr val="000000"/>
                </a:solidFill>
                <a:effectLst/>
                <a:latin typeface="Roboto" panose="02000000000000000000" pitchFamily="2" charset="0"/>
              </a:rPr>
              <a:t>Consider that some students may be excited to talk and share about this topic and know a lot about it. Other students may be shy or unsure about their cultural heritage, which is fine! </a:t>
            </a:r>
            <a:endParaRPr lang="en-US" sz="1800" b="0" i="0" u="none" strike="noStrike" dirty="0">
              <a:solidFill>
                <a:srgbClr val="0F0F0F"/>
              </a:solidFill>
              <a:effectLst/>
              <a:latin typeface="Roboto" panose="02000000000000000000" pitchFamily="2" charset="0"/>
            </a:endParaRPr>
          </a:p>
          <a:p>
            <a:pPr rtl="0" fontAlgn="base">
              <a:spcBef>
                <a:spcPts val="1500"/>
              </a:spcBef>
              <a:spcAft>
                <a:spcPts val="1500"/>
              </a:spcAft>
              <a:buFont typeface="+mj-lt"/>
              <a:buAutoNum type="arabicPeriod"/>
            </a:pPr>
            <a:r>
              <a:rPr lang="en-US" sz="1800" b="0" i="0" u="none" strike="noStrike" dirty="0">
                <a:solidFill>
                  <a:srgbClr val="000000"/>
                </a:solidFill>
                <a:effectLst/>
                <a:latin typeface="Roboto" panose="02000000000000000000" pitchFamily="2" charset="0"/>
              </a:rPr>
              <a:t>If students seem unsure encourage them to focus more on family traditions, foods, holidays they celebrate, activities they do with their families. Examples on the next slide!</a:t>
            </a:r>
            <a:endParaRPr lang="en-US" sz="1800" b="0" i="0" u="none" strike="noStrike" dirty="0">
              <a:solidFill>
                <a:srgbClr val="0F0F0F"/>
              </a:solidFill>
              <a:effectLst/>
              <a:latin typeface="Roboto" panose="02000000000000000000" pitchFamily="2" charset="0"/>
            </a:endParaRPr>
          </a:p>
          <a:p>
            <a:pPr rtl="0" fontAlgn="base">
              <a:spcBef>
                <a:spcPts val="1500"/>
              </a:spcBef>
              <a:spcAft>
                <a:spcPts val="1500"/>
              </a:spcAft>
              <a:buFont typeface="+mj-lt"/>
              <a:buAutoNum type="arabicPeriod"/>
            </a:pPr>
            <a:r>
              <a:rPr lang="en-US" sz="1800" b="0" i="0" u="none" strike="noStrike" dirty="0">
                <a:solidFill>
                  <a:srgbClr val="000000"/>
                </a:solidFill>
                <a:effectLst/>
                <a:latin typeface="Roboto" panose="02000000000000000000" pitchFamily="2" charset="0"/>
              </a:rPr>
              <a:t>Be aware that for some students, ancestry and cultural heritage can be tied to difficult and painful legacies of enslavement, forced migration, displacement, etc. Although these topics can be emotional, it is important to honor and acknowledge a student’s families lived experience and true history if they share.</a:t>
            </a:r>
            <a:endParaRPr lang="en-US" sz="1800" b="0" i="0" u="none" strike="noStrike" dirty="0">
              <a:solidFill>
                <a:srgbClr val="0F0F0F"/>
              </a:solidFill>
              <a:effectLst/>
              <a:latin typeface="Roboto" panose="02000000000000000000" pitchFamily="2" charset="0"/>
            </a:endParaRPr>
          </a:p>
          <a:p>
            <a:pPr marL="457200" lvl="0" indent="0" algn="l" rtl="0">
              <a:lnSpc>
                <a:spcPct val="100000"/>
              </a:lnSpc>
              <a:spcBef>
                <a:spcPts val="0"/>
              </a:spcBef>
              <a:spcAft>
                <a:spcPts val="0"/>
              </a:spcAft>
              <a:buSzPts val="1100"/>
              <a:buNone/>
            </a:pPr>
            <a:endParaRPr dirty="0"/>
          </a:p>
        </p:txBody>
      </p:sp>
      <p:sp>
        <p:nvSpPr>
          <p:cNvPr id="56" name="Google Shape;56;g26e086f46ac_0_0:notes">
            <a:extLst>
              <a:ext uri="{FF2B5EF4-FFF2-40B4-BE49-F238E27FC236}">
                <a16:creationId xmlns:a16="http://schemas.microsoft.com/office/drawing/2014/main" id="{96E9CA7A-92D9-3781-A15F-3C07DE6B1D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620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f7da2468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spcBef>
                <a:spcPts val="1500"/>
              </a:spcBef>
              <a:spcAft>
                <a:spcPts val="1500"/>
              </a:spcAft>
              <a:buFont typeface="+mj-lt"/>
              <a:buAutoNum type="arabicPeriod"/>
            </a:pPr>
            <a:r>
              <a:rPr lang="en-US" sz="1800" b="0" i="0" u="none" strike="noStrike" dirty="0">
                <a:solidFill>
                  <a:srgbClr val="000000"/>
                </a:solidFill>
                <a:effectLst/>
                <a:latin typeface="Roboto" panose="02000000000000000000" pitchFamily="2" charset="0"/>
              </a:rPr>
              <a:t>Consider that some students may be excited to talk and share about this topic and know a lot about it. Other students may be shy or unsure about their ancestry or cultural heritage, which is fine! </a:t>
            </a:r>
            <a:endParaRPr lang="en-US" sz="1800" b="0" i="0" u="none" strike="noStrike" dirty="0">
              <a:solidFill>
                <a:srgbClr val="0F0F0F"/>
              </a:solidFill>
              <a:effectLst/>
              <a:latin typeface="Roboto" panose="02000000000000000000" pitchFamily="2" charset="0"/>
            </a:endParaRPr>
          </a:p>
          <a:p>
            <a:pPr rtl="0" fontAlgn="base">
              <a:spcBef>
                <a:spcPts val="1500"/>
              </a:spcBef>
              <a:spcAft>
                <a:spcPts val="1500"/>
              </a:spcAft>
              <a:buFont typeface="+mj-lt"/>
              <a:buAutoNum type="arabicPeriod"/>
            </a:pPr>
            <a:r>
              <a:rPr lang="en-US" sz="1800" b="0" i="0" u="none" strike="noStrike" dirty="0">
                <a:solidFill>
                  <a:srgbClr val="000000"/>
                </a:solidFill>
                <a:effectLst/>
                <a:latin typeface="Roboto" panose="02000000000000000000" pitchFamily="2" charset="0"/>
              </a:rPr>
              <a:t>If students seem unsure encourage them to focus more on family traditions, foods, holidays they celebrate, activities they do with their families instead of ancestry.</a:t>
            </a:r>
            <a:endParaRPr lang="en-US" sz="1800" b="0" i="0" u="none" strike="noStrike" dirty="0">
              <a:solidFill>
                <a:srgbClr val="0F0F0F"/>
              </a:solidFill>
              <a:effectLst/>
              <a:latin typeface="Roboto" panose="02000000000000000000" pitchFamily="2" charset="0"/>
            </a:endParaRPr>
          </a:p>
          <a:p>
            <a:pPr rtl="0" fontAlgn="base">
              <a:spcBef>
                <a:spcPts val="1500"/>
              </a:spcBef>
              <a:spcAft>
                <a:spcPts val="1500"/>
              </a:spcAft>
              <a:buFont typeface="+mj-lt"/>
              <a:buAutoNum type="arabicPeriod"/>
            </a:pPr>
            <a:r>
              <a:rPr lang="en-US" sz="1800" b="0" i="0" u="none" strike="noStrike" dirty="0">
                <a:solidFill>
                  <a:srgbClr val="000000"/>
                </a:solidFill>
                <a:effectLst/>
                <a:latin typeface="Roboto" panose="02000000000000000000" pitchFamily="2" charset="0"/>
              </a:rPr>
              <a:t>Be aware that for some students, ancestry and cultural heritage can be tied to difficult and painful legacies of enslavement, forced migration, displacement, etc. Although these topics can be emotional, it is important to honor and acknowledge a student’s families lived experience and true history if they share.</a:t>
            </a:r>
            <a:endParaRPr lang="en-US" sz="1800" b="0" i="0" u="none" strike="noStrike" dirty="0">
              <a:solidFill>
                <a:srgbClr val="0F0F0F"/>
              </a:solidFill>
              <a:effectLst/>
              <a:latin typeface="Roboto" panose="02000000000000000000" pitchFamily="2" charset="0"/>
            </a:endParaRPr>
          </a:p>
        </p:txBody>
      </p:sp>
      <p:sp>
        <p:nvSpPr>
          <p:cNvPr id="119" name="Google Shape;119;g1f7da246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CABA1E93-24BF-13DD-4DE3-17199C8C22DF}"/>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BEAB394A-AF7D-6721-649C-18B08CE6766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spcBef>
                <a:spcPts val="1500"/>
              </a:spcBef>
              <a:spcAft>
                <a:spcPts val="1500"/>
              </a:spcAft>
            </a:pPr>
            <a:r>
              <a:rPr lang="en-US" sz="1200" b="0" i="0" u="none" strike="noStrike" dirty="0">
                <a:solidFill>
                  <a:srgbClr val="000000"/>
                </a:solidFill>
                <a:effectLst/>
                <a:latin typeface="Roboto" panose="02000000000000000000" pitchFamily="2" charset="0"/>
              </a:rPr>
              <a:t>Ask students to come up with how we could do each other these things:</a:t>
            </a:r>
            <a:endParaRPr lang="en-US" b="0" dirty="0">
              <a:effectLst/>
            </a:endParaRP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Understand it and learn about it </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Ask our parents or grandparents about our cultural heritage</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Read books or watch movies or shows about our cultural heritage</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Learn how to make a recipe from our cultural heritage</a:t>
            </a: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Care for it</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Support our community through acts of service</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Clean or care for the special objects or artifacts from our cultural traditions (clothes, cookware, quilts, jewelry, </a:t>
            </a:r>
            <a:r>
              <a:rPr lang="en-US" sz="1200" b="0" i="1" u="none" strike="noStrike" dirty="0" err="1">
                <a:solidFill>
                  <a:srgbClr val="000000"/>
                </a:solidFill>
                <a:effectLst/>
                <a:latin typeface="Arial" panose="020B0604020202020204" pitchFamily="34" charset="0"/>
              </a:rPr>
              <a:t>etc</a:t>
            </a:r>
            <a:r>
              <a:rPr lang="en-US" sz="1200" b="0" i="1" u="none" strike="noStrike" dirty="0">
                <a:solidFill>
                  <a:srgbClr val="000000"/>
                </a:solidFill>
                <a:effectLst/>
                <a:latin typeface="Arial" panose="020B0604020202020204" pitchFamily="34" charset="0"/>
              </a:rPr>
              <a:t>)</a:t>
            </a: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Educate and share with others</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Talk about our cultural heritage with classmates</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Invite friends to join and participate in our cultural heritage activities</a:t>
            </a:r>
          </a:p>
          <a:p>
            <a:pPr rtl="0" fontAlgn="base">
              <a:buFont typeface="Arial" panose="020B0604020202020204" pitchFamily="34" charset="0"/>
              <a:buChar char="•"/>
            </a:pPr>
            <a:r>
              <a:rPr lang="en-US" sz="1200" b="0" i="0" u="none" strike="noStrike" dirty="0">
                <a:solidFill>
                  <a:srgbClr val="000000"/>
                </a:solidFill>
                <a:effectLst/>
                <a:latin typeface="Arial" panose="020B0604020202020204" pitchFamily="34" charset="0"/>
              </a:rPr>
              <a:t>Enjoy it</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Eat the food</a:t>
            </a:r>
          </a:p>
          <a:p>
            <a:pPr marL="742950" lvl="1" indent="-285750" rtl="0" fontAlgn="base">
              <a:buFont typeface="+mj-lt"/>
              <a:buAutoNum type="arabicPeriod"/>
            </a:pPr>
            <a:r>
              <a:rPr lang="en-US" sz="1200" b="0" i="1" u="none" strike="noStrike" dirty="0">
                <a:solidFill>
                  <a:srgbClr val="000000"/>
                </a:solidFill>
                <a:effectLst/>
                <a:latin typeface="Arial" panose="020B0604020202020204" pitchFamily="34" charset="0"/>
              </a:rPr>
              <a:t>Do the activities with people we love</a:t>
            </a:r>
          </a:p>
          <a:p>
            <a:pPr marL="742950" lvl="1" indent="-285750" rtl="0" fontAlgn="base">
              <a:spcAft>
                <a:spcPts val="800"/>
              </a:spcAft>
              <a:buFont typeface="+mj-lt"/>
              <a:buAutoNum type="arabicPeriod"/>
            </a:pPr>
            <a:r>
              <a:rPr lang="en-US" sz="1200" b="0" i="1" u="none" strike="noStrike" dirty="0">
                <a:solidFill>
                  <a:srgbClr val="000000"/>
                </a:solidFill>
                <a:effectLst/>
                <a:latin typeface="Arial" panose="020B0604020202020204" pitchFamily="34" charset="0"/>
              </a:rPr>
              <a:t>Feel proud of our heritage</a:t>
            </a:r>
          </a:p>
          <a:p>
            <a:br>
              <a:rPr lang="en-US" b="0" dirty="0">
                <a:effectLst/>
              </a:rPr>
            </a:br>
            <a:endParaRPr dirty="0"/>
          </a:p>
        </p:txBody>
      </p:sp>
      <p:sp>
        <p:nvSpPr>
          <p:cNvPr id="56" name="Google Shape;56;g26e086f46ac_0_0:notes">
            <a:extLst>
              <a:ext uri="{FF2B5EF4-FFF2-40B4-BE49-F238E27FC236}">
                <a16:creationId xmlns:a16="http://schemas.microsoft.com/office/drawing/2014/main" id="{7B7A8AC7-AB22-3DA4-F26D-E715C3F5EF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675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8D2E52E7-183C-5AB8-71C9-40ABC221E0A1}"/>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E3542D8E-CC94-DAB1-30CB-CD6F5454D4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D7D7A3DD-86B7-5190-7440-F77FA1212B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1451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6A260780-0A1A-8A77-E725-ADE4F1C3D00E}"/>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C06875D9-7566-8234-EE6F-AAF807B6A25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265301A7-C8CE-9C61-1244-6C34762457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677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AE1B50E1-1642-C58E-34D4-D58E47EAE533}"/>
            </a:ext>
          </a:extLst>
        </p:cNvPr>
        <p:cNvGrpSpPr/>
        <p:nvPr/>
      </p:nvGrpSpPr>
      <p:grpSpPr>
        <a:xfrm>
          <a:off x="0" y="0"/>
          <a:ext cx="0" cy="0"/>
          <a:chOff x="0" y="0"/>
          <a:chExt cx="0" cy="0"/>
        </a:xfrm>
      </p:grpSpPr>
      <p:sp>
        <p:nvSpPr>
          <p:cNvPr id="160" name="Google Shape;160;g286d81a6184_0_31:notes">
            <a:extLst>
              <a:ext uri="{FF2B5EF4-FFF2-40B4-BE49-F238E27FC236}">
                <a16:creationId xmlns:a16="http://schemas.microsoft.com/office/drawing/2014/main" id="{D3E8002E-C222-C594-80B3-E41E9C77D8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1500"/>
              </a:spcAft>
              <a:buSzPts val="1100"/>
              <a:buNone/>
            </a:pPr>
            <a:endParaRPr/>
          </a:p>
        </p:txBody>
      </p:sp>
      <p:sp>
        <p:nvSpPr>
          <p:cNvPr id="161" name="Google Shape;161;g286d81a6184_0_31:notes">
            <a:extLst>
              <a:ext uri="{FF2B5EF4-FFF2-40B4-BE49-F238E27FC236}">
                <a16:creationId xmlns:a16="http://schemas.microsoft.com/office/drawing/2014/main" id="{568AD42E-C848-80F7-ED67-1B9A5A693E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637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282F55C5-5F5D-3D72-95DC-C15B88AD66A6}"/>
            </a:ext>
          </a:extLst>
        </p:cNvPr>
        <p:cNvGrpSpPr/>
        <p:nvPr/>
      </p:nvGrpSpPr>
      <p:grpSpPr>
        <a:xfrm>
          <a:off x="0" y="0"/>
          <a:ext cx="0" cy="0"/>
          <a:chOff x="0" y="0"/>
          <a:chExt cx="0" cy="0"/>
        </a:xfrm>
      </p:grpSpPr>
      <p:sp>
        <p:nvSpPr>
          <p:cNvPr id="160" name="Google Shape;160;g286d81a6184_0_31:notes">
            <a:extLst>
              <a:ext uri="{FF2B5EF4-FFF2-40B4-BE49-F238E27FC236}">
                <a16:creationId xmlns:a16="http://schemas.microsoft.com/office/drawing/2014/main" id="{5C0E9BA1-AC08-87E9-45C4-7F9F94B4F6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sng" strike="noStrike" dirty="0">
                <a:solidFill>
                  <a:srgbClr val="2200CC"/>
                </a:solidFill>
                <a:effectLst/>
                <a:latin typeface="Arial" panose="020B0604020202020204" pitchFamily="34" charset="0"/>
                <a:hlinkClick r:id="rId3"/>
              </a:rPr>
              <a:t>https://www.indianaadoptionprogram.org/wp-content/uploads/2022/08/Supporting-a-Student-who-is-Adopted-NACAC.pdf#:~:text=Talk%20about%20adoption%20in%20a,and%20watch%20for%20their%20reactions</a:t>
            </a:r>
            <a:r>
              <a:rPr lang="en-US" sz="1800" b="0" i="0" u="none" strike="noStrike" dirty="0">
                <a:solidFill>
                  <a:srgbClr val="000000"/>
                </a:solidFill>
                <a:effectLst/>
                <a:latin typeface="Arial" panose="020B0604020202020204" pitchFamily="34" charset="0"/>
              </a:rPr>
              <a:t>. </a:t>
            </a:r>
            <a:endParaRPr lang="en-US" b="0" dirty="0">
              <a:effectLst/>
            </a:endParaRPr>
          </a:p>
          <a:p>
            <a:br>
              <a:rPr lang="en-US"/>
            </a:br>
            <a:endParaRPr/>
          </a:p>
        </p:txBody>
      </p:sp>
      <p:sp>
        <p:nvSpPr>
          <p:cNvPr id="161" name="Google Shape;161;g286d81a6184_0_31:notes">
            <a:extLst>
              <a:ext uri="{FF2B5EF4-FFF2-40B4-BE49-F238E27FC236}">
                <a16:creationId xmlns:a16="http://schemas.microsoft.com/office/drawing/2014/main" id="{F1422625-AA86-EBAC-B0F9-1F6BE9151D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844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FDF2785-11EE-7999-F146-295BC21D7F2F}"/>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08688029-6C35-F2A3-5261-5322D457428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E5CD9964-0BD7-EF75-9364-EC0BD7884F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16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2463559-C41E-7A61-641E-D38DBA078713}"/>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0EB1118B-3CCC-D58B-B053-06B2506E5D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5C1532BF-E223-A087-9A62-11F79ABA3B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56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6e086f46a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Explain to students that today we will be thinking about our own cultural heritage and ancestry and consider ways we can celebrate and feel connected to those identities.</a:t>
            </a:r>
          </a:p>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Also, practice sharing our cultural heritages and ancestries with one another and celebrating the similarities and differences.</a:t>
            </a:r>
          </a:p>
          <a:p>
            <a:br>
              <a:rPr lang="en-US" b="0" dirty="0">
                <a:effectLst/>
              </a:rPr>
            </a:br>
            <a:endParaRPr dirty="0"/>
          </a:p>
        </p:txBody>
      </p:sp>
      <p:sp>
        <p:nvSpPr>
          <p:cNvPr id="56" name="Google Shape;56;g26e086f46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17282099-A5A6-EAD7-B933-9C274D783B6D}"/>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98807029-840F-BEFD-5191-E28CE098BE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E2814413-ABD9-ACFB-51EE-E79ED1CA1F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499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035045C8-75D2-C2F3-398A-CAEF9B665745}"/>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36A50863-D55C-8ABE-D48F-0B2087EC98A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spcBef>
                <a:spcPts val="1500"/>
              </a:spcBef>
              <a:spcAft>
                <a:spcPts val="1500"/>
              </a:spcAft>
            </a:pPr>
            <a:r>
              <a:rPr lang="en-US" sz="1800" b="0" i="0" u="none" strike="noStrike" dirty="0">
                <a:solidFill>
                  <a:srgbClr val="000000"/>
                </a:solidFill>
                <a:effectLst/>
                <a:latin typeface="Roboto" panose="02000000000000000000" pitchFamily="2" charset="0"/>
              </a:rPr>
              <a:t>Imagine your family has special traditions, like celebrating holidays in a certain way, or maybe your grandma has a special recipe that has been in the family for a long time. That's part of your cultural heritage! It's like a big collection of stories, customs, and things that are important to the people in your family and community.</a:t>
            </a:r>
            <a:endParaRPr lang="en-US" b="0" dirty="0">
              <a:effectLst/>
            </a:endParaRPr>
          </a:p>
          <a:p>
            <a:pPr rtl="0">
              <a:spcBef>
                <a:spcPts val="1500"/>
              </a:spcBef>
              <a:spcAft>
                <a:spcPts val="1500"/>
              </a:spcAft>
            </a:pPr>
            <a:r>
              <a:rPr lang="en-US" sz="1800" b="0" i="0" u="none" strike="noStrike" dirty="0">
                <a:solidFill>
                  <a:srgbClr val="000000"/>
                </a:solidFill>
                <a:effectLst/>
                <a:latin typeface="Roboto" panose="02000000000000000000" pitchFamily="2" charset="0"/>
              </a:rPr>
              <a:t>Teacher should offer an example of something from their own cultural heritage</a:t>
            </a:r>
            <a:endParaRPr lang="en-US" b="0" dirty="0">
              <a:effectLst/>
            </a:endParaRPr>
          </a:p>
          <a:p>
            <a:pPr rtl="0" fontAlgn="base">
              <a:spcBef>
                <a:spcPts val="1500"/>
              </a:spcBef>
              <a:buFont typeface="Arial" panose="020B0604020202020204" pitchFamily="34" charset="0"/>
              <a:buChar char="•"/>
            </a:pPr>
            <a:r>
              <a:rPr lang="en-US" sz="1800" b="0" i="1" u="none" strike="noStrike" dirty="0">
                <a:solidFill>
                  <a:srgbClr val="000000"/>
                </a:solidFill>
                <a:effectLst/>
                <a:latin typeface="Roboto" panose="02000000000000000000" pitchFamily="2" charset="0"/>
              </a:rPr>
              <a:t>“In my family we cook a big family breakfast on Sunday mornings”</a:t>
            </a:r>
          </a:p>
          <a:p>
            <a:pPr rtl="0" fontAlgn="base">
              <a:buFont typeface="Arial" panose="020B0604020202020204" pitchFamily="34" charset="0"/>
              <a:buChar char="•"/>
            </a:pPr>
            <a:r>
              <a:rPr lang="en-US" sz="1800" b="0" i="1" u="none" strike="noStrike" dirty="0">
                <a:solidFill>
                  <a:srgbClr val="000000"/>
                </a:solidFill>
                <a:effectLst/>
                <a:latin typeface="Roboto" panose="02000000000000000000" pitchFamily="2" charset="0"/>
              </a:rPr>
              <a:t>“In my culture we do a big party and celebration for someone’s 15th birthday”</a:t>
            </a:r>
          </a:p>
          <a:p>
            <a:pPr rtl="0" fontAlgn="base">
              <a:spcAft>
                <a:spcPts val="1500"/>
              </a:spcAft>
              <a:buFont typeface="Arial" panose="020B0604020202020204" pitchFamily="34" charset="0"/>
              <a:buChar char="•"/>
            </a:pPr>
            <a:r>
              <a:rPr lang="en-US" sz="1800" b="0" i="1" u="none" strike="noStrike" dirty="0">
                <a:solidFill>
                  <a:srgbClr val="000000"/>
                </a:solidFill>
                <a:effectLst/>
                <a:latin typeface="Roboto" panose="02000000000000000000" pitchFamily="2" charset="0"/>
              </a:rPr>
              <a:t>“In my family’s tradition we tell stories after dinner”</a:t>
            </a:r>
          </a:p>
          <a:p>
            <a:br>
              <a:rPr lang="en-US" b="0" dirty="0">
                <a:effectLst/>
              </a:rPr>
            </a:br>
            <a:endParaRPr dirty="0"/>
          </a:p>
        </p:txBody>
      </p:sp>
      <p:sp>
        <p:nvSpPr>
          <p:cNvPr id="56" name="Google Shape;56;g26e086f46ac_0_0:notes">
            <a:extLst>
              <a:ext uri="{FF2B5EF4-FFF2-40B4-BE49-F238E27FC236}">
                <a16:creationId xmlns:a16="http://schemas.microsoft.com/office/drawing/2014/main" id="{8356024E-16FE-9C4A-DD74-4484F0DC0A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539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573E0D17-9F92-7486-513E-C475BE175F67}"/>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29331927-CB5F-447C-D547-889EFEFD68C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none" strike="noStrike" dirty="0">
                <a:solidFill>
                  <a:srgbClr val="000000"/>
                </a:solidFill>
                <a:effectLst/>
                <a:latin typeface="Roboto" panose="02000000000000000000" pitchFamily="2" charset="0"/>
              </a:rPr>
              <a:t>Notes for different types of families: </a:t>
            </a:r>
            <a:br>
              <a:rPr lang="en-US" sz="1800" b="0" i="0" u="none" strike="noStrike" dirty="0">
                <a:solidFill>
                  <a:srgbClr val="000000"/>
                </a:solidFill>
                <a:effectLst/>
                <a:latin typeface="Roboto" panose="02000000000000000000" pitchFamily="2" charset="0"/>
              </a:rPr>
            </a:br>
            <a:r>
              <a:rPr lang="en-US" sz="1800" b="0" i="0" u="none" strike="noStrike" dirty="0">
                <a:solidFill>
                  <a:srgbClr val="000000"/>
                </a:solidFill>
                <a:effectLst/>
                <a:latin typeface="Roboto" panose="02000000000000000000" pitchFamily="2" charset="0"/>
              </a:rPr>
              <a:t>Some families have a mom, a dad, and kids while others might have just one parent, or maybe grandparents taking care of the kids. Some families might have step-siblings or adopted children. There are families with two moms or two dads, and some families are made of friends who are like family.</a:t>
            </a:r>
            <a:endParaRPr lang="en-US" b="0" dirty="0">
              <a:effectLst/>
            </a:endParaRPr>
          </a:p>
          <a:p>
            <a:pPr rtl="0"/>
            <a:br>
              <a:rPr lang="en-US" b="0" dirty="0">
                <a:effectLst/>
              </a:rPr>
            </a:br>
            <a:r>
              <a:rPr lang="en-US" sz="1800" b="0" i="0" u="none" strike="noStrike" dirty="0">
                <a:solidFill>
                  <a:srgbClr val="000000"/>
                </a:solidFill>
                <a:effectLst/>
                <a:latin typeface="Roboto" panose="02000000000000000000" pitchFamily="2" charset="0"/>
              </a:rPr>
              <a:t>If students ask about step-family members you can say: </a:t>
            </a:r>
            <a:endParaRPr lang="en-US" b="0" dirty="0">
              <a:effectLst/>
            </a:endParaRPr>
          </a:p>
          <a:p>
            <a:pPr rtl="0"/>
            <a:r>
              <a:rPr lang="en-US" sz="1800" b="0" i="1" u="none" strike="noStrike" dirty="0">
                <a:solidFill>
                  <a:srgbClr val="000000"/>
                </a:solidFill>
                <a:effectLst/>
                <a:latin typeface="Roboto" panose="02000000000000000000" pitchFamily="2" charset="0"/>
              </a:rPr>
              <a:t>“</a:t>
            </a:r>
            <a:r>
              <a:rPr lang="en-US" sz="1800" b="0" i="1" u="none" strike="noStrike" dirty="0">
                <a:solidFill>
                  <a:srgbClr val="0D0D0D"/>
                </a:solidFill>
                <a:effectLst/>
                <a:latin typeface="Roboto" panose="02000000000000000000" pitchFamily="2" charset="0"/>
              </a:rPr>
              <a:t>a stepfamily is when two families come together to make one big family. You might get new step-siblings, which means brothers or sisters from your mom's or dad's new partner. Sometimes, you even get new aunts, uncles, or grandparents from the other side of the family!”</a:t>
            </a:r>
            <a:endParaRPr lang="en-US" b="0" dirty="0">
              <a:effectLst/>
            </a:endParaRPr>
          </a:p>
          <a:p>
            <a:pPr rtl="0"/>
            <a:br>
              <a:rPr lang="en-US" b="0" dirty="0">
                <a:effectLst/>
              </a:rPr>
            </a:br>
            <a:r>
              <a:rPr lang="en-US" sz="1800" b="0" i="0" u="none" strike="noStrike" dirty="0">
                <a:solidFill>
                  <a:srgbClr val="000000"/>
                </a:solidFill>
                <a:effectLst/>
                <a:latin typeface="Roboto" panose="02000000000000000000" pitchFamily="2" charset="0"/>
              </a:rPr>
              <a:t>If students ask about adoption you can say: </a:t>
            </a:r>
            <a:endParaRPr lang="en-US" b="0" dirty="0">
              <a:effectLst/>
            </a:endParaRPr>
          </a:p>
          <a:p>
            <a:pPr rtl="0"/>
            <a:r>
              <a:rPr lang="en-US" sz="1800" b="0" i="1" u="none" strike="noStrike" dirty="0">
                <a:solidFill>
                  <a:srgbClr val="000000"/>
                </a:solidFill>
                <a:effectLst/>
                <a:latin typeface="Roboto" panose="02000000000000000000" pitchFamily="2" charset="0"/>
              </a:rPr>
              <a:t>"Adoption is a special way that some families come together. When a child is adopted, it means that their birth family, for different reasons, asked another family to take care of and love them forever. The family that adopts them becomes their forever family.”</a:t>
            </a:r>
            <a:endParaRPr lang="en-US" b="0" dirty="0">
              <a:effectLst/>
            </a:endParaRPr>
          </a:p>
          <a:p>
            <a:br>
              <a:rPr lang="en-US" dirty="0"/>
            </a:br>
            <a:endParaRPr dirty="0"/>
          </a:p>
        </p:txBody>
      </p:sp>
      <p:sp>
        <p:nvSpPr>
          <p:cNvPr id="56" name="Google Shape;56;g26e086f46ac_0_0:notes">
            <a:extLst>
              <a:ext uri="{FF2B5EF4-FFF2-40B4-BE49-F238E27FC236}">
                <a16:creationId xmlns:a16="http://schemas.microsoft.com/office/drawing/2014/main" id="{2891C592-116B-F0A4-C0D0-B726C7E03E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830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E5D92189-EED7-AA27-413C-7A6467DB888D}"/>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3BB85D78-FD5A-6DBD-B687-26EFA7EB190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none" strike="noStrike" dirty="0">
                <a:solidFill>
                  <a:srgbClr val="000000"/>
                </a:solidFill>
                <a:effectLst/>
                <a:latin typeface="Arial" panose="020B0604020202020204" pitchFamily="34" charset="0"/>
              </a:rPr>
              <a:t>Taken from </a:t>
            </a:r>
            <a:endParaRPr lang="en-US" b="0" dirty="0">
              <a:effectLst/>
            </a:endParaRPr>
          </a:p>
          <a:p>
            <a:pPr rtl="0"/>
            <a:r>
              <a:rPr lang="en-US" sz="1800" b="0" i="0" u="none" strike="noStrike" dirty="0">
                <a:solidFill>
                  <a:srgbClr val="000000"/>
                </a:solidFill>
                <a:effectLst/>
                <a:latin typeface="Roboto" panose="02000000000000000000" pitchFamily="2" charset="0"/>
              </a:rPr>
              <a:t>Pollyanna Class K: Talking about Skin Tones and Skin Colors</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If the teacher knows where their ancestors are from they should share:</a:t>
            </a:r>
            <a:endParaRPr lang="en-US" b="0" dirty="0">
              <a:effectLst/>
            </a:endParaRPr>
          </a:p>
          <a:p>
            <a:pPr rtl="0"/>
            <a:r>
              <a:rPr lang="en-US" sz="1800" b="0" i="0" u="none" strike="noStrike" dirty="0">
                <a:solidFill>
                  <a:srgbClr val="000000"/>
                </a:solidFill>
                <a:effectLst/>
                <a:latin typeface="Arial" panose="020B0604020202020204" pitchFamily="34" charset="0"/>
              </a:rPr>
              <a:t>“My ancestors come from Jamaica”</a:t>
            </a:r>
            <a:endParaRPr lang="en-US" b="0" dirty="0">
              <a:effectLst/>
            </a:endParaRPr>
          </a:p>
          <a:p>
            <a:pPr rtl="0"/>
            <a:r>
              <a:rPr lang="en-US" sz="1800" b="0" i="0" u="none" strike="noStrike" dirty="0">
                <a:solidFill>
                  <a:srgbClr val="000000"/>
                </a:solidFill>
                <a:effectLst/>
                <a:latin typeface="Arial" panose="020B0604020202020204" pitchFamily="34" charset="0"/>
              </a:rPr>
              <a:t>“My ancestors come from the American South, Georgia to be precise”</a:t>
            </a:r>
            <a:endParaRPr lang="en-US" b="0" dirty="0">
              <a:effectLst/>
            </a:endParaRPr>
          </a:p>
          <a:p>
            <a:pPr rtl="0"/>
            <a:r>
              <a:rPr lang="en-US" sz="1800" b="0" i="0" u="none" strike="noStrike" dirty="0">
                <a:solidFill>
                  <a:srgbClr val="000000"/>
                </a:solidFill>
                <a:effectLst/>
                <a:latin typeface="Arial" panose="020B0604020202020204" pitchFamily="34" charset="0"/>
              </a:rPr>
              <a:t>“My ancestors are from all over Europe. Ireland, England, and Italy” </a:t>
            </a:r>
            <a:endParaRPr lang="en-US" b="0" dirty="0">
              <a:effectLst/>
            </a:endParaRPr>
          </a:p>
          <a:p>
            <a:br>
              <a:rPr lang="en-US" dirty="0"/>
            </a:br>
            <a:endParaRPr dirty="0"/>
          </a:p>
        </p:txBody>
      </p:sp>
      <p:sp>
        <p:nvSpPr>
          <p:cNvPr id="56" name="Google Shape;56;g26e086f46ac_0_0:notes">
            <a:extLst>
              <a:ext uri="{FF2B5EF4-FFF2-40B4-BE49-F238E27FC236}">
                <a16:creationId xmlns:a16="http://schemas.microsoft.com/office/drawing/2014/main" id="{1A6BBA67-0A94-F226-11BE-02A97542CD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735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C829A2B8-3445-1638-2E31-75DC914B7352}"/>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826E14CC-562E-2B6C-944D-4913E7A0AE6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4FA1C9E1-B105-C343-FC50-11024E4946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918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315C1D66-C07F-6A18-B3D4-59C7946D50C6}"/>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99DE6123-5695-EAF6-49C2-646B6DBC672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br>
              <a:rPr lang="en-US" b="0" dirty="0">
                <a:effectLst/>
              </a:rPr>
            </a:br>
            <a:r>
              <a:rPr lang="en-US" sz="1800" b="0" i="0" u="sng" strike="noStrike" dirty="0">
                <a:solidFill>
                  <a:srgbClr val="2200CC"/>
                </a:solidFill>
                <a:effectLst/>
                <a:latin typeface="Arial" panose="020B0604020202020204" pitchFamily="34" charset="0"/>
                <a:hlinkClick r:id="rId3"/>
              </a:rPr>
              <a:t>Where Are You From? by Yamile Saied Mendez Illustrated by Jaime Kim || Read Aloud Read Along ||</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Youtube</a:t>
            </a:r>
            <a:r>
              <a:rPr lang="en-US" sz="1800" b="0" i="0" u="none" strike="noStrike" dirty="0">
                <a:solidFill>
                  <a:srgbClr val="000000"/>
                </a:solidFill>
                <a:effectLst/>
                <a:latin typeface="Arial" panose="020B0604020202020204" pitchFamily="34" charset="0"/>
              </a:rPr>
              <a:t>)</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Guiding Questions for Students:</a:t>
            </a:r>
            <a:endParaRPr lang="en-US" b="0" dirty="0">
              <a:effectLst/>
            </a:endParaRPr>
          </a:p>
          <a:p>
            <a:pPr rtl="0" fontAlgn="base">
              <a:buFont typeface="+mj-lt"/>
              <a:buAutoNum type="arabicPeriod"/>
            </a:pPr>
            <a:r>
              <a:rPr lang="en-US" sz="1800" b="0" i="0" u="none" strike="noStrike" dirty="0">
                <a:solidFill>
                  <a:srgbClr val="000000"/>
                </a:solidFill>
                <a:effectLst/>
                <a:latin typeface="Arial" panose="020B0604020202020204" pitchFamily="34" charset="0"/>
              </a:rPr>
              <a:t>What are the main character’s feelings and why does she feel like she doesn’t belong?</a:t>
            </a:r>
          </a:p>
          <a:p>
            <a:pPr rtl="0" fontAlgn="base">
              <a:buFont typeface="+mj-lt"/>
              <a:buAutoNum type="arabicPeriod"/>
            </a:pPr>
            <a:r>
              <a:rPr lang="en-US" sz="1800" b="0" i="0" u="none" strike="noStrike" dirty="0">
                <a:solidFill>
                  <a:srgbClr val="000000"/>
                </a:solidFill>
                <a:effectLst/>
                <a:latin typeface="Arial" panose="020B0604020202020204" pitchFamily="34" charset="0"/>
              </a:rPr>
              <a:t>Why do you think she turns to her grandfather for help?</a:t>
            </a:r>
          </a:p>
          <a:p>
            <a:pPr rtl="0" fontAlgn="base">
              <a:buFont typeface="+mj-lt"/>
              <a:buAutoNum type="arabicPeriod"/>
            </a:pPr>
            <a:r>
              <a:rPr lang="en-US" sz="1800" b="0" i="0" u="none" strike="noStrike" dirty="0">
                <a:solidFill>
                  <a:srgbClr val="000000"/>
                </a:solidFill>
                <a:effectLst/>
                <a:latin typeface="Arial" panose="020B0604020202020204" pitchFamily="34" charset="0"/>
              </a:rPr>
              <a:t>Where do you think the main character is from based on her grandfather’s description? Is she from one single place?</a:t>
            </a:r>
          </a:p>
          <a:p>
            <a:pPr rtl="0" fontAlgn="base">
              <a:buFont typeface="+mj-lt"/>
              <a:buAutoNum type="arabicPeriod"/>
            </a:pPr>
            <a:r>
              <a:rPr lang="en-US" sz="1800" b="0" i="0" u="none" strike="noStrike" dirty="0">
                <a:solidFill>
                  <a:srgbClr val="0F0F0F"/>
                </a:solidFill>
                <a:effectLst/>
                <a:latin typeface="Roboto" panose="02000000000000000000" pitchFamily="2" charset="0"/>
              </a:rPr>
              <a:t>Can you think of things in your family or culture that are special and unique, like the things the grandfather mentions?</a:t>
            </a:r>
            <a:endParaRPr lang="en-US" sz="1800" b="0" i="0" u="none" strike="noStrike" dirty="0">
              <a:solidFill>
                <a:srgbClr val="000000"/>
              </a:solidFill>
              <a:effectLst/>
              <a:latin typeface="Arial" panose="020B0604020202020204" pitchFamily="34" charset="0"/>
            </a:endParaRPr>
          </a:p>
          <a:p>
            <a:pPr rtl="0" fontAlgn="base">
              <a:buFont typeface="+mj-lt"/>
              <a:buAutoNum type="arabicPeriod"/>
            </a:pPr>
            <a:r>
              <a:rPr lang="en-US" sz="1800" b="0" i="0" u="none" strike="noStrike" dirty="0">
                <a:solidFill>
                  <a:srgbClr val="0F0F0F"/>
                </a:solidFill>
                <a:effectLst/>
                <a:latin typeface="Roboto" panose="02000000000000000000" pitchFamily="2" charset="0"/>
              </a:rPr>
              <a:t>How do you think learning about our heritage and where we come from can help us understand ourselves better?</a:t>
            </a:r>
          </a:p>
          <a:p>
            <a:pPr marL="457200" lvl="0" indent="0" algn="l" rtl="0">
              <a:lnSpc>
                <a:spcPct val="100000"/>
              </a:lnSpc>
              <a:spcBef>
                <a:spcPts val="0"/>
              </a:spcBef>
              <a:spcAft>
                <a:spcPts val="0"/>
              </a:spcAft>
              <a:buSzPts val="1100"/>
              <a:buNone/>
            </a:pPr>
            <a:endParaRPr dirty="0"/>
          </a:p>
        </p:txBody>
      </p:sp>
      <p:sp>
        <p:nvSpPr>
          <p:cNvPr id="56" name="Google Shape;56;g26e086f46ac_0_0:notes">
            <a:extLst>
              <a:ext uri="{FF2B5EF4-FFF2-40B4-BE49-F238E27FC236}">
                <a16:creationId xmlns:a16="http://schemas.microsoft.com/office/drawing/2014/main" id="{28F257DE-A85E-35F8-8343-1EB6E89164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842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 name="Google Shape;1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
        <p:cNvGrpSpPr/>
        <p:nvPr/>
      </p:nvGrpSpPr>
      <p:grpSpPr>
        <a:xfrm>
          <a:off x="0" y="0"/>
          <a:ext cx="0" cy="0"/>
          <a:chOff x="0" y="0"/>
          <a:chExt cx="0" cy="0"/>
        </a:xfrm>
      </p:grpSpPr>
      <p:sp>
        <p:nvSpPr>
          <p:cNvPr id="13" name="Google Shape;13;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 name="Google Shape;14;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 name="Google Shape;1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4" name="Google Shape;34;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9" name="Google Shape;3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hyperlink" Target="https://www.goodreads.com/en/book/show/3441216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B527CB10-31DE-3F4D-C33A-7405C7306CE6}"/>
              </a:ext>
            </a:extLst>
          </p:cNvPr>
          <p:cNvPicPr>
            <a:picLocks noChangeAspect="1"/>
          </p:cNvPicPr>
          <p:nvPr/>
        </p:nvPicPr>
        <p:blipFill>
          <a:blip r:embed="rId3"/>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66BFF4C8-6BF2-0B0C-21E6-9D88E247D071}"/>
              </a:ext>
            </a:extLst>
          </p:cNvPr>
          <p:cNvSpPr txBox="1"/>
          <p:nvPr/>
        </p:nvSpPr>
        <p:spPr>
          <a:xfrm>
            <a:off x="421418" y="1709527"/>
            <a:ext cx="6615485" cy="1256754"/>
          </a:xfrm>
          <a:prstGeom prst="rect">
            <a:avLst/>
          </a:prstGeom>
          <a:noFill/>
        </p:spPr>
        <p:txBody>
          <a:bodyPr wrap="square" rtlCol="0">
            <a:spAutoFit/>
          </a:bodyPr>
          <a:lstStyle/>
          <a:p>
            <a:pPr marL="0" marR="0" lvl="0" indent="0" rtl="0">
              <a:lnSpc>
                <a:spcPts val="3720"/>
              </a:lnSpc>
              <a:spcBef>
                <a:spcPts val="0"/>
              </a:spcBef>
              <a:spcAft>
                <a:spcPts val="0"/>
              </a:spcAft>
              <a:buClr>
                <a:schemeClr val="dk1"/>
              </a:buClr>
              <a:buSzPts val="1100"/>
              <a:buFont typeface="Arial"/>
              <a:buNone/>
            </a:pPr>
            <a:r>
              <a:rPr lang="en-US" sz="3600" b="1" dirty="0">
                <a:solidFill>
                  <a:schemeClr val="lt1"/>
                </a:solidFill>
                <a:latin typeface="Arial Black" panose="020B0604020202020204" pitchFamily="34" charset="0"/>
                <a:cs typeface="Arial Black" panose="020B0604020202020204" pitchFamily="34" charset="0"/>
              </a:rPr>
              <a:t>Celebrating our Cultural Heritage and Ancestry</a:t>
            </a:r>
            <a:r>
              <a:rPr lang="en-US" sz="3600" b="1" u="none" strike="noStrike" cap="none" dirty="0">
                <a:solidFill>
                  <a:schemeClr val="lt1"/>
                </a:solidFill>
                <a:latin typeface="Arial Black" panose="020B0604020202020204" pitchFamily="34" charset="0"/>
                <a:cs typeface="Arial Black" panose="020B0604020202020204" pitchFamily="34" charset="0"/>
              </a:rPr>
              <a:t> </a:t>
            </a:r>
          </a:p>
          <a:p>
            <a:pPr marL="0" marR="0" lvl="0" indent="0" rtl="0">
              <a:lnSpc>
                <a:spcPct val="100000"/>
              </a:lnSpc>
              <a:spcBef>
                <a:spcPts val="0"/>
              </a:spcBef>
              <a:spcAft>
                <a:spcPts val="0"/>
              </a:spcAft>
              <a:buClr>
                <a:schemeClr val="dk1"/>
              </a:buClr>
              <a:buSzPts val="1100"/>
              <a:buFont typeface="Arial"/>
              <a:buNone/>
            </a:pPr>
            <a:endParaRPr lang="en-US" b="1" dirty="0">
              <a:latin typeface="Arial Black" panose="020B0604020202020204" pitchFamily="34" charset="0"/>
              <a:cs typeface="Arial Black" panose="020B0604020202020204" pitchFamily="34" charset="0"/>
            </a:endParaRPr>
          </a:p>
        </p:txBody>
      </p:sp>
      <p:cxnSp>
        <p:nvCxnSpPr>
          <p:cNvPr id="6" name="Straight Connector 5">
            <a:extLst>
              <a:ext uri="{FF2B5EF4-FFF2-40B4-BE49-F238E27FC236}">
                <a16:creationId xmlns:a16="http://schemas.microsoft.com/office/drawing/2014/main" id="{E53939B6-79CA-C36D-1468-3D567F565D29}"/>
              </a:ext>
            </a:extLst>
          </p:cNvPr>
          <p:cNvCxnSpPr>
            <a:cxnSpLocks/>
          </p:cNvCxnSpPr>
          <p:nvPr/>
        </p:nvCxnSpPr>
        <p:spPr>
          <a:xfrm>
            <a:off x="341906" y="1689155"/>
            <a:ext cx="0" cy="2095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23ABFF-8FB8-180D-8252-CFACB8B18EB9}"/>
              </a:ext>
            </a:extLst>
          </p:cNvPr>
          <p:cNvSpPr txBox="1"/>
          <p:nvPr/>
        </p:nvSpPr>
        <p:spPr>
          <a:xfrm>
            <a:off x="421418" y="2719800"/>
            <a:ext cx="4572000" cy="1029962"/>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1100"/>
              <a:buFont typeface="Arial"/>
              <a:buNone/>
            </a:pPr>
            <a:r>
              <a:rPr lang="en-US" sz="1400" b="1" i="0" u="none" strike="noStrike" cap="none" dirty="0">
                <a:solidFill>
                  <a:srgbClr val="53A946"/>
                </a:solidFill>
              </a:rPr>
              <a:t>G</a:t>
            </a:r>
            <a:r>
              <a:rPr lang="en-US" sz="1400" b="1" i="0" u="none" strike="noStrike" cap="none" dirty="0">
                <a:solidFill>
                  <a:srgbClr val="53A946"/>
                </a:solidFill>
                <a:latin typeface="Arial"/>
                <a:ea typeface="Arial"/>
                <a:cs typeface="Arial"/>
                <a:sym typeface="Arial"/>
              </a:rPr>
              <a:t>rade </a:t>
            </a:r>
            <a:r>
              <a:rPr lang="en-US" sz="1400" b="1" dirty="0">
                <a:solidFill>
                  <a:srgbClr val="53A946"/>
                </a:solidFill>
              </a:rPr>
              <a:t>I </a:t>
            </a:r>
            <a:r>
              <a:rPr lang="en-US" sz="1400" b="1" i="0" u="none" strike="noStrike" cap="none" dirty="0">
                <a:solidFill>
                  <a:srgbClr val="53A946"/>
                </a:solidFill>
                <a:latin typeface="Arial"/>
                <a:ea typeface="Arial"/>
                <a:cs typeface="Arial"/>
                <a:sym typeface="Arial"/>
              </a:rPr>
              <a:t>/ Lesson 9</a:t>
            </a:r>
          </a:p>
          <a:p>
            <a:pPr marL="0" marR="0" lvl="0" indent="0" rtl="0">
              <a:lnSpc>
                <a:spcPct val="115000"/>
              </a:lnSpc>
              <a:spcBef>
                <a:spcPts val="0"/>
              </a:spcBef>
              <a:spcAft>
                <a:spcPts val="0"/>
              </a:spcAft>
              <a:buClr>
                <a:schemeClr val="dk1"/>
              </a:buClr>
              <a:buSzPts val="1100"/>
              <a:buFont typeface="Arial"/>
              <a:buNone/>
            </a:pPr>
            <a:r>
              <a:rPr lang="en-US" sz="1400" b="1" i="0" u="none" strike="noStrike" cap="none" dirty="0">
                <a:solidFill>
                  <a:schemeClr val="lt1"/>
                </a:solidFill>
                <a:latin typeface="Arial"/>
                <a:ea typeface="Arial"/>
                <a:cs typeface="Arial"/>
                <a:sym typeface="Arial"/>
              </a:rPr>
              <a:t>UNIT:</a:t>
            </a:r>
            <a:r>
              <a:rPr lang="en-US" sz="1400" b="1" i="0" u="none" strike="noStrike" cap="none" dirty="0">
                <a:solidFill>
                  <a:schemeClr val="lt1"/>
                </a:solidFill>
              </a:rPr>
              <a:t> </a:t>
            </a:r>
            <a:r>
              <a:rPr lang="en-US" sz="1400" b="1" dirty="0">
                <a:solidFill>
                  <a:schemeClr val="lt1"/>
                </a:solidFill>
              </a:rPr>
              <a:t>We Are Part of a Larger Community – Encouraging Kindness, Social Awareness, &amp; Empathy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F730CECB-8BE9-B353-818B-3201457A5855}"/>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53176DEB-99D8-30A8-DCF5-F095CB8B5FF9}"/>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6BB69285-D577-4346-A986-CE72B1953BBE}"/>
              </a:ext>
            </a:extLst>
          </p:cNvPr>
          <p:cNvSpPr/>
          <p:nvPr/>
        </p:nvSpPr>
        <p:spPr>
          <a:xfrm>
            <a:off x="1669649" y="730883"/>
            <a:ext cx="5804702" cy="2735885"/>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59;g26e086f46ac_0_0">
            <a:extLst>
              <a:ext uri="{FF2B5EF4-FFF2-40B4-BE49-F238E27FC236}">
                <a16:creationId xmlns:a16="http://schemas.microsoft.com/office/drawing/2014/main" id="{3294FA17-020C-9D4C-C6ED-275FC84CABAD}"/>
              </a:ext>
            </a:extLst>
          </p:cNvPr>
          <p:cNvSpPr txBox="1"/>
          <p:nvPr/>
        </p:nvSpPr>
        <p:spPr>
          <a:xfrm>
            <a:off x="1669649" y="730883"/>
            <a:ext cx="5804702" cy="2735885"/>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3600" b="1" dirty="0">
                <a:solidFill>
                  <a:schemeClr val="bg1"/>
                </a:solidFill>
                <a:latin typeface="Arial Black" panose="020B0604020202020204" pitchFamily="34" charset="0"/>
                <a:cs typeface="Arial Black" panose="020B0604020202020204" pitchFamily="34" charset="0"/>
              </a:rPr>
              <a:t>What is your </a:t>
            </a:r>
            <a:br>
              <a:rPr lang="en-US" sz="3600" b="1" dirty="0">
                <a:solidFill>
                  <a:schemeClr val="bg1"/>
                </a:solidFill>
                <a:latin typeface="Arial Black" panose="020B0604020202020204" pitchFamily="34" charset="0"/>
                <a:cs typeface="Arial Black" panose="020B0604020202020204" pitchFamily="34" charset="0"/>
              </a:rPr>
            </a:br>
            <a:r>
              <a:rPr lang="en-US" sz="3600" b="1" dirty="0">
                <a:solidFill>
                  <a:schemeClr val="bg1"/>
                </a:solidFill>
                <a:latin typeface="Arial Black" panose="020B0604020202020204" pitchFamily="34" charset="0"/>
                <a:cs typeface="Arial Black" panose="020B0604020202020204" pitchFamily="34" charset="0"/>
              </a:rPr>
              <a:t>cultural heritage?</a:t>
            </a: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32044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1f7da246862_0_0"/>
          <p:cNvPicPr preferRelativeResize="0"/>
          <p:nvPr/>
        </p:nvPicPr>
        <p:blipFill>
          <a:blip r:embed="rId3"/>
          <a:srcRect/>
          <a:stretch/>
        </p:blipFill>
        <p:spPr>
          <a:xfrm>
            <a:off x="0" y="0"/>
            <a:ext cx="9144000" cy="5143500"/>
          </a:xfrm>
          <a:prstGeom prst="rect">
            <a:avLst/>
          </a:prstGeom>
          <a:noFill/>
          <a:ln>
            <a:noFill/>
          </a:ln>
        </p:spPr>
      </p:pic>
      <p:pic>
        <p:nvPicPr>
          <p:cNvPr id="125" name="Google Shape;125;g1f7da246862_0_0"/>
          <p:cNvPicPr preferRelativeResize="0"/>
          <p:nvPr/>
        </p:nvPicPr>
        <p:blipFill>
          <a:blip r:embed="rId4">
            <a:alphaModFix/>
          </a:blip>
          <a:stretch>
            <a:fillRect/>
          </a:stretch>
        </p:blipFill>
        <p:spPr>
          <a:xfrm>
            <a:off x="121350" y="1030688"/>
            <a:ext cx="1219200" cy="809625"/>
          </a:xfrm>
          <a:prstGeom prst="rect">
            <a:avLst/>
          </a:prstGeom>
          <a:noFill/>
          <a:ln>
            <a:noFill/>
          </a:ln>
        </p:spPr>
      </p:pic>
      <p:pic>
        <p:nvPicPr>
          <p:cNvPr id="127" name="Google Shape;127;g1f7da246862_0_0"/>
          <p:cNvPicPr preferRelativeResize="0"/>
          <p:nvPr/>
        </p:nvPicPr>
        <p:blipFill>
          <a:blip r:embed="rId5">
            <a:alphaModFix/>
          </a:blip>
          <a:stretch>
            <a:fillRect/>
          </a:stretch>
        </p:blipFill>
        <p:spPr>
          <a:xfrm>
            <a:off x="1997161" y="218149"/>
            <a:ext cx="2321345" cy="1304302"/>
          </a:xfrm>
          <a:prstGeom prst="rect">
            <a:avLst/>
          </a:prstGeom>
          <a:noFill/>
          <a:ln>
            <a:noFill/>
          </a:ln>
        </p:spPr>
      </p:pic>
      <p:pic>
        <p:nvPicPr>
          <p:cNvPr id="128" name="Google Shape;128;g1f7da246862_0_0"/>
          <p:cNvPicPr preferRelativeResize="0"/>
          <p:nvPr/>
        </p:nvPicPr>
        <p:blipFill>
          <a:blip r:embed="rId6">
            <a:alphaModFix/>
          </a:blip>
          <a:stretch>
            <a:fillRect/>
          </a:stretch>
        </p:blipFill>
        <p:spPr>
          <a:xfrm>
            <a:off x="2738904" y="1364887"/>
            <a:ext cx="1099588" cy="945100"/>
          </a:xfrm>
          <a:prstGeom prst="rect">
            <a:avLst/>
          </a:prstGeom>
          <a:noFill/>
          <a:ln>
            <a:noFill/>
          </a:ln>
        </p:spPr>
      </p:pic>
      <p:pic>
        <p:nvPicPr>
          <p:cNvPr id="129" name="Google Shape;129;g1f7da246862_0_0"/>
          <p:cNvPicPr preferRelativeResize="0"/>
          <p:nvPr/>
        </p:nvPicPr>
        <p:blipFill>
          <a:blip r:embed="rId7">
            <a:alphaModFix/>
          </a:blip>
          <a:stretch>
            <a:fillRect/>
          </a:stretch>
        </p:blipFill>
        <p:spPr>
          <a:xfrm>
            <a:off x="111825" y="2000746"/>
            <a:ext cx="1185421" cy="887921"/>
          </a:xfrm>
          <a:prstGeom prst="rect">
            <a:avLst/>
          </a:prstGeom>
          <a:noFill/>
          <a:ln>
            <a:noFill/>
          </a:ln>
        </p:spPr>
      </p:pic>
      <p:pic>
        <p:nvPicPr>
          <p:cNvPr id="130" name="Google Shape;130;g1f7da246862_0_0"/>
          <p:cNvPicPr preferRelativeResize="0"/>
          <p:nvPr/>
        </p:nvPicPr>
        <p:blipFill>
          <a:blip r:embed="rId8">
            <a:alphaModFix/>
          </a:blip>
          <a:stretch>
            <a:fillRect/>
          </a:stretch>
        </p:blipFill>
        <p:spPr>
          <a:xfrm>
            <a:off x="1663253" y="2945847"/>
            <a:ext cx="1410748" cy="734859"/>
          </a:xfrm>
          <a:prstGeom prst="rect">
            <a:avLst/>
          </a:prstGeom>
          <a:noFill/>
          <a:ln>
            <a:noFill/>
          </a:ln>
        </p:spPr>
      </p:pic>
      <p:pic>
        <p:nvPicPr>
          <p:cNvPr id="131" name="Google Shape;131;g1f7da246862_0_0"/>
          <p:cNvPicPr preferRelativeResize="0"/>
          <p:nvPr/>
        </p:nvPicPr>
        <p:blipFill>
          <a:blip r:embed="rId9">
            <a:alphaModFix/>
          </a:blip>
          <a:stretch>
            <a:fillRect/>
          </a:stretch>
        </p:blipFill>
        <p:spPr>
          <a:xfrm>
            <a:off x="3193673" y="3178650"/>
            <a:ext cx="1219200" cy="811316"/>
          </a:xfrm>
          <a:prstGeom prst="rect">
            <a:avLst/>
          </a:prstGeom>
          <a:noFill/>
          <a:ln>
            <a:noFill/>
          </a:ln>
        </p:spPr>
      </p:pic>
      <p:pic>
        <p:nvPicPr>
          <p:cNvPr id="132" name="Google Shape;132;g1f7da246862_0_0"/>
          <p:cNvPicPr preferRelativeResize="0"/>
          <p:nvPr/>
        </p:nvPicPr>
        <p:blipFill>
          <a:blip r:embed="rId10">
            <a:alphaModFix/>
          </a:blip>
          <a:stretch>
            <a:fillRect/>
          </a:stretch>
        </p:blipFill>
        <p:spPr>
          <a:xfrm>
            <a:off x="4516194" y="218149"/>
            <a:ext cx="2102261" cy="1398959"/>
          </a:xfrm>
          <a:prstGeom prst="rect">
            <a:avLst/>
          </a:prstGeom>
          <a:noFill/>
          <a:ln>
            <a:noFill/>
          </a:ln>
        </p:spPr>
      </p:pic>
      <p:pic>
        <p:nvPicPr>
          <p:cNvPr id="133" name="Google Shape;133;g1f7da246862_0_0"/>
          <p:cNvPicPr preferRelativeResize="0"/>
          <p:nvPr/>
        </p:nvPicPr>
        <p:blipFill>
          <a:blip r:embed="rId11">
            <a:alphaModFix/>
          </a:blip>
          <a:stretch>
            <a:fillRect/>
          </a:stretch>
        </p:blipFill>
        <p:spPr>
          <a:xfrm>
            <a:off x="3954155" y="1756950"/>
            <a:ext cx="2329110" cy="1304302"/>
          </a:xfrm>
          <a:prstGeom prst="rect">
            <a:avLst/>
          </a:prstGeom>
          <a:noFill/>
          <a:ln>
            <a:noFill/>
          </a:ln>
        </p:spPr>
      </p:pic>
      <p:pic>
        <p:nvPicPr>
          <p:cNvPr id="134" name="Google Shape;134;g1f7da246862_0_0"/>
          <p:cNvPicPr preferRelativeResize="0"/>
          <p:nvPr/>
        </p:nvPicPr>
        <p:blipFill>
          <a:blip r:embed="rId12">
            <a:alphaModFix/>
          </a:blip>
          <a:stretch>
            <a:fillRect/>
          </a:stretch>
        </p:blipFill>
        <p:spPr>
          <a:xfrm>
            <a:off x="4585140" y="3178650"/>
            <a:ext cx="2112439" cy="1209140"/>
          </a:xfrm>
          <a:prstGeom prst="rect">
            <a:avLst/>
          </a:prstGeom>
          <a:noFill/>
          <a:ln>
            <a:noFill/>
          </a:ln>
        </p:spPr>
      </p:pic>
      <p:pic>
        <p:nvPicPr>
          <p:cNvPr id="135" name="Google Shape;135;g1f7da246862_0_0"/>
          <p:cNvPicPr preferRelativeResize="0"/>
          <p:nvPr/>
        </p:nvPicPr>
        <p:blipFill>
          <a:blip r:embed="rId13">
            <a:alphaModFix/>
          </a:blip>
          <a:stretch>
            <a:fillRect/>
          </a:stretch>
        </p:blipFill>
        <p:spPr>
          <a:xfrm>
            <a:off x="6817251" y="222710"/>
            <a:ext cx="2102221" cy="1398959"/>
          </a:xfrm>
          <a:prstGeom prst="rect">
            <a:avLst/>
          </a:prstGeom>
          <a:noFill/>
          <a:ln>
            <a:noFill/>
          </a:ln>
        </p:spPr>
      </p:pic>
      <p:pic>
        <p:nvPicPr>
          <p:cNvPr id="136" name="Google Shape;136;g1f7da246862_0_0"/>
          <p:cNvPicPr preferRelativeResize="0"/>
          <p:nvPr/>
        </p:nvPicPr>
        <p:blipFill>
          <a:blip r:embed="rId14">
            <a:alphaModFix/>
          </a:blip>
          <a:stretch>
            <a:fillRect/>
          </a:stretch>
        </p:blipFill>
        <p:spPr>
          <a:xfrm>
            <a:off x="6817251" y="2484189"/>
            <a:ext cx="2102221" cy="1520925"/>
          </a:xfrm>
          <a:prstGeom prst="rect">
            <a:avLst/>
          </a:prstGeom>
          <a:noFill/>
          <a:ln>
            <a:noFill/>
          </a:ln>
        </p:spPr>
      </p:pic>
      <p:sp>
        <p:nvSpPr>
          <p:cNvPr id="2" name="Google Shape;59;g26e086f46ac_0_0">
            <a:extLst>
              <a:ext uri="{FF2B5EF4-FFF2-40B4-BE49-F238E27FC236}">
                <a16:creationId xmlns:a16="http://schemas.microsoft.com/office/drawing/2014/main" id="{47516F32-63C3-86FE-E5E2-24B2C0508535}"/>
              </a:ext>
            </a:extLst>
          </p:cNvPr>
          <p:cNvSpPr txBox="1"/>
          <p:nvPr/>
        </p:nvSpPr>
        <p:spPr>
          <a:xfrm>
            <a:off x="361784" y="235200"/>
            <a:ext cx="1546529"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Food</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3" name="Google Shape;59;g26e086f46ac_0_0">
            <a:extLst>
              <a:ext uri="{FF2B5EF4-FFF2-40B4-BE49-F238E27FC236}">
                <a16:creationId xmlns:a16="http://schemas.microsoft.com/office/drawing/2014/main" id="{AE90F359-8882-BE68-E5D6-0BEC0537406D}"/>
              </a:ext>
            </a:extLst>
          </p:cNvPr>
          <p:cNvSpPr txBox="1"/>
          <p:nvPr/>
        </p:nvSpPr>
        <p:spPr>
          <a:xfrm>
            <a:off x="1585978" y="2226037"/>
            <a:ext cx="2590093"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Holidays</a:t>
            </a:r>
            <a:endParaRPr lang="en-US" sz="1800" b="0" i="0" u="none" strike="noStrike" cap="none" dirty="0">
              <a:solidFill>
                <a:srgbClr val="223D97"/>
              </a:solidFill>
              <a:latin typeface="Arial"/>
              <a:ea typeface="Arial"/>
              <a:cs typeface="Arial"/>
              <a:sym typeface="Arial"/>
            </a:endParaRPr>
          </a:p>
        </p:txBody>
      </p:sp>
      <p:sp>
        <p:nvSpPr>
          <p:cNvPr id="4" name="Google Shape;59;g26e086f46ac_0_0">
            <a:extLst>
              <a:ext uri="{FF2B5EF4-FFF2-40B4-BE49-F238E27FC236}">
                <a16:creationId xmlns:a16="http://schemas.microsoft.com/office/drawing/2014/main" id="{EABFCC55-1506-24A4-E768-84807AD1F1B8}"/>
              </a:ext>
            </a:extLst>
          </p:cNvPr>
          <p:cNvSpPr txBox="1"/>
          <p:nvPr/>
        </p:nvSpPr>
        <p:spPr>
          <a:xfrm>
            <a:off x="6366041" y="1652850"/>
            <a:ext cx="2590093"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Activities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pic>
        <p:nvPicPr>
          <p:cNvPr id="126" name="Google Shape;126;g1f7da246862_0_0"/>
          <p:cNvPicPr preferRelativeResize="0"/>
          <p:nvPr/>
        </p:nvPicPr>
        <p:blipFill>
          <a:blip r:embed="rId15">
            <a:alphaModFix/>
          </a:blip>
          <a:stretch>
            <a:fillRect/>
          </a:stretch>
        </p:blipFill>
        <p:spPr>
          <a:xfrm>
            <a:off x="1416919" y="1049750"/>
            <a:ext cx="1206321" cy="1179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D71C1101-A67C-656A-018F-86A6C7350282}"/>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6663BEA4-F509-7F36-1C1F-FC88A4124366}"/>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B0FB42B2-648F-5C7F-5DEA-32FD86449568}"/>
              </a:ext>
            </a:extLst>
          </p:cNvPr>
          <p:cNvSpPr txBox="1"/>
          <p:nvPr/>
        </p:nvSpPr>
        <p:spPr>
          <a:xfrm>
            <a:off x="1423283" y="1205259"/>
            <a:ext cx="5732892" cy="3055231"/>
          </a:xfrm>
          <a:prstGeom prst="rect">
            <a:avLst/>
          </a:prstGeom>
          <a:noFill/>
          <a:ln>
            <a:noFill/>
          </a:ln>
        </p:spPr>
        <p:txBody>
          <a:bodyPr spcFirstLastPara="1" wrap="square" lIns="91425" tIns="91425" rIns="91425" bIns="91425" anchor="t" anchorCtr="0">
            <a:noAutofit/>
          </a:bodyPr>
          <a:lstStyle/>
          <a:p>
            <a:pPr marL="0" marR="0" lvl="0" indent="0" rtl="0">
              <a:lnSpc>
                <a:spcPts val="2520"/>
              </a:lnSpc>
              <a:spcBef>
                <a:spcPts val="0"/>
              </a:spcBef>
              <a:spcAft>
                <a:spcPts val="0"/>
              </a:spcAft>
              <a:buClr>
                <a:srgbClr val="000000"/>
              </a:buClr>
              <a:buSzPts val="2400"/>
              <a:buFont typeface="Arial"/>
              <a:buNone/>
            </a:pPr>
            <a:r>
              <a:rPr lang="en-US" sz="2400" b="1" dirty="0">
                <a:solidFill>
                  <a:srgbClr val="223D97"/>
                </a:solidFill>
                <a:latin typeface="Arial" panose="020B0604020202020204" pitchFamily="34" charset="0"/>
                <a:cs typeface="Arial" panose="020B0604020202020204" pitchFamily="34" charset="0"/>
              </a:rPr>
              <a:t>What are some things we can do with our cultural heritage?</a:t>
            </a:r>
          </a:p>
          <a:p>
            <a:pPr marL="0" marR="0" lvl="0" indent="0" rtl="0">
              <a:lnSpc>
                <a:spcPts val="2520"/>
              </a:lnSpc>
              <a:spcBef>
                <a:spcPts val="0"/>
              </a:spcBef>
              <a:spcAft>
                <a:spcPts val="0"/>
              </a:spcAft>
              <a:buClr>
                <a:srgbClr val="000000"/>
              </a:buClr>
              <a:buSzPts val="2400"/>
              <a:buFont typeface="Arial"/>
              <a:buNone/>
            </a:pPr>
            <a:endParaRPr sz="2400" b="1" u="none" strike="noStrike" cap="none" dirty="0">
              <a:solidFill>
                <a:srgbClr val="53A946"/>
              </a:solidFill>
              <a:latin typeface="Arial" panose="020B0604020202020204" pitchFamily="34" charset="0"/>
              <a:cs typeface="Arial"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Understand it and learn about it </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Care for it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Educate and share it with others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Enjoy it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642A6DF9-8C3F-D547-C79E-39E26DB67B81}"/>
              </a:ext>
            </a:extLst>
          </p:cNvPr>
          <p:cNvSpPr txBox="1"/>
          <p:nvPr/>
        </p:nvSpPr>
        <p:spPr>
          <a:xfrm>
            <a:off x="361785" y="235200"/>
            <a:ext cx="3136790"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Closing</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23851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CA48733F-750B-FC47-111B-B4AA97510C17}"/>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0CAF63C0-5F84-1567-316A-3518F325A8B1}"/>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0A474826-8107-E02B-30C4-50CCA4111844}"/>
              </a:ext>
            </a:extLst>
          </p:cNvPr>
          <p:cNvSpPr txBox="1"/>
          <p:nvPr/>
        </p:nvSpPr>
        <p:spPr>
          <a:xfrm>
            <a:off x="361785" y="1044134"/>
            <a:ext cx="5792525" cy="562029"/>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223D97"/>
              </a:buClr>
              <a:buSzPts val="1400"/>
              <a:buFont typeface="Arial"/>
              <a:buChar char="●"/>
            </a:pPr>
            <a:r>
              <a:rPr lang="en-US" sz="1800" b="1" i="0" u="none" strike="noStrike" cap="none" dirty="0">
                <a:solidFill>
                  <a:srgbClr val="223D97"/>
                </a:solidFill>
                <a:latin typeface="Arial"/>
                <a:ea typeface="Arial"/>
                <a:cs typeface="Arial"/>
                <a:sym typeface="Arial"/>
              </a:rPr>
              <a:t>Read </a:t>
            </a:r>
            <a:r>
              <a:rPr lang="en-US" sz="1800" b="1" u="sng" dirty="0">
                <a:solidFill>
                  <a:srgbClr val="223D97"/>
                </a:solidFill>
                <a:hlinkClick r:id="rId4">
                  <a:extLst>
                    <a:ext uri="{A12FA001-AC4F-418D-AE19-62706E023703}">
                      <ahyp:hlinkClr xmlns:ahyp="http://schemas.microsoft.com/office/drawing/2018/hyperlinkcolor" val="tx"/>
                    </a:ext>
                  </a:extLst>
                </a:hlinkClick>
              </a:rPr>
              <a:t>You Hold Me Up by Monique Gray Smith </a:t>
            </a:r>
            <a:endParaRPr lang="en-US" sz="1800" b="1" i="0" u="none" strike="noStrike" cap="none" dirty="0">
              <a:solidFill>
                <a:srgbClr val="223D97"/>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67E318C8-2705-01C8-C765-97EF77BAA9CD}"/>
              </a:ext>
            </a:extLst>
          </p:cNvPr>
          <p:cNvSpPr txBox="1"/>
          <p:nvPr/>
        </p:nvSpPr>
        <p:spPr>
          <a:xfrm>
            <a:off x="361785" y="235200"/>
            <a:ext cx="5665304"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Extension Activity</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9" name="Google Shape;152;g2917c5f412d_0_110">
            <a:extLst>
              <a:ext uri="{FF2B5EF4-FFF2-40B4-BE49-F238E27FC236}">
                <a16:creationId xmlns:a16="http://schemas.microsoft.com/office/drawing/2014/main" id="{EF500F28-2430-D950-31A9-D2A10C8193EA}"/>
              </a:ext>
            </a:extLst>
          </p:cNvPr>
          <p:cNvSpPr/>
          <p:nvPr/>
        </p:nvSpPr>
        <p:spPr>
          <a:xfrm>
            <a:off x="4715124" y="2141413"/>
            <a:ext cx="4187830" cy="1776600"/>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b="1" i="0" u="none" strike="noStrike" cap="none" dirty="0">
                <a:solidFill>
                  <a:srgbClr val="53A946"/>
                </a:solidFill>
                <a:latin typeface="Arial"/>
                <a:ea typeface="Arial"/>
                <a:cs typeface="Arial"/>
                <a:sym typeface="Arial"/>
              </a:rPr>
              <a:t>ASK STUDENTS</a:t>
            </a:r>
            <a:endParaRPr b="1" i="0" u="none" strike="noStrike" cap="none" dirty="0">
              <a:solidFill>
                <a:srgbClr val="53A946"/>
              </a:solidFill>
              <a:latin typeface="Arial"/>
              <a:ea typeface="Arial"/>
              <a:cs typeface="Arial"/>
              <a:sym typeface="Arial"/>
            </a:endParaRPr>
          </a:p>
          <a:p>
            <a:pPr marL="457200" marR="0" lvl="0" indent="-317500" algn="l" rtl="0">
              <a:lnSpc>
                <a:spcPct val="115000"/>
              </a:lnSpc>
              <a:spcBef>
                <a:spcPts val="0"/>
              </a:spcBef>
              <a:spcAft>
                <a:spcPts val="0"/>
              </a:spcAft>
              <a:buClr>
                <a:srgbClr val="223D97"/>
              </a:buClr>
              <a:buSzPts val="1400"/>
              <a:buFont typeface="Arial"/>
              <a:buChar char="●"/>
            </a:pPr>
            <a:r>
              <a:rPr lang="en-US" sz="1200" dirty="0">
                <a:solidFill>
                  <a:srgbClr val="223D97"/>
                </a:solidFill>
              </a:rPr>
              <a:t>How do the characters in the book show kindness and support for one another?</a:t>
            </a:r>
            <a:endParaRPr sz="1200" dirty="0">
              <a:solidFill>
                <a:srgbClr val="223D97"/>
              </a:solidFill>
            </a:endParaRPr>
          </a:p>
          <a:p>
            <a:pPr marL="457200" marR="0" lvl="0" indent="-317500" algn="l" rtl="0">
              <a:lnSpc>
                <a:spcPct val="115000"/>
              </a:lnSpc>
              <a:spcBef>
                <a:spcPts val="0"/>
              </a:spcBef>
              <a:spcAft>
                <a:spcPts val="0"/>
              </a:spcAft>
              <a:buClr>
                <a:srgbClr val="223D97"/>
              </a:buClr>
              <a:buSzPts val="1400"/>
              <a:buChar char="●"/>
            </a:pPr>
            <a:r>
              <a:rPr lang="en-US" sz="1200" dirty="0">
                <a:solidFill>
                  <a:srgbClr val="223D97"/>
                </a:solidFill>
                <a:latin typeface="Roboto"/>
                <a:ea typeface="Roboto"/>
                <a:cs typeface="Roboto"/>
                <a:sym typeface="Roboto"/>
              </a:rPr>
              <a:t>How do the illustrations in the book make you feel? How do they add to the story?</a:t>
            </a:r>
            <a:endParaRPr sz="1200" dirty="0">
              <a:solidFill>
                <a:srgbClr val="223D97"/>
              </a:solidFill>
              <a:latin typeface="Roboto"/>
              <a:ea typeface="Roboto"/>
              <a:cs typeface="Roboto"/>
              <a:sym typeface="Roboto"/>
            </a:endParaRPr>
          </a:p>
          <a:p>
            <a:pPr marL="457200" marR="0" lvl="0" indent="-317500" algn="l" rtl="0">
              <a:lnSpc>
                <a:spcPct val="115000"/>
              </a:lnSpc>
              <a:spcBef>
                <a:spcPts val="0"/>
              </a:spcBef>
              <a:spcAft>
                <a:spcPts val="0"/>
              </a:spcAft>
              <a:buClr>
                <a:srgbClr val="223D97"/>
              </a:buClr>
              <a:buSzPts val="1400"/>
              <a:buFont typeface="Roboto"/>
              <a:buChar char="●"/>
            </a:pPr>
            <a:r>
              <a:rPr lang="en-US" sz="1200" dirty="0">
                <a:solidFill>
                  <a:srgbClr val="223D97"/>
                </a:solidFill>
                <a:latin typeface="Roboto"/>
                <a:ea typeface="Roboto"/>
                <a:cs typeface="Roboto"/>
                <a:sym typeface="Roboto"/>
              </a:rPr>
              <a:t>What are some activities characters do in the book that could be tied to their cultural heritages?</a:t>
            </a:r>
            <a:endParaRPr sz="1200" dirty="0">
              <a:solidFill>
                <a:srgbClr val="223D97"/>
              </a:solidFill>
              <a:latin typeface="Roboto"/>
              <a:ea typeface="Roboto"/>
              <a:cs typeface="Roboto"/>
              <a:sym typeface="Roboto"/>
            </a:endParaRPr>
          </a:p>
        </p:txBody>
      </p:sp>
      <p:pic>
        <p:nvPicPr>
          <p:cNvPr id="5" name="Picture 4">
            <a:extLst>
              <a:ext uri="{FF2B5EF4-FFF2-40B4-BE49-F238E27FC236}">
                <a16:creationId xmlns:a16="http://schemas.microsoft.com/office/drawing/2014/main" id="{87B3C4EA-A69C-DFC9-8DFC-834F86A9D1EB}"/>
              </a:ext>
            </a:extLst>
          </p:cNvPr>
          <p:cNvPicPr>
            <a:picLocks noChangeAspect="1"/>
          </p:cNvPicPr>
          <p:nvPr/>
        </p:nvPicPr>
        <p:blipFill>
          <a:blip r:embed="rId5"/>
          <a:stretch>
            <a:fillRect/>
          </a:stretch>
        </p:blipFill>
        <p:spPr>
          <a:xfrm>
            <a:off x="6432784" y="564543"/>
            <a:ext cx="2301368" cy="1849314"/>
          </a:xfrm>
          <a:prstGeom prst="rect">
            <a:avLst/>
          </a:prstGeom>
        </p:spPr>
      </p:pic>
    </p:spTree>
    <p:extLst>
      <p:ext uri="{BB962C8B-B14F-4D97-AF65-F5344CB8AC3E}">
        <p14:creationId xmlns:p14="http://schemas.microsoft.com/office/powerpoint/2010/main" val="27969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C1A0B543-5A94-BD9D-85F8-2F0AB7A60460}"/>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D1C184AC-D93B-CE32-A3FE-3D9BF32DCEC3}"/>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59;g26e086f46ac_0_0">
            <a:extLst>
              <a:ext uri="{FF2B5EF4-FFF2-40B4-BE49-F238E27FC236}">
                <a16:creationId xmlns:a16="http://schemas.microsoft.com/office/drawing/2014/main" id="{095434EA-3325-7309-C1C9-C52AC1AC713E}"/>
              </a:ext>
            </a:extLst>
          </p:cNvPr>
          <p:cNvSpPr txBox="1"/>
          <p:nvPr/>
        </p:nvSpPr>
        <p:spPr>
          <a:xfrm>
            <a:off x="361785" y="698847"/>
            <a:ext cx="8662945" cy="2863295"/>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Extended Learning for Educators</a:t>
            </a:r>
          </a:p>
          <a:p>
            <a:pPr marL="0" marR="0" lvl="0" indent="0" algn="ctr" rtl="0">
              <a:lnSpc>
                <a:spcPct val="100000"/>
              </a:lnSpc>
              <a:spcBef>
                <a:spcPts val="0"/>
              </a:spcBef>
              <a:spcAft>
                <a:spcPts val="0"/>
              </a:spcAft>
              <a:buClr>
                <a:srgbClr val="000000"/>
              </a:buClr>
              <a:buSzPts val="2900"/>
              <a:buFont typeface="Arial"/>
              <a:buNone/>
            </a:pPr>
            <a:endParaRPr lang="en-US" sz="3000" b="1" u="none" strike="noStrike" cap="none" dirty="0">
              <a:solidFill>
                <a:srgbClr val="1647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900"/>
              <a:buFont typeface="Arial"/>
              <a:buNone/>
            </a:pPr>
            <a:r>
              <a:rPr lang="en-US" sz="3000" b="1" u="none" strike="noStrike" cap="none" dirty="0">
                <a:solidFill>
                  <a:srgbClr val="16478E"/>
                </a:solidFill>
                <a:latin typeface="Arial"/>
                <a:ea typeface="Arial"/>
                <a:cs typeface="Arial"/>
                <a:sym typeface="Arial"/>
              </a:rPr>
              <a:t>Navigating </a:t>
            </a:r>
            <a:r>
              <a:rPr lang="en-US" sz="3000" b="1" dirty="0">
                <a:solidFill>
                  <a:srgbClr val="16478E"/>
                </a:solidFill>
              </a:rPr>
              <a:t>Difficult </a:t>
            </a:r>
          </a:p>
          <a:p>
            <a:pPr marL="0" marR="0" lvl="0" indent="0" algn="ctr" rtl="0">
              <a:lnSpc>
                <a:spcPct val="100000"/>
              </a:lnSpc>
              <a:spcBef>
                <a:spcPts val="0"/>
              </a:spcBef>
              <a:spcAft>
                <a:spcPts val="0"/>
              </a:spcAft>
              <a:buClr>
                <a:srgbClr val="000000"/>
              </a:buClr>
              <a:buSzPts val="2900"/>
              <a:buFont typeface="Arial"/>
              <a:buNone/>
            </a:pPr>
            <a:r>
              <a:rPr lang="en-US" sz="3000" b="1" dirty="0">
                <a:solidFill>
                  <a:srgbClr val="16478E"/>
                </a:solidFill>
              </a:rPr>
              <a:t>Questions about Ancestry</a:t>
            </a:r>
            <a:endParaRPr lang="en-US" sz="3000" b="1" u="none" strike="noStrike" cap="none" dirty="0">
              <a:solidFill>
                <a:srgbClr val="16478E"/>
              </a:solidFill>
              <a:latin typeface="Arial"/>
              <a:ea typeface="Arial"/>
              <a:cs typeface="Arial"/>
              <a:sym typeface="Arial"/>
            </a:endParaRPr>
          </a:p>
          <a:p>
            <a:pPr marL="0" marR="0" lvl="0" indent="0" rtl="0">
              <a:lnSpc>
                <a:spcPct val="115000"/>
              </a:lnSpc>
              <a:spcBef>
                <a:spcPts val="0"/>
              </a:spcBef>
              <a:spcAft>
                <a:spcPts val="0"/>
              </a:spcAft>
              <a:buClr>
                <a:srgbClr val="000000"/>
              </a:buClr>
              <a:buSzPts val="2400"/>
              <a:buFont typeface="Arial"/>
              <a:buNone/>
            </a:pP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9" name="Google Shape;152;g2917c5f412d_0_110">
            <a:extLst>
              <a:ext uri="{FF2B5EF4-FFF2-40B4-BE49-F238E27FC236}">
                <a16:creationId xmlns:a16="http://schemas.microsoft.com/office/drawing/2014/main" id="{8E51B82E-2A47-B475-DD12-BE916F5C8A0A}"/>
              </a:ext>
            </a:extLst>
          </p:cNvPr>
          <p:cNvSpPr/>
          <p:nvPr/>
        </p:nvSpPr>
        <p:spPr>
          <a:xfrm>
            <a:off x="3584050" y="3189006"/>
            <a:ext cx="2218414" cy="5620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2000" b="1" i="0" u="none" strike="noStrike" cap="none" dirty="0">
                <a:solidFill>
                  <a:srgbClr val="53A946"/>
                </a:solidFill>
                <a:latin typeface="Arial"/>
                <a:ea typeface="Arial"/>
                <a:cs typeface="Arial"/>
                <a:sym typeface="Arial"/>
              </a:rPr>
              <a:t>SCENARIOS</a:t>
            </a:r>
            <a:endParaRPr sz="1800" dirty="0">
              <a:solidFill>
                <a:srgbClr val="223D97"/>
              </a:solidFill>
              <a:latin typeface="Roboto"/>
              <a:ea typeface="Roboto"/>
              <a:cs typeface="Roboto"/>
              <a:sym typeface="Roboto"/>
            </a:endParaRPr>
          </a:p>
        </p:txBody>
      </p:sp>
    </p:spTree>
    <p:extLst>
      <p:ext uri="{BB962C8B-B14F-4D97-AF65-F5344CB8AC3E}">
        <p14:creationId xmlns:p14="http://schemas.microsoft.com/office/powerpoint/2010/main" val="7275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F36BD5AD-4621-A737-5395-E6B636989475}"/>
            </a:ext>
          </a:extLst>
        </p:cNvPr>
        <p:cNvGrpSpPr/>
        <p:nvPr/>
      </p:nvGrpSpPr>
      <p:grpSpPr>
        <a:xfrm>
          <a:off x="0" y="0"/>
          <a:ext cx="0" cy="0"/>
          <a:chOff x="0" y="0"/>
          <a:chExt cx="0" cy="0"/>
        </a:xfrm>
      </p:grpSpPr>
      <p:pic>
        <p:nvPicPr>
          <p:cNvPr id="163" name="Google Shape;163;g286d81a6184_0_31">
            <a:extLst>
              <a:ext uri="{FF2B5EF4-FFF2-40B4-BE49-F238E27FC236}">
                <a16:creationId xmlns:a16="http://schemas.microsoft.com/office/drawing/2014/main" id="{DD53BC6E-87B0-D8D0-6D57-50C85CF9C01C}"/>
              </a:ext>
            </a:extLst>
          </p:cNvPr>
          <p:cNvPicPr preferRelativeResize="0"/>
          <p:nvPr/>
        </p:nvPicPr>
        <p:blipFill>
          <a:blip r:embed="rId3"/>
          <a:srcRect/>
          <a:stretch/>
        </p:blipFill>
        <p:spPr>
          <a:xfrm>
            <a:off x="-129325" y="0"/>
            <a:ext cx="9309109" cy="5236374"/>
          </a:xfrm>
          <a:prstGeom prst="rect">
            <a:avLst/>
          </a:prstGeom>
          <a:noFill/>
          <a:ln>
            <a:noFill/>
          </a:ln>
        </p:spPr>
      </p:pic>
      <p:sp>
        <p:nvSpPr>
          <p:cNvPr id="164" name="Google Shape;164;g286d81a6184_0_31">
            <a:extLst>
              <a:ext uri="{FF2B5EF4-FFF2-40B4-BE49-F238E27FC236}">
                <a16:creationId xmlns:a16="http://schemas.microsoft.com/office/drawing/2014/main" id="{3C305708-CA3B-CF80-32E9-BE705E92F69E}"/>
              </a:ext>
            </a:extLst>
          </p:cNvPr>
          <p:cNvSpPr txBox="1"/>
          <p:nvPr/>
        </p:nvSpPr>
        <p:spPr>
          <a:xfrm>
            <a:off x="198782" y="230160"/>
            <a:ext cx="2065422" cy="2388027"/>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53A946"/>
                </a:solidFill>
                <a:latin typeface="Arial"/>
                <a:ea typeface="Arial"/>
                <a:cs typeface="Arial"/>
                <a:sym typeface="Arial"/>
              </a:rPr>
              <a:t>Scenario #1</a:t>
            </a:r>
          </a:p>
          <a:p>
            <a:pPr>
              <a:buSzPts val="3000"/>
            </a:pPr>
            <a:endParaRPr lang="en-US" sz="1800" b="1" dirty="0">
              <a:solidFill>
                <a:srgbClr val="223D97"/>
              </a:solidFill>
            </a:endParaRPr>
          </a:p>
          <a:p>
            <a:pPr>
              <a:buSzPts val="3000"/>
            </a:pPr>
            <a:r>
              <a:rPr lang="en-US" sz="1800" b="1" dirty="0">
                <a:solidFill>
                  <a:srgbClr val="223D97"/>
                </a:solidFill>
              </a:rPr>
              <a:t>A student asks another student, “Why don’t you look like your mom?</a:t>
            </a:r>
          </a:p>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0071BA"/>
                </a:solidFill>
                <a:latin typeface="Arial"/>
                <a:ea typeface="Arial"/>
                <a:cs typeface="Arial"/>
                <a:sym typeface="Arial"/>
              </a:rPr>
              <a:t> </a:t>
            </a:r>
            <a:endParaRPr sz="2400" b="0" i="0" u="none" strike="noStrike" cap="none" dirty="0">
              <a:solidFill>
                <a:srgbClr val="0071BA"/>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00"/>
              <a:buFont typeface="Arial"/>
              <a:buNone/>
            </a:pPr>
            <a:endParaRPr sz="31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500"/>
              <a:buFont typeface="Arial"/>
              <a:buNone/>
            </a:pPr>
            <a:endParaRPr sz="2500" b="0" i="0" u="none" strike="noStrike" cap="none" dirty="0">
              <a:solidFill>
                <a:schemeClr val="dk1"/>
              </a:solidFill>
              <a:latin typeface="Arial"/>
              <a:ea typeface="Arial"/>
              <a:cs typeface="Arial"/>
              <a:sym typeface="Arial"/>
            </a:endParaRPr>
          </a:p>
        </p:txBody>
      </p:sp>
      <p:sp>
        <p:nvSpPr>
          <p:cNvPr id="2" name="Google Shape;152;g2917c5f412d_0_110">
            <a:extLst>
              <a:ext uri="{FF2B5EF4-FFF2-40B4-BE49-F238E27FC236}">
                <a16:creationId xmlns:a16="http://schemas.microsoft.com/office/drawing/2014/main" id="{849D9410-8818-81CC-AF0F-88005B39E6F3}"/>
              </a:ext>
            </a:extLst>
          </p:cNvPr>
          <p:cNvSpPr/>
          <p:nvPr/>
        </p:nvSpPr>
        <p:spPr>
          <a:xfrm>
            <a:off x="2954546" y="214685"/>
            <a:ext cx="5990672" cy="38325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100" b="1" i="0" u="none" strike="noStrike" cap="none" dirty="0">
                <a:solidFill>
                  <a:srgbClr val="53A946"/>
                </a:solidFill>
                <a:latin typeface="Arial"/>
                <a:ea typeface="Arial"/>
                <a:cs typeface="Arial"/>
                <a:sym typeface="Arial"/>
              </a:rPr>
              <a:t>SOME STRATEGIES WE COULD CONSIDER:</a:t>
            </a:r>
          </a:p>
          <a:p>
            <a:pPr marL="0" marR="0" lvl="0" indent="0" algn="l" rtl="0">
              <a:lnSpc>
                <a:spcPct val="115000"/>
              </a:lnSpc>
              <a:spcBef>
                <a:spcPts val="0"/>
              </a:spcBef>
              <a:spcAft>
                <a:spcPts val="0"/>
              </a:spcAft>
              <a:buClr>
                <a:srgbClr val="000000"/>
              </a:buClr>
              <a:buSzPts val="1400"/>
              <a:buFont typeface="Arial"/>
              <a:buNone/>
            </a:pPr>
            <a:endParaRPr sz="1100" b="1" i="0" u="none" strike="noStrike" cap="none" dirty="0">
              <a:solidFill>
                <a:srgbClr val="53A946"/>
              </a:solidFill>
              <a:latin typeface="Arial"/>
              <a:ea typeface="Arial"/>
              <a:cs typeface="Arial"/>
              <a:sym typeface="Arial"/>
            </a:endParaRPr>
          </a:p>
          <a:p>
            <a:pPr marL="139700" marR="0" lvl="0" algn="l" rtl="0">
              <a:lnSpc>
                <a:spcPct val="115000"/>
              </a:lnSpc>
              <a:spcBef>
                <a:spcPts val="0"/>
              </a:spcBef>
              <a:spcAft>
                <a:spcPts val="0"/>
              </a:spcAft>
              <a:buClr>
                <a:srgbClr val="223D97"/>
              </a:buClr>
              <a:buSzPts val="1400"/>
            </a:pPr>
            <a:r>
              <a:rPr lang="en-US" sz="1050" dirty="0">
                <a:solidFill>
                  <a:srgbClr val="223D97"/>
                </a:solidFill>
              </a:rPr>
              <a:t>Keep the conversation positive, and focus on the values of kindness and sensitivity. This can help children understand and appreciate the uniqueness of each family and individual.</a:t>
            </a: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endParaRPr lang="en-US" sz="1050" dirty="0">
              <a:solidFill>
                <a:srgbClr val="223D97"/>
              </a:solidFill>
            </a:endParaRPr>
          </a:p>
          <a:p>
            <a:pPr marL="139700" marR="0" lvl="0" algn="l" rtl="0">
              <a:lnSpc>
                <a:spcPct val="115000"/>
              </a:lnSpc>
              <a:spcBef>
                <a:spcPts val="0"/>
              </a:spcBef>
              <a:spcAft>
                <a:spcPts val="0"/>
              </a:spcAft>
              <a:buClr>
                <a:srgbClr val="223D97"/>
              </a:buClr>
              <a:buSzPts val="1400"/>
            </a:pPr>
            <a:r>
              <a:rPr lang="en-US" sz="1050" b="1" dirty="0">
                <a:solidFill>
                  <a:srgbClr val="223D97"/>
                </a:solidFill>
              </a:rPr>
              <a:t>Acknowledge the question and respond in a way that acknowledges diverse families.</a:t>
            </a:r>
            <a:endParaRPr lang="en-US" sz="1050" dirty="0">
              <a:solidFill>
                <a:srgbClr val="223D97"/>
              </a:solidFill>
            </a:endParaRP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50" dirty="0">
                <a:solidFill>
                  <a:srgbClr val="223D97"/>
                </a:solidFill>
              </a:rPr>
              <a:t>"That's an interesting question! People can look different from their moms for lots of reasons.” </a:t>
            </a: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50" dirty="0">
                <a:solidFill>
                  <a:srgbClr val="223D97"/>
                </a:solidFill>
              </a:rPr>
              <a:t>“Sometimes our appearances come from a mix of our parents' traits.</a:t>
            </a: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50" dirty="0">
                <a:solidFill>
                  <a:srgbClr val="223D97"/>
                </a:solidFill>
              </a:rPr>
              <a:t>“Not all families have a shared ancestry. Everyone's family is unique, and people can look different even if they're part of the same family. It's what makes each family special."</a:t>
            </a: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50" dirty="0">
                <a:solidFill>
                  <a:srgbClr val="223D97"/>
                </a:solidFill>
              </a:rPr>
              <a:t>"Just like how we all have different hair colors or eye colors, our features can vary. It's what makes each person unique and interesting."</a:t>
            </a: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endParaRPr lang="en-US" sz="1050" dirty="0">
              <a:solidFill>
                <a:srgbClr val="223D97"/>
              </a:solidFill>
            </a:endParaRPr>
          </a:p>
          <a:p>
            <a:pPr marL="139700" marR="0" lvl="0" algn="l" rtl="0">
              <a:lnSpc>
                <a:spcPct val="115000"/>
              </a:lnSpc>
              <a:spcBef>
                <a:spcPts val="0"/>
              </a:spcBef>
              <a:spcAft>
                <a:spcPts val="0"/>
              </a:spcAft>
              <a:buClr>
                <a:srgbClr val="223D97"/>
              </a:buClr>
              <a:buSzPts val="1400"/>
            </a:pPr>
            <a:r>
              <a:rPr lang="en-US" sz="1050" b="1" dirty="0">
                <a:solidFill>
                  <a:srgbClr val="223D97"/>
                </a:solidFill>
              </a:rPr>
              <a:t>Model for the student a more appropriate way to learn about their friends:</a:t>
            </a:r>
            <a:endParaRPr lang="en-US" sz="1050" dirty="0">
              <a:solidFill>
                <a:srgbClr val="223D97"/>
              </a:solidFill>
            </a:endParaRP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50" dirty="0">
                <a:solidFill>
                  <a:srgbClr val="223D97"/>
                </a:solidFill>
              </a:rPr>
              <a:t>"If you're curious about someone, it's always good to ask positive questions like 'What do you like to do with your mom?' or 'What makes your family special?'"</a:t>
            </a:r>
          </a:p>
        </p:txBody>
      </p:sp>
    </p:spTree>
    <p:extLst>
      <p:ext uri="{BB962C8B-B14F-4D97-AF65-F5344CB8AC3E}">
        <p14:creationId xmlns:p14="http://schemas.microsoft.com/office/powerpoint/2010/main" val="24845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9387770C-7DDD-DDD4-9853-1DD10B5DC519}"/>
            </a:ext>
          </a:extLst>
        </p:cNvPr>
        <p:cNvGrpSpPr/>
        <p:nvPr/>
      </p:nvGrpSpPr>
      <p:grpSpPr>
        <a:xfrm>
          <a:off x="0" y="0"/>
          <a:ext cx="0" cy="0"/>
          <a:chOff x="0" y="0"/>
          <a:chExt cx="0" cy="0"/>
        </a:xfrm>
      </p:grpSpPr>
      <p:pic>
        <p:nvPicPr>
          <p:cNvPr id="163" name="Google Shape;163;g286d81a6184_0_31">
            <a:extLst>
              <a:ext uri="{FF2B5EF4-FFF2-40B4-BE49-F238E27FC236}">
                <a16:creationId xmlns:a16="http://schemas.microsoft.com/office/drawing/2014/main" id="{832745AF-4489-428F-6D0B-8C615BADAF98}"/>
              </a:ext>
            </a:extLst>
          </p:cNvPr>
          <p:cNvPicPr preferRelativeResize="0"/>
          <p:nvPr/>
        </p:nvPicPr>
        <p:blipFill>
          <a:blip r:embed="rId3"/>
          <a:srcRect/>
          <a:stretch/>
        </p:blipFill>
        <p:spPr>
          <a:xfrm>
            <a:off x="-129325" y="0"/>
            <a:ext cx="9309109" cy="5236374"/>
          </a:xfrm>
          <a:prstGeom prst="rect">
            <a:avLst/>
          </a:prstGeom>
          <a:noFill/>
          <a:ln>
            <a:noFill/>
          </a:ln>
        </p:spPr>
      </p:pic>
      <p:sp>
        <p:nvSpPr>
          <p:cNvPr id="164" name="Google Shape;164;g286d81a6184_0_31">
            <a:extLst>
              <a:ext uri="{FF2B5EF4-FFF2-40B4-BE49-F238E27FC236}">
                <a16:creationId xmlns:a16="http://schemas.microsoft.com/office/drawing/2014/main" id="{C482C966-5ADC-4ACE-3A78-112FB23A594D}"/>
              </a:ext>
            </a:extLst>
          </p:cNvPr>
          <p:cNvSpPr txBox="1"/>
          <p:nvPr/>
        </p:nvSpPr>
        <p:spPr>
          <a:xfrm>
            <a:off x="198782" y="230160"/>
            <a:ext cx="2521198" cy="2388027"/>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53A946"/>
                </a:solidFill>
                <a:latin typeface="Arial"/>
                <a:ea typeface="Arial"/>
                <a:cs typeface="Arial"/>
                <a:sym typeface="Arial"/>
              </a:rPr>
              <a:t>Scenario #2</a:t>
            </a:r>
            <a:endParaRPr lang="en-US" sz="1800" b="1" dirty="0">
              <a:solidFill>
                <a:srgbClr val="223D97"/>
              </a:solidFill>
            </a:endParaRPr>
          </a:p>
          <a:p>
            <a:pPr>
              <a:buSzPts val="3000"/>
            </a:pPr>
            <a:r>
              <a:rPr lang="en-US" sz="1600" b="1" dirty="0">
                <a:solidFill>
                  <a:srgbClr val="223D97"/>
                </a:solidFill>
              </a:rPr>
              <a:t>During the lesson, a student shares that they don’t know their ancestry because they are adopted and other students in the class ask, “what’s adopted?”</a:t>
            </a:r>
            <a:r>
              <a:rPr lang="en-US" sz="1600" b="1" i="0" u="none" strike="noStrike" cap="none" dirty="0">
                <a:solidFill>
                  <a:srgbClr val="0071BA"/>
                </a:solidFill>
                <a:sym typeface="Arial"/>
              </a:rPr>
              <a:t> </a:t>
            </a:r>
            <a:endParaRPr sz="1600" b="0" i="0" u="none" strike="noStrike" cap="none" dirty="0">
              <a:solidFill>
                <a:srgbClr val="0071BA"/>
              </a:solidFill>
              <a:sym typeface="Arial"/>
            </a:endParaRPr>
          </a:p>
          <a:p>
            <a:pPr marL="0" marR="0" lvl="0" indent="0" algn="l" rtl="0">
              <a:lnSpc>
                <a:spcPct val="115000"/>
              </a:lnSpc>
              <a:spcBef>
                <a:spcPts val="0"/>
              </a:spcBef>
              <a:spcAft>
                <a:spcPts val="0"/>
              </a:spcAft>
              <a:buClr>
                <a:srgbClr val="000000"/>
              </a:buClr>
              <a:buSzPts val="3100"/>
              <a:buFont typeface="Arial"/>
              <a:buNone/>
            </a:pPr>
            <a:endParaRPr sz="31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500"/>
              <a:buFont typeface="Arial"/>
              <a:buNone/>
            </a:pPr>
            <a:endParaRPr sz="2500" b="0" i="0" u="none" strike="noStrike" cap="none" dirty="0">
              <a:solidFill>
                <a:schemeClr val="dk1"/>
              </a:solidFill>
              <a:latin typeface="Arial"/>
              <a:ea typeface="Arial"/>
              <a:cs typeface="Arial"/>
              <a:sym typeface="Arial"/>
            </a:endParaRPr>
          </a:p>
        </p:txBody>
      </p:sp>
      <p:sp>
        <p:nvSpPr>
          <p:cNvPr id="2" name="Google Shape;152;g2917c5f412d_0_110">
            <a:extLst>
              <a:ext uri="{FF2B5EF4-FFF2-40B4-BE49-F238E27FC236}">
                <a16:creationId xmlns:a16="http://schemas.microsoft.com/office/drawing/2014/main" id="{CC676241-2495-9F36-4B6A-10BC39D3097F}"/>
              </a:ext>
            </a:extLst>
          </p:cNvPr>
          <p:cNvSpPr/>
          <p:nvPr/>
        </p:nvSpPr>
        <p:spPr>
          <a:xfrm>
            <a:off x="2954546" y="214685"/>
            <a:ext cx="5990672" cy="38325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050" b="1" i="0" u="none" strike="noStrike" cap="none" dirty="0">
                <a:solidFill>
                  <a:srgbClr val="53A946"/>
                </a:solidFill>
                <a:latin typeface="Arial"/>
                <a:ea typeface="Arial"/>
                <a:cs typeface="Arial"/>
                <a:sym typeface="Arial"/>
              </a:rPr>
              <a:t>SOME STRATEGIES WE COULD CONSIDER:</a:t>
            </a:r>
          </a:p>
          <a:p>
            <a:pPr marL="0" marR="0" lvl="0" indent="0" algn="l" rtl="0">
              <a:lnSpc>
                <a:spcPct val="115000"/>
              </a:lnSpc>
              <a:spcBef>
                <a:spcPts val="0"/>
              </a:spcBef>
              <a:spcAft>
                <a:spcPts val="0"/>
              </a:spcAft>
              <a:buClr>
                <a:srgbClr val="000000"/>
              </a:buClr>
              <a:buSzPts val="1400"/>
              <a:buFont typeface="Arial"/>
              <a:buNone/>
            </a:pPr>
            <a:endParaRPr sz="1050" b="1" i="0" u="none" strike="noStrike" cap="none" dirty="0">
              <a:solidFill>
                <a:srgbClr val="53A946"/>
              </a:solidFill>
              <a:latin typeface="Arial"/>
              <a:ea typeface="Arial"/>
              <a:cs typeface="Arial"/>
              <a:sym typeface="Arial"/>
            </a:endParaRPr>
          </a:p>
          <a:p>
            <a:pPr marL="139700" marR="0" lvl="0" algn="l" rtl="0">
              <a:lnSpc>
                <a:spcPct val="115000"/>
              </a:lnSpc>
              <a:spcBef>
                <a:spcPts val="0"/>
              </a:spcBef>
              <a:spcAft>
                <a:spcPts val="0"/>
              </a:spcAft>
              <a:buClr>
                <a:srgbClr val="223D97"/>
              </a:buClr>
              <a:buSzPts val="1400"/>
            </a:pPr>
            <a:r>
              <a:rPr lang="en-US" sz="1000" dirty="0">
                <a:solidFill>
                  <a:srgbClr val="223D97"/>
                </a:solidFill>
              </a:rPr>
              <a:t>This is a great opportunity to uplift and celebrate diverse families! </a:t>
            </a:r>
          </a:p>
          <a:p>
            <a:pPr marL="139700" marR="0" lvl="0" algn="l" rtl="0">
              <a:lnSpc>
                <a:spcPct val="115000"/>
              </a:lnSpc>
              <a:spcBef>
                <a:spcPts val="0"/>
              </a:spcBef>
              <a:spcAft>
                <a:spcPts val="0"/>
              </a:spcAft>
              <a:buClr>
                <a:srgbClr val="223D97"/>
              </a:buClr>
              <a:buSzPts val="1400"/>
            </a:pPr>
            <a:endParaRPr lang="en-US" sz="1000" dirty="0">
              <a:solidFill>
                <a:srgbClr val="223D97"/>
              </a:solidFill>
            </a:endParaRPr>
          </a:p>
          <a:p>
            <a:pPr marL="139700" marR="0" lvl="0" algn="l" rtl="0">
              <a:lnSpc>
                <a:spcPct val="115000"/>
              </a:lnSpc>
              <a:spcBef>
                <a:spcPts val="0"/>
              </a:spcBef>
              <a:spcAft>
                <a:spcPts val="0"/>
              </a:spcAft>
              <a:buClr>
                <a:srgbClr val="223D97"/>
              </a:buClr>
              <a:buSzPts val="1400"/>
            </a:pPr>
            <a:r>
              <a:rPr lang="en-US" sz="1000" b="1" dirty="0">
                <a:solidFill>
                  <a:srgbClr val="223D97"/>
                </a:solidFill>
              </a:rPr>
              <a:t>Respond with warmth and openness.</a:t>
            </a:r>
            <a:endParaRPr lang="en-US" sz="1000" dirty="0">
              <a:solidFill>
                <a:srgbClr val="223D97"/>
              </a:solidFill>
            </a:endParaRP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00" dirty="0">
                <a:solidFill>
                  <a:srgbClr val="223D97"/>
                </a:solidFill>
              </a:rPr>
              <a:t>"Thank you for sharing that with us.”</a:t>
            </a: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00" dirty="0">
                <a:solidFill>
                  <a:srgbClr val="223D97"/>
                </a:solidFill>
              </a:rPr>
              <a:t>"Adoption is a wonderful way to build families. It's an important way that many families are created, and it makes each family even more special."</a:t>
            </a: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00" dirty="0">
                <a:solidFill>
                  <a:srgbClr val="223D97"/>
                </a:solidFill>
              </a:rPr>
              <a:t>"That's great! Families come together in all sorts of ways, and what matters most is the love and care within the family.”</a:t>
            </a:r>
          </a:p>
          <a:p>
            <a:pPr marL="139700" marR="0" lvl="0" algn="l" rtl="0">
              <a:lnSpc>
                <a:spcPct val="115000"/>
              </a:lnSpc>
              <a:spcBef>
                <a:spcPts val="0"/>
              </a:spcBef>
              <a:spcAft>
                <a:spcPts val="0"/>
              </a:spcAft>
              <a:buClr>
                <a:srgbClr val="223D97"/>
              </a:buClr>
              <a:buSzPts val="1400"/>
            </a:pPr>
            <a:endParaRPr lang="en-US" sz="1000" dirty="0">
              <a:solidFill>
                <a:srgbClr val="223D97"/>
              </a:solidFill>
            </a:endParaRPr>
          </a:p>
          <a:p>
            <a:pPr marL="139700" marR="0" lvl="0" algn="l" rtl="0">
              <a:lnSpc>
                <a:spcPct val="115000"/>
              </a:lnSpc>
              <a:spcBef>
                <a:spcPts val="0"/>
              </a:spcBef>
              <a:spcAft>
                <a:spcPts val="0"/>
              </a:spcAft>
              <a:buClr>
                <a:srgbClr val="223D97"/>
              </a:buClr>
              <a:buSzPts val="1400"/>
            </a:pPr>
            <a:r>
              <a:rPr lang="en-US" sz="1000" b="1" dirty="0">
                <a:solidFill>
                  <a:srgbClr val="223D97"/>
                </a:solidFill>
              </a:rPr>
              <a:t>Give a brief and general explanation of adoption ONLY IF students continue to ask or express confusion.</a:t>
            </a:r>
            <a:endParaRPr lang="en-US" sz="1000" dirty="0">
              <a:solidFill>
                <a:srgbClr val="223D97"/>
              </a:solidFill>
            </a:endParaRP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00" dirty="0">
                <a:solidFill>
                  <a:srgbClr val="223D97"/>
                </a:solidFill>
              </a:rPr>
              <a:t>"Adoption is a special way that some families come together. When a child is adopted, it means that their birth family, for different reasons, asked another family to take care of and love them forever. The family that adopts them becomes their forever family.”</a:t>
            </a:r>
          </a:p>
          <a:p>
            <a:pPr marL="457200" marR="0" lvl="0" indent="-317500" algn="l" rtl="0">
              <a:lnSpc>
                <a:spcPct val="115000"/>
              </a:lnSpc>
              <a:spcBef>
                <a:spcPts val="0"/>
              </a:spcBef>
              <a:spcAft>
                <a:spcPts val="0"/>
              </a:spcAft>
              <a:buClr>
                <a:srgbClr val="223D97"/>
              </a:buClr>
              <a:buSzPts val="1400"/>
              <a:buFont typeface="Arial" panose="020B0604020202020204" pitchFamily="34" charset="0"/>
              <a:buChar char="•"/>
            </a:pPr>
            <a:r>
              <a:rPr lang="en-US" sz="1000" dirty="0">
                <a:solidFill>
                  <a:srgbClr val="223D97"/>
                </a:solidFill>
              </a:rPr>
              <a:t>“Families can be made in different ways. Some families have babies who grow in their mommy's tummy, and some families have children who join them through adoption.”</a:t>
            </a:r>
          </a:p>
          <a:p>
            <a:pPr marL="139700" marR="0" lvl="0" algn="l" rtl="0">
              <a:lnSpc>
                <a:spcPct val="115000"/>
              </a:lnSpc>
              <a:spcBef>
                <a:spcPts val="0"/>
              </a:spcBef>
              <a:spcAft>
                <a:spcPts val="0"/>
              </a:spcAft>
              <a:buClr>
                <a:srgbClr val="223D97"/>
              </a:buClr>
              <a:buSzPts val="1400"/>
            </a:pPr>
            <a:endParaRPr lang="en-US" sz="1000" dirty="0">
              <a:solidFill>
                <a:srgbClr val="223D97"/>
              </a:solidFill>
            </a:endParaRPr>
          </a:p>
          <a:p>
            <a:pPr marL="139700" marR="0" lvl="0" algn="l" rtl="0">
              <a:lnSpc>
                <a:spcPct val="115000"/>
              </a:lnSpc>
              <a:spcBef>
                <a:spcPts val="0"/>
              </a:spcBef>
              <a:spcAft>
                <a:spcPts val="0"/>
              </a:spcAft>
              <a:buClr>
                <a:srgbClr val="223D97"/>
              </a:buClr>
              <a:buSzPts val="1400"/>
            </a:pPr>
            <a:r>
              <a:rPr lang="en-US" sz="700" i="1" dirty="0">
                <a:solidFill>
                  <a:srgbClr val="223D97"/>
                </a:solidFill>
              </a:rPr>
              <a:t>*Consider reaching out to the child’s family to let them know the topic came up in class and share how you approached it, in case they want to follow-up with their child. </a:t>
            </a:r>
            <a:endParaRPr lang="en-US" sz="1000" dirty="0">
              <a:solidFill>
                <a:srgbClr val="223D97"/>
              </a:solidFill>
            </a:endParaRPr>
          </a:p>
        </p:txBody>
      </p:sp>
    </p:spTree>
    <p:extLst>
      <p:ext uri="{BB962C8B-B14F-4D97-AF65-F5344CB8AC3E}">
        <p14:creationId xmlns:p14="http://schemas.microsoft.com/office/powerpoint/2010/main" val="354952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560136DB-AD34-A4CB-0633-911C782D41DF}"/>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C102F8DB-5498-65AB-74A5-64FEB06D6D94}"/>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59;g26e086f46ac_0_0">
            <a:extLst>
              <a:ext uri="{FF2B5EF4-FFF2-40B4-BE49-F238E27FC236}">
                <a16:creationId xmlns:a16="http://schemas.microsoft.com/office/drawing/2014/main" id="{54587572-18EB-A4FB-9217-A46C95D37C84}"/>
              </a:ext>
            </a:extLst>
          </p:cNvPr>
          <p:cNvSpPr txBox="1"/>
          <p:nvPr/>
        </p:nvSpPr>
        <p:spPr>
          <a:xfrm>
            <a:off x="314077" y="2152185"/>
            <a:ext cx="8662945" cy="266626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223D97"/>
                </a:solidFill>
                <a:latin typeface="Arial"/>
                <a:ea typeface="Arial"/>
                <a:cs typeface="Arial"/>
                <a:sym typeface="Arial"/>
              </a:rPr>
              <a:t>Email:</a:t>
            </a:r>
            <a:r>
              <a:rPr lang="en-US" sz="1800" b="1" u="none" strike="noStrike" cap="none" dirty="0">
                <a:solidFill>
                  <a:srgbClr val="53A946"/>
                </a:solidFill>
                <a:latin typeface="Arial"/>
                <a:ea typeface="Arial"/>
                <a:cs typeface="Arial"/>
                <a:sym typeface="Arial"/>
              </a:rPr>
              <a:t> </a:t>
            </a:r>
            <a:r>
              <a:rPr lang="en-US" sz="1800" b="1" u="none" strike="noStrike" cap="none">
                <a:solidFill>
                  <a:srgbClr val="53A946"/>
                </a:solidFill>
                <a:latin typeface="Arial"/>
                <a:ea typeface="Arial"/>
                <a:cs typeface="Arial"/>
                <a:sym typeface="Arial"/>
              </a:rPr>
              <a:t>info@pollyanna-us</a:t>
            </a:r>
            <a:r>
              <a:rPr lang="en-US" sz="1800" b="1" u="none" strike="noStrike" cap="none" dirty="0" err="1">
                <a:solidFill>
                  <a:srgbClr val="53A946"/>
                </a:solidFill>
                <a:latin typeface="Arial"/>
                <a:ea typeface="Arial"/>
                <a:cs typeface="Arial"/>
                <a:sym typeface="Arial"/>
              </a:rPr>
              <a:t>.org</a:t>
            </a:r>
            <a:endParaRPr lang="en-US" sz="1800" b="1" u="none" strike="noStrike" cap="none" dirty="0">
              <a:solidFill>
                <a:srgbClr val="53A946"/>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Website: </a:t>
            </a:r>
            <a:r>
              <a:rPr lang="en-US" sz="1800" b="1" u="none" strike="noStrike" cap="none" dirty="0" err="1">
                <a:solidFill>
                  <a:srgbClr val="53A946"/>
                </a:solidFill>
                <a:latin typeface="Arial"/>
                <a:ea typeface="Arial"/>
                <a:cs typeface="Arial"/>
                <a:sym typeface="Arial"/>
              </a:rPr>
              <a:t>www.pollyanna-us.org</a:t>
            </a:r>
            <a:endParaRPr lang="en-US" sz="1800" b="1" u="none" strike="noStrike" cap="none" dirty="0">
              <a:solidFill>
                <a:srgbClr val="53A946"/>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endParaRPr lang="en-US" sz="1800" b="1" u="none" strike="noStrike" cap="none" dirty="0">
              <a:solidFill>
                <a:srgbClr val="16478E"/>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00B0F0"/>
                </a:solidFill>
                <a:latin typeface="Arial"/>
                <a:ea typeface="Arial"/>
                <a:cs typeface="Arial"/>
                <a:sym typeface="Arial"/>
              </a:rPr>
              <a:t>SOCIAL MEDIA</a:t>
            </a: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Facebook / Instagram: </a:t>
            </a:r>
            <a:r>
              <a:rPr lang="en-US" sz="1800" b="1" u="none" strike="noStrike" cap="none" dirty="0">
                <a:solidFill>
                  <a:srgbClr val="53A946"/>
                </a:solidFill>
                <a:latin typeface="Arial"/>
                <a:ea typeface="Arial"/>
                <a:cs typeface="Arial"/>
                <a:sym typeface="Arial"/>
              </a:rPr>
              <a:t>@</a:t>
            </a:r>
            <a:r>
              <a:rPr lang="en-US" sz="1800" b="1" u="none" strike="noStrike" cap="none" dirty="0" err="1">
                <a:solidFill>
                  <a:srgbClr val="53A946"/>
                </a:solidFill>
                <a:latin typeface="Arial"/>
                <a:ea typeface="Arial"/>
                <a:cs typeface="Arial"/>
                <a:sym typeface="Arial"/>
              </a:rPr>
              <a:t>us_pollyanna</a:t>
            </a:r>
            <a:r>
              <a:rPr lang="en-US" sz="1800" b="1" u="none" strike="noStrike" cap="none" dirty="0">
                <a:solidFill>
                  <a:srgbClr val="53A946"/>
                </a:solidFill>
                <a:latin typeface="Arial"/>
                <a:ea typeface="Arial"/>
                <a:cs typeface="Arial"/>
                <a:sym typeface="Arial"/>
              </a:rPr>
              <a:t> </a:t>
            </a:r>
            <a:endParaRPr lang="en-US" sz="1800" b="1" u="none" strike="noStrike" cap="none" dirty="0">
              <a:solidFill>
                <a:srgbClr val="16478E"/>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LinkedIn: </a:t>
            </a:r>
            <a:r>
              <a:rPr lang="en-US" sz="1800" b="1" dirty="0">
                <a:solidFill>
                  <a:srgbClr val="53A946"/>
                </a:solidFill>
              </a:rPr>
              <a:t>Po</a:t>
            </a:r>
            <a:r>
              <a:rPr lang="en-US" sz="1800" b="1" u="none" strike="noStrike" cap="none" dirty="0">
                <a:solidFill>
                  <a:srgbClr val="53A946"/>
                </a:solidFill>
                <a:latin typeface="Arial"/>
                <a:ea typeface="Arial"/>
                <a:cs typeface="Arial"/>
                <a:sym typeface="Arial"/>
              </a:rPr>
              <a:t>llyanna-us</a:t>
            </a:r>
          </a:p>
          <a:p>
            <a:pPr marL="0" marR="0" lvl="0" indent="0" algn="ctr" rtl="0">
              <a:lnSpc>
                <a:spcPct val="100000"/>
              </a:lnSpc>
              <a:spcBef>
                <a:spcPts val="0"/>
              </a:spcBef>
              <a:spcAft>
                <a:spcPts val="0"/>
              </a:spcAft>
              <a:buClr>
                <a:srgbClr val="000000"/>
              </a:buClr>
              <a:buSzPts val="2900"/>
              <a:buFont typeface="Arial"/>
              <a:buNone/>
            </a:pPr>
            <a:endParaRPr lang="en-US" b="1" u="none" strike="noStrike" cap="none" dirty="0">
              <a:solidFill>
                <a:srgbClr val="16478E"/>
              </a:solidFill>
              <a:latin typeface="Arial"/>
              <a:ea typeface="Arial"/>
              <a:cs typeface="Arial"/>
              <a:sym typeface="Arial"/>
            </a:endParaRPr>
          </a:p>
          <a:p>
            <a:pPr marL="0" marR="0" lvl="0" indent="0" rtl="0">
              <a:lnSpc>
                <a:spcPct val="115000"/>
              </a:lnSpc>
              <a:spcBef>
                <a:spcPts val="0"/>
              </a:spcBef>
              <a:spcAft>
                <a:spcPts val="0"/>
              </a:spcAft>
              <a:buClr>
                <a:srgbClr val="000000"/>
              </a:buClr>
              <a:buSzPts val="2400"/>
              <a:buFont typeface="Arial"/>
              <a:buNone/>
            </a:pPr>
            <a:endParaRPr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b="1" i="0" u="none" strike="noStrike" cap="none" dirty="0">
                <a:solidFill>
                  <a:srgbClr val="16478E"/>
                </a:solidFill>
                <a:latin typeface="Arial"/>
                <a:ea typeface="Arial"/>
                <a:cs typeface="Arial"/>
                <a:sym typeface="Arial"/>
              </a:rPr>
            </a:br>
            <a:br>
              <a:rPr lang="en-US" b="1" i="0" u="none" strike="noStrike" cap="none" dirty="0">
                <a:solidFill>
                  <a:srgbClr val="16478E"/>
                </a:solidFill>
                <a:latin typeface="Arial"/>
                <a:ea typeface="Arial"/>
                <a:cs typeface="Arial"/>
                <a:sym typeface="Arial"/>
              </a:rPr>
            </a:br>
            <a:br>
              <a:rPr lang="en-US" b="1" i="0" u="none" strike="noStrike" cap="none" dirty="0">
                <a:solidFill>
                  <a:srgbClr val="16478E"/>
                </a:solidFill>
                <a:latin typeface="Arial"/>
                <a:ea typeface="Arial"/>
                <a:cs typeface="Arial"/>
                <a:sym typeface="Arial"/>
              </a:rPr>
            </a:b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377717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p:cNvPicPr preferRelativeResize="0"/>
          <p:nvPr/>
        </p:nvPicPr>
        <p:blipFill>
          <a:blip r:embed="rId3"/>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4FB9952B-B546-CB69-4669-1F44525A7D63}"/>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9DBB3C66-ED05-F9AD-1060-C0703E4F643E}"/>
              </a:ext>
            </a:extLst>
          </p:cNvPr>
          <p:cNvPicPr>
            <a:picLocks noChangeAspect="1"/>
          </p:cNvPicPr>
          <p:nvPr/>
        </p:nvPicPr>
        <p:blipFill>
          <a:blip r:embed="rId3"/>
          <a:stretch>
            <a:fillRect/>
          </a:stretch>
        </p:blipFill>
        <p:spPr>
          <a:xfrm>
            <a:off x="0" y="0"/>
            <a:ext cx="9144000" cy="5143500"/>
          </a:xfrm>
          <a:prstGeom prst="rect">
            <a:avLst/>
          </a:prstGeom>
        </p:spPr>
      </p:pic>
      <p:sp>
        <p:nvSpPr>
          <p:cNvPr id="59" name="Google Shape;59;g26e086f46ac_0_0">
            <a:extLst>
              <a:ext uri="{FF2B5EF4-FFF2-40B4-BE49-F238E27FC236}">
                <a16:creationId xmlns:a16="http://schemas.microsoft.com/office/drawing/2014/main" id="{32F2991C-62E1-5812-27C8-37C77A8B2AC1}"/>
              </a:ext>
            </a:extLst>
          </p:cNvPr>
          <p:cNvSpPr txBox="1"/>
          <p:nvPr/>
        </p:nvSpPr>
        <p:spPr>
          <a:xfrm>
            <a:off x="1423282" y="386275"/>
            <a:ext cx="7203817"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u="none" strike="noStrike" cap="none" dirty="0">
                <a:solidFill>
                  <a:srgbClr val="53A946"/>
                </a:solidFill>
                <a:latin typeface="Arial Black" panose="020B0604020202020204" pitchFamily="34" charset="0"/>
                <a:cs typeface="Arial Black" panose="020B0604020202020204" pitchFamily="34" charset="0"/>
                <a:sym typeface="Arial"/>
              </a:rPr>
              <a:t> </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Lesson objective </a:t>
            </a:r>
            <a:endParaRPr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Invitations</a:t>
            </a:r>
            <a:endParaRPr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Vocabulary</a:t>
            </a:r>
            <a:endParaRPr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What is </a:t>
            </a:r>
            <a:r>
              <a:rPr lang="en-US" sz="1800" dirty="0">
                <a:solidFill>
                  <a:srgbClr val="223D97"/>
                </a:solidFill>
              </a:rPr>
              <a:t>cultural heritage?</a:t>
            </a:r>
            <a:endParaRPr sz="1800" dirty="0">
              <a:solidFill>
                <a:srgbClr val="223D97"/>
              </a:solidFil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dirty="0">
                <a:solidFill>
                  <a:srgbClr val="223D97"/>
                </a:solidFill>
              </a:rPr>
              <a:t>What are ancestors?</a:t>
            </a:r>
            <a:endParaRPr sz="1800" dirty="0">
              <a:solidFill>
                <a:srgbClr val="223D97"/>
              </a:solidFil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dirty="0">
                <a:solidFill>
                  <a:srgbClr val="223D97"/>
                </a:solidFill>
              </a:rPr>
              <a:t>Read Aloud: “Where are you From?”</a:t>
            </a:r>
            <a:endParaRPr sz="1800" dirty="0">
              <a:solidFill>
                <a:srgbClr val="223D97"/>
              </a:solidFil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dirty="0">
                <a:solidFill>
                  <a:srgbClr val="223D97"/>
                </a:solidFill>
              </a:rPr>
              <a:t>Dialogue on our cultural heritage</a:t>
            </a:r>
            <a:endParaRPr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Closing</a:t>
            </a:r>
            <a:endParaRPr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DBD3BCB5-2395-8C6E-4D46-FD391DB15B96}"/>
              </a:ext>
            </a:extLst>
          </p:cNvPr>
          <p:cNvSpPr txBox="1"/>
          <p:nvPr/>
        </p:nvSpPr>
        <p:spPr>
          <a:xfrm>
            <a:off x="361784" y="235200"/>
            <a:ext cx="3097033"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Agenda</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114760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8FFA7ADC-821A-17A5-1810-EF7B15E6ECAD}"/>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AA8FB574-E64B-9A60-6D4F-81A81E730E90}"/>
              </a:ext>
            </a:extLst>
          </p:cNvPr>
          <p:cNvSpPr txBox="1"/>
          <p:nvPr/>
        </p:nvSpPr>
        <p:spPr>
          <a:xfrm>
            <a:off x="1423282" y="433983"/>
            <a:ext cx="7203817"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endParaRPr lang="en-US"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Think about our own cultural heritage and ancestry.</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Consider ways we can celebrate and feel connected to our cultural heritage and ancestry.</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Share our heritage with others and celebrate the similarities and differences. </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5" name="Google Shape;59;g26e086f46ac_0_0">
            <a:extLst>
              <a:ext uri="{FF2B5EF4-FFF2-40B4-BE49-F238E27FC236}">
                <a16:creationId xmlns:a16="http://schemas.microsoft.com/office/drawing/2014/main" id="{ABC63037-7F34-2DDF-A84B-65C62BDF0D6D}"/>
              </a:ext>
            </a:extLst>
          </p:cNvPr>
          <p:cNvSpPr txBox="1"/>
          <p:nvPr/>
        </p:nvSpPr>
        <p:spPr>
          <a:xfrm>
            <a:off x="361784" y="235200"/>
            <a:ext cx="415455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Objectives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00CC268C-8400-A458-0349-2929FBAA796F}"/>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67D0A985-0BA7-0979-9E88-2F2DCC271104}"/>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FD47F346-8B37-D352-2D0E-F9E5FF9C0C10}"/>
              </a:ext>
            </a:extLst>
          </p:cNvPr>
          <p:cNvSpPr txBox="1"/>
          <p:nvPr/>
        </p:nvSpPr>
        <p:spPr>
          <a:xfrm>
            <a:off x="1423282" y="481691"/>
            <a:ext cx="7203817"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 </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fully present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Have an open mind and heart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curious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willing to share</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open to reflect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Listen respectfully</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2C7EEAA6-66AB-ABF9-3DFE-06F987C1E081}"/>
              </a:ext>
            </a:extLst>
          </p:cNvPr>
          <p:cNvSpPr txBox="1"/>
          <p:nvPr/>
        </p:nvSpPr>
        <p:spPr>
          <a:xfrm>
            <a:off x="361785" y="235200"/>
            <a:ext cx="3136790"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Invitations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86375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26A4CBB4-08D2-497B-026A-571A6A5BD334}"/>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EFCE02F0-6A17-08F0-00C9-5DF5739DC20B}"/>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080F6A80-C7E4-F95C-341A-6C36421C858E}"/>
              </a:ext>
            </a:extLst>
          </p:cNvPr>
          <p:cNvSpPr txBox="1"/>
          <p:nvPr/>
        </p:nvSpPr>
        <p:spPr>
          <a:xfrm>
            <a:off x="361784" y="235200"/>
            <a:ext cx="720381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What is cultural heritage?</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pic>
        <p:nvPicPr>
          <p:cNvPr id="2" name="Google Shape;80;gbdc7e5c66b_0_97">
            <a:extLst>
              <a:ext uri="{FF2B5EF4-FFF2-40B4-BE49-F238E27FC236}">
                <a16:creationId xmlns:a16="http://schemas.microsoft.com/office/drawing/2014/main" id="{66744B61-2266-06DE-AC35-31D5D390192C}"/>
              </a:ext>
            </a:extLst>
          </p:cNvPr>
          <p:cNvPicPr preferRelativeResize="0"/>
          <p:nvPr/>
        </p:nvPicPr>
        <p:blipFill>
          <a:blip r:embed="rId4">
            <a:alphaModFix/>
          </a:blip>
          <a:stretch>
            <a:fillRect/>
          </a:stretch>
        </p:blipFill>
        <p:spPr>
          <a:xfrm>
            <a:off x="4306874" y="1205259"/>
            <a:ext cx="4837126" cy="2615051"/>
          </a:xfrm>
          <a:prstGeom prst="rect">
            <a:avLst/>
          </a:prstGeom>
          <a:noFill/>
          <a:ln>
            <a:noFill/>
          </a:ln>
        </p:spPr>
      </p:pic>
      <p:sp>
        <p:nvSpPr>
          <p:cNvPr id="6" name="TextBox 5">
            <a:extLst>
              <a:ext uri="{FF2B5EF4-FFF2-40B4-BE49-F238E27FC236}">
                <a16:creationId xmlns:a16="http://schemas.microsoft.com/office/drawing/2014/main" id="{9D7377FD-8E6D-F60B-2326-A45C852A94AE}"/>
              </a:ext>
            </a:extLst>
          </p:cNvPr>
          <p:cNvSpPr txBox="1"/>
          <p:nvPr/>
        </p:nvSpPr>
        <p:spPr>
          <a:xfrm>
            <a:off x="361784" y="1205259"/>
            <a:ext cx="3876261" cy="1997919"/>
          </a:xfrm>
          <a:prstGeom prst="rect">
            <a:avLst/>
          </a:prstGeom>
          <a:noFill/>
        </p:spPr>
        <p:txBody>
          <a:bodyPr wrap="square">
            <a:spAutoFit/>
          </a:bodyPr>
          <a:lstStyle/>
          <a:p>
            <a:pPr marL="0" lvl="0" indent="0" rtl="0">
              <a:lnSpc>
                <a:spcPct val="115000"/>
              </a:lnSpc>
              <a:spcBef>
                <a:spcPts val="1500"/>
              </a:spcBef>
              <a:spcAft>
                <a:spcPts val="0"/>
              </a:spcAft>
              <a:buClr>
                <a:schemeClr val="dk1"/>
              </a:buClr>
              <a:buSzPts val="1100"/>
              <a:buFont typeface="Arial"/>
              <a:buNone/>
            </a:pPr>
            <a:r>
              <a:rPr lang="en-US" b="1" dirty="0">
                <a:solidFill>
                  <a:srgbClr val="223D97"/>
                </a:solidFill>
                <a:latin typeface="Arial" panose="020B0604020202020204" pitchFamily="34" charset="0"/>
                <a:ea typeface="Roboto"/>
                <a:cs typeface="Arial" panose="020B0604020202020204" pitchFamily="34" charset="0"/>
                <a:sym typeface="Roboto"/>
              </a:rPr>
              <a:t>Cultural heritage </a:t>
            </a:r>
            <a:r>
              <a:rPr lang="en-US" dirty="0">
                <a:solidFill>
                  <a:srgbClr val="223D97"/>
                </a:solidFill>
                <a:latin typeface="Arial" panose="020B0604020202020204" pitchFamily="34" charset="0"/>
                <a:ea typeface="Roboto"/>
                <a:cs typeface="Arial" panose="020B0604020202020204" pitchFamily="34" charset="0"/>
                <a:sym typeface="Roboto"/>
              </a:rPr>
              <a:t>is all about the special things that make us who we are and connect us to our </a:t>
            </a:r>
            <a:r>
              <a:rPr lang="en-US" b="1" dirty="0">
                <a:solidFill>
                  <a:srgbClr val="223D97"/>
                </a:solidFill>
                <a:latin typeface="Arial" panose="020B0604020202020204" pitchFamily="34" charset="0"/>
                <a:ea typeface="Roboto"/>
                <a:cs typeface="Arial" panose="020B0604020202020204" pitchFamily="34" charset="0"/>
                <a:sym typeface="Roboto"/>
              </a:rPr>
              <a:t>families</a:t>
            </a:r>
            <a:r>
              <a:rPr lang="en-US" dirty="0">
                <a:solidFill>
                  <a:srgbClr val="223D97"/>
                </a:solidFill>
                <a:latin typeface="Arial" panose="020B0604020202020204" pitchFamily="34" charset="0"/>
                <a:ea typeface="Roboto"/>
                <a:cs typeface="Arial" panose="020B0604020202020204" pitchFamily="34" charset="0"/>
                <a:sym typeface="Roboto"/>
              </a:rPr>
              <a:t> and where we come from.</a:t>
            </a:r>
          </a:p>
          <a:p>
            <a:pPr marL="0" lvl="0" indent="0" rtl="0">
              <a:lnSpc>
                <a:spcPct val="115000"/>
              </a:lnSpc>
              <a:spcBef>
                <a:spcPts val="1500"/>
              </a:spcBef>
              <a:spcAft>
                <a:spcPts val="0"/>
              </a:spcAft>
              <a:buClr>
                <a:schemeClr val="dk1"/>
              </a:buClr>
              <a:buSzPts val="1100"/>
              <a:buFont typeface="Arial"/>
              <a:buNone/>
            </a:pPr>
            <a:r>
              <a:rPr lang="en-US" dirty="0">
                <a:solidFill>
                  <a:srgbClr val="223D97"/>
                </a:solidFill>
                <a:latin typeface="Arial" panose="020B0604020202020204" pitchFamily="34" charset="0"/>
                <a:ea typeface="Roboto"/>
                <a:cs typeface="Arial" panose="020B0604020202020204" pitchFamily="34" charset="0"/>
                <a:sym typeface="Roboto"/>
              </a:rPr>
              <a:t>It's like a special thread that ties us together with our </a:t>
            </a:r>
            <a:r>
              <a:rPr lang="en-US" b="1" dirty="0">
                <a:solidFill>
                  <a:srgbClr val="223D97"/>
                </a:solidFill>
                <a:latin typeface="Arial" panose="020B0604020202020204" pitchFamily="34" charset="0"/>
                <a:ea typeface="Roboto"/>
                <a:cs typeface="Arial" panose="020B0604020202020204" pitchFamily="34" charset="0"/>
                <a:sym typeface="Roboto"/>
              </a:rPr>
              <a:t>ancestors</a:t>
            </a:r>
            <a:r>
              <a:rPr lang="en-US" dirty="0">
                <a:solidFill>
                  <a:srgbClr val="223D97"/>
                </a:solidFill>
                <a:latin typeface="Arial" panose="020B0604020202020204" pitchFamily="34" charset="0"/>
                <a:ea typeface="Roboto"/>
                <a:cs typeface="Arial" panose="020B0604020202020204" pitchFamily="34" charset="0"/>
                <a:sym typeface="Roboto"/>
              </a:rPr>
              <a:t>, the people who came before us and the people who will come after us.</a:t>
            </a:r>
          </a:p>
        </p:txBody>
      </p:sp>
      <p:sp>
        <p:nvSpPr>
          <p:cNvPr id="7" name="Google Shape;82;gbdc7e5c66b_0_97">
            <a:extLst>
              <a:ext uri="{FF2B5EF4-FFF2-40B4-BE49-F238E27FC236}">
                <a16:creationId xmlns:a16="http://schemas.microsoft.com/office/drawing/2014/main" id="{F74D1926-6F4E-8E40-F8BB-899EE09CB985}"/>
              </a:ext>
            </a:extLst>
          </p:cNvPr>
          <p:cNvSpPr txBox="1"/>
          <p:nvPr/>
        </p:nvSpPr>
        <p:spPr>
          <a:xfrm>
            <a:off x="5259276" y="3779998"/>
            <a:ext cx="3741600" cy="42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800" dirty="0">
                <a:solidFill>
                  <a:srgbClr val="62707C"/>
                </a:solidFill>
                <a:highlight>
                  <a:srgbClr val="FFFFFF"/>
                </a:highlight>
              </a:rPr>
              <a:t>“Family Tree (female)” by Lyssa Park.</a:t>
            </a:r>
            <a:endParaRPr sz="800" dirty="0">
              <a:solidFill>
                <a:srgbClr val="62707C"/>
              </a:solidFill>
              <a:highlight>
                <a:srgbClr val="FFFFFF"/>
              </a:highlight>
            </a:endParaRPr>
          </a:p>
          <a:p>
            <a:pPr marL="0" lvl="0" indent="0" algn="r" rtl="0">
              <a:spcBef>
                <a:spcPts val="0"/>
              </a:spcBef>
              <a:spcAft>
                <a:spcPts val="0"/>
              </a:spcAft>
              <a:buNone/>
            </a:pPr>
            <a:r>
              <a:rPr lang="en-US" sz="800" dirty="0">
                <a:solidFill>
                  <a:srgbClr val="62707C"/>
                </a:solidFill>
                <a:highlight>
                  <a:srgbClr val="FFFFFF"/>
                </a:highlight>
              </a:rPr>
              <a:t> Photo: Melisa Christ</a:t>
            </a:r>
            <a:endParaRPr sz="800" dirty="0">
              <a:solidFill>
                <a:schemeClr val="dk2"/>
              </a:solidFill>
            </a:endParaRPr>
          </a:p>
        </p:txBody>
      </p:sp>
    </p:spTree>
    <p:extLst>
      <p:ext uri="{BB962C8B-B14F-4D97-AF65-F5344CB8AC3E}">
        <p14:creationId xmlns:p14="http://schemas.microsoft.com/office/powerpoint/2010/main" val="255263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08BA1DF1-A894-4A75-0CA7-BFAFA13F0459}"/>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E68B79A8-2755-E4C6-7EAF-8F3B2E639FEB}"/>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75CF489E-CC86-4147-A2CA-033296428729}"/>
              </a:ext>
            </a:extLst>
          </p:cNvPr>
          <p:cNvSpPr txBox="1"/>
          <p:nvPr/>
        </p:nvSpPr>
        <p:spPr>
          <a:xfrm>
            <a:off x="361784" y="235200"/>
            <a:ext cx="720381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What makes a family?</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pic>
        <p:nvPicPr>
          <p:cNvPr id="5" name="Google Shape;89;g1f7da247b70_0_23">
            <a:extLst>
              <a:ext uri="{FF2B5EF4-FFF2-40B4-BE49-F238E27FC236}">
                <a16:creationId xmlns:a16="http://schemas.microsoft.com/office/drawing/2014/main" id="{3C1AD403-AF6D-702C-DF0F-659C2806584A}"/>
              </a:ext>
            </a:extLst>
          </p:cNvPr>
          <p:cNvPicPr preferRelativeResize="0"/>
          <p:nvPr/>
        </p:nvPicPr>
        <p:blipFill>
          <a:blip r:embed="rId4">
            <a:alphaModFix/>
          </a:blip>
          <a:stretch>
            <a:fillRect/>
          </a:stretch>
        </p:blipFill>
        <p:spPr>
          <a:xfrm>
            <a:off x="6141947" y="970059"/>
            <a:ext cx="3002053" cy="2894711"/>
          </a:xfrm>
          <a:prstGeom prst="rect">
            <a:avLst/>
          </a:prstGeom>
          <a:noFill/>
          <a:ln>
            <a:noFill/>
          </a:ln>
        </p:spPr>
      </p:pic>
      <p:sp>
        <p:nvSpPr>
          <p:cNvPr id="8" name="Google Shape;59;g26e086f46ac_0_0">
            <a:extLst>
              <a:ext uri="{FF2B5EF4-FFF2-40B4-BE49-F238E27FC236}">
                <a16:creationId xmlns:a16="http://schemas.microsoft.com/office/drawing/2014/main" id="{DD5817AF-9B2B-AE73-2589-F1C1DB347E5C}"/>
              </a:ext>
            </a:extLst>
          </p:cNvPr>
          <p:cNvSpPr txBox="1"/>
          <p:nvPr/>
        </p:nvSpPr>
        <p:spPr>
          <a:xfrm>
            <a:off x="222201" y="433983"/>
            <a:ext cx="5557962"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endParaRPr lang="en-US"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A family is a group of people who love and care for each other!</a:t>
            </a:r>
            <a:br>
              <a:rPr lang="en-US" sz="1800" b="0" i="0" u="none" strike="noStrike" cap="none" dirty="0">
                <a:solidFill>
                  <a:srgbClr val="223D97"/>
                </a:solidFill>
                <a:latin typeface="Arial"/>
                <a:ea typeface="Arial"/>
                <a:cs typeface="Arial"/>
                <a:sym typeface="Arial"/>
              </a:rPr>
            </a:br>
            <a:endParaRPr lang="en-US" sz="1800" b="0" i="0" u="none" strike="noStrike" cap="none" dirty="0">
              <a:solidFill>
                <a:srgbClr val="223D97"/>
              </a:solidFill>
              <a:latin typeface="Arial"/>
              <a:ea typeface="Arial"/>
              <a:cs typeface="Arial"/>
              <a:sym typeface="Arial"/>
            </a:endParaRPr>
          </a:p>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Families can look and feel different. </a:t>
            </a:r>
          </a:p>
          <a:p>
            <a:pPr marL="571500" marR="0" lvl="1" rtl="0">
              <a:spcBef>
                <a:spcPts val="0"/>
              </a:spcBef>
              <a:spcAft>
                <a:spcPts val="0"/>
              </a:spcAft>
              <a:buClr>
                <a:srgbClr val="223D97"/>
              </a:buClr>
              <a:buSzPct val="120000"/>
            </a:pPr>
            <a:br>
              <a:rPr lang="en-US" sz="1800" b="0" i="0" u="none" strike="noStrike" cap="none" dirty="0">
                <a:solidFill>
                  <a:srgbClr val="223D97"/>
                </a:solidFill>
                <a:latin typeface="Arial"/>
                <a:ea typeface="Arial"/>
                <a:cs typeface="Arial"/>
                <a:sym typeface="Arial"/>
              </a:rPr>
            </a:br>
            <a:r>
              <a:rPr lang="en-US" sz="1800" b="0" i="0" u="none" strike="noStrike" cap="none" dirty="0">
                <a:solidFill>
                  <a:srgbClr val="223D97"/>
                </a:solidFill>
                <a:latin typeface="Arial"/>
                <a:ea typeface="Arial"/>
                <a:cs typeface="Arial"/>
                <a:sym typeface="Arial"/>
              </a:rPr>
              <a:t>What's important is the love and support they share. </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382712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438FA853-C4F9-CD26-E61C-A53EF2001204}"/>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6DCDF9D6-7E9F-A5B1-4D1B-EC3FE3A59CCD}"/>
              </a:ext>
            </a:extLst>
          </p:cNvPr>
          <p:cNvPicPr>
            <a:picLocks noChangeAspect="1"/>
          </p:cNvPicPr>
          <p:nvPr/>
        </p:nvPicPr>
        <p:blipFill>
          <a:blip r:embed="rId3"/>
          <a:stretch>
            <a:fillRect/>
          </a:stretch>
        </p:blipFill>
        <p:spPr>
          <a:xfrm>
            <a:off x="0" y="0"/>
            <a:ext cx="9144000" cy="5143500"/>
          </a:xfrm>
          <a:prstGeom prst="rect">
            <a:avLst/>
          </a:prstGeom>
        </p:spPr>
      </p:pic>
      <p:sp>
        <p:nvSpPr>
          <p:cNvPr id="8" name="Google Shape;59;g26e086f46ac_0_0">
            <a:extLst>
              <a:ext uri="{FF2B5EF4-FFF2-40B4-BE49-F238E27FC236}">
                <a16:creationId xmlns:a16="http://schemas.microsoft.com/office/drawing/2014/main" id="{C0599040-B36B-D8F7-CAB9-087B6389DBEC}"/>
              </a:ext>
            </a:extLst>
          </p:cNvPr>
          <p:cNvSpPr txBox="1"/>
          <p:nvPr/>
        </p:nvSpPr>
        <p:spPr>
          <a:xfrm>
            <a:off x="222201" y="1205259"/>
            <a:ext cx="5156356" cy="3007524"/>
          </a:xfrm>
          <a:prstGeom prst="rect">
            <a:avLst/>
          </a:prstGeom>
          <a:noFill/>
          <a:ln>
            <a:noFill/>
          </a:ln>
        </p:spPr>
        <p:txBody>
          <a:bodyPr spcFirstLastPara="1" wrap="square" lIns="91425" tIns="91425" rIns="91425" bIns="91425" anchor="t" anchorCtr="0">
            <a:noAutofit/>
          </a:bodyPr>
          <a:lstStyle/>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An ancestor is someone from your family that came before you. </a:t>
            </a:r>
          </a:p>
          <a:p>
            <a:pPr marL="571500" marR="0" lvl="1" rtl="0">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571500" marR="0" lvl="1" rtl="0">
              <a:spcBef>
                <a:spcPts val="0"/>
              </a:spcBef>
              <a:spcAft>
                <a:spcPts val="0"/>
              </a:spcAft>
              <a:buClr>
                <a:srgbClr val="223D97"/>
              </a:buClr>
              <a:buSzPct val="120000"/>
            </a:pPr>
            <a:r>
              <a:rPr lang="en-US" sz="1800" b="0" i="0" u="none" strike="noStrike" cap="none" dirty="0">
                <a:solidFill>
                  <a:srgbClr val="223D97"/>
                </a:solidFill>
                <a:latin typeface="Arial"/>
                <a:ea typeface="Arial"/>
                <a:cs typeface="Arial"/>
                <a:sym typeface="Arial"/>
              </a:rPr>
              <a:t>Such as your grandmother’s grandmother and all the relatives before her are examples of ancestors. </a:t>
            </a: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pic>
        <p:nvPicPr>
          <p:cNvPr id="2" name="Google Shape;96;g99699e08ee_1_16">
            <a:extLst>
              <a:ext uri="{FF2B5EF4-FFF2-40B4-BE49-F238E27FC236}">
                <a16:creationId xmlns:a16="http://schemas.microsoft.com/office/drawing/2014/main" id="{8991E2F8-B860-04EB-AE88-5BED6EAED8A7}"/>
              </a:ext>
            </a:extLst>
          </p:cNvPr>
          <p:cNvPicPr preferRelativeResize="0"/>
          <p:nvPr/>
        </p:nvPicPr>
        <p:blipFill rotWithShape="1">
          <a:blip r:embed="rId4">
            <a:alphaModFix/>
          </a:blip>
          <a:srcRect/>
          <a:stretch/>
        </p:blipFill>
        <p:spPr>
          <a:xfrm>
            <a:off x="5144495" y="333957"/>
            <a:ext cx="3808674" cy="3808674"/>
          </a:xfrm>
          <a:prstGeom prst="rect">
            <a:avLst/>
          </a:prstGeom>
          <a:noFill/>
          <a:ln>
            <a:noFill/>
          </a:ln>
        </p:spPr>
      </p:pic>
      <p:sp>
        <p:nvSpPr>
          <p:cNvPr id="4" name="Google Shape;59;g26e086f46ac_0_0">
            <a:extLst>
              <a:ext uri="{FF2B5EF4-FFF2-40B4-BE49-F238E27FC236}">
                <a16:creationId xmlns:a16="http://schemas.microsoft.com/office/drawing/2014/main" id="{4E6E8DC0-B373-4B83-F637-B7DFF7F142FB}"/>
              </a:ext>
            </a:extLst>
          </p:cNvPr>
          <p:cNvSpPr txBox="1"/>
          <p:nvPr/>
        </p:nvSpPr>
        <p:spPr>
          <a:xfrm>
            <a:off x="361784" y="235200"/>
            <a:ext cx="720381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What is an ancestor?</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32771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F23151D9-8D34-39B6-D4B5-B475E56F4D76}"/>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C407EECD-5762-3656-8369-7AE748FF903F}"/>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AF88BF33-1ED9-213A-45FC-CD5158C19F96}"/>
              </a:ext>
            </a:extLst>
          </p:cNvPr>
          <p:cNvSpPr/>
          <p:nvPr/>
        </p:nvSpPr>
        <p:spPr>
          <a:xfrm>
            <a:off x="345882" y="309465"/>
            <a:ext cx="3570135" cy="1682684"/>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04;g2a12eb01296_0_32">
            <a:extLst>
              <a:ext uri="{FF2B5EF4-FFF2-40B4-BE49-F238E27FC236}">
                <a16:creationId xmlns:a16="http://schemas.microsoft.com/office/drawing/2014/main" id="{A92C9EF9-50FF-0872-A08D-0E0D911E14A6}"/>
              </a:ext>
            </a:extLst>
          </p:cNvPr>
          <p:cNvPicPr preferRelativeResize="0"/>
          <p:nvPr/>
        </p:nvPicPr>
        <p:blipFill>
          <a:blip r:embed="rId4">
            <a:alphaModFix/>
          </a:blip>
          <a:stretch>
            <a:fillRect/>
          </a:stretch>
        </p:blipFill>
        <p:spPr>
          <a:xfrm>
            <a:off x="4261899" y="0"/>
            <a:ext cx="4882101" cy="4158843"/>
          </a:xfrm>
          <a:prstGeom prst="rect">
            <a:avLst/>
          </a:prstGeom>
          <a:noFill/>
          <a:ln>
            <a:noFill/>
          </a:ln>
        </p:spPr>
      </p:pic>
      <p:sp>
        <p:nvSpPr>
          <p:cNvPr id="4" name="Google Shape;59;g26e086f46ac_0_0">
            <a:extLst>
              <a:ext uri="{FF2B5EF4-FFF2-40B4-BE49-F238E27FC236}">
                <a16:creationId xmlns:a16="http://schemas.microsoft.com/office/drawing/2014/main" id="{0E98F549-B13B-224C-F9E3-1F6E978FE7EB}"/>
              </a:ext>
            </a:extLst>
          </p:cNvPr>
          <p:cNvSpPr txBox="1"/>
          <p:nvPr/>
        </p:nvSpPr>
        <p:spPr>
          <a:xfrm>
            <a:off x="494500" y="400558"/>
            <a:ext cx="3338029" cy="2171192"/>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chemeClr val="bg1"/>
                </a:solidFill>
                <a:latin typeface="Arial Black" panose="020B0604020202020204" pitchFamily="34" charset="0"/>
                <a:cs typeface="Arial Black" panose="020B0604020202020204" pitchFamily="34" charset="0"/>
              </a:rPr>
              <a:t>Activity:</a:t>
            </a:r>
            <a:br>
              <a:rPr lang="en-US" sz="3600" b="1" dirty="0">
                <a:solidFill>
                  <a:schemeClr val="bg1"/>
                </a:solidFill>
                <a:latin typeface="Arial Black" panose="020B0604020202020204" pitchFamily="34" charset="0"/>
                <a:cs typeface="Arial Black" panose="020B0604020202020204" pitchFamily="34" charset="0"/>
              </a:rPr>
            </a:br>
            <a:r>
              <a:rPr lang="en-US" sz="3600" b="1" dirty="0">
                <a:solidFill>
                  <a:schemeClr val="bg1"/>
                </a:solidFill>
                <a:latin typeface="Arial Black" panose="020B0604020202020204" pitchFamily="34" charset="0"/>
                <a:cs typeface="Arial Black" panose="020B0604020202020204" pitchFamily="34" charset="0"/>
              </a:rPr>
              <a:t>Real Aloud</a:t>
            </a:r>
            <a:endParaRPr sz="3600" b="1" u="none" strike="noStrike" cap="none" dirty="0">
              <a:solidFill>
                <a:schemeClr val="bg1"/>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31057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5ABBD544-0F8B-2C0D-C4BA-25E620DE3466}"/>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8CBC0BF6-A9B1-C81C-F6FB-79B2A3D77594}"/>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EBF15F2A-8931-01CF-5DE6-9AC4E0D1D013}"/>
              </a:ext>
            </a:extLst>
          </p:cNvPr>
          <p:cNvSpPr/>
          <p:nvPr/>
        </p:nvSpPr>
        <p:spPr>
          <a:xfrm>
            <a:off x="1669649" y="730883"/>
            <a:ext cx="5804702" cy="2735885"/>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59;g26e086f46ac_0_0">
            <a:extLst>
              <a:ext uri="{FF2B5EF4-FFF2-40B4-BE49-F238E27FC236}">
                <a16:creationId xmlns:a16="http://schemas.microsoft.com/office/drawing/2014/main" id="{78864033-71C0-02B9-F0E0-E2C609586D6D}"/>
              </a:ext>
            </a:extLst>
          </p:cNvPr>
          <p:cNvSpPr txBox="1"/>
          <p:nvPr/>
        </p:nvSpPr>
        <p:spPr>
          <a:xfrm>
            <a:off x="1669649" y="730883"/>
            <a:ext cx="5804702" cy="2735885"/>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3600" b="1" dirty="0">
                <a:solidFill>
                  <a:schemeClr val="bg1"/>
                </a:solidFill>
                <a:latin typeface="Arial Black" panose="020B0604020202020204" pitchFamily="34" charset="0"/>
                <a:cs typeface="Arial Black" panose="020B0604020202020204" pitchFamily="34" charset="0"/>
              </a:rPr>
              <a:t>Let’s Discuss!</a:t>
            </a: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10048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1899</Words>
  <Application>Microsoft Macintosh PowerPoint</Application>
  <PresentationFormat>On-screen Show (16:9)</PresentationFormat>
  <Paragraphs>256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Roboto</vt:lpstr>
      <vt:lpstr>Arial Black</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Ryan Ewers</dc:creator>
  <cp:lastModifiedBy>Casper Caldarola</cp:lastModifiedBy>
  <cp:revision>6</cp:revision>
  <dcterms:modified xsi:type="dcterms:W3CDTF">2025-01-04T19:42:02Z</dcterms:modified>
</cp:coreProperties>
</file>